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70"/>
  </p:notesMasterIdLst>
  <p:sldIdLst>
    <p:sldId id="256" r:id="rId2"/>
    <p:sldId id="258" r:id="rId3"/>
    <p:sldId id="259" r:id="rId4"/>
    <p:sldId id="262" r:id="rId5"/>
    <p:sldId id="263" r:id="rId6"/>
    <p:sldId id="260" r:id="rId7"/>
    <p:sldId id="264" r:id="rId8"/>
    <p:sldId id="265" r:id="rId9"/>
    <p:sldId id="266" r:id="rId10"/>
    <p:sldId id="277" r:id="rId11"/>
    <p:sldId id="278" r:id="rId12"/>
    <p:sldId id="328" r:id="rId13"/>
    <p:sldId id="281" r:id="rId14"/>
    <p:sldId id="280" r:id="rId15"/>
    <p:sldId id="276" r:id="rId16"/>
    <p:sldId id="270" r:id="rId17"/>
    <p:sldId id="271" r:id="rId18"/>
    <p:sldId id="282" r:id="rId19"/>
    <p:sldId id="279" r:id="rId20"/>
    <p:sldId id="283" r:id="rId21"/>
    <p:sldId id="285" r:id="rId22"/>
    <p:sldId id="286" r:id="rId23"/>
    <p:sldId id="287" r:id="rId24"/>
    <p:sldId id="296" r:id="rId25"/>
    <p:sldId id="297" r:id="rId26"/>
    <p:sldId id="272" r:id="rId27"/>
    <p:sldId id="298" r:id="rId28"/>
    <p:sldId id="275" r:id="rId29"/>
    <p:sldId id="290" r:id="rId30"/>
    <p:sldId id="288" r:id="rId31"/>
    <p:sldId id="291" r:id="rId32"/>
    <p:sldId id="289" r:id="rId33"/>
    <p:sldId id="299" r:id="rId34"/>
    <p:sldId id="300" r:id="rId35"/>
    <p:sldId id="301" r:id="rId36"/>
    <p:sldId id="302" r:id="rId37"/>
    <p:sldId id="303" r:id="rId38"/>
    <p:sldId id="267" r:id="rId39"/>
    <p:sldId id="292" r:id="rId40"/>
    <p:sldId id="273" r:id="rId41"/>
    <p:sldId id="294" r:id="rId42"/>
    <p:sldId id="274" r:id="rId43"/>
    <p:sldId id="295" r:id="rId44"/>
    <p:sldId id="293" r:id="rId45"/>
    <p:sldId id="304" r:id="rId46"/>
    <p:sldId id="329" r:id="rId47"/>
    <p:sldId id="305" r:id="rId48"/>
    <p:sldId id="306" r:id="rId49"/>
    <p:sldId id="316" r:id="rId50"/>
    <p:sldId id="307" r:id="rId51"/>
    <p:sldId id="309" r:id="rId52"/>
    <p:sldId id="268" r:id="rId53"/>
    <p:sldId id="315" r:id="rId54"/>
    <p:sldId id="318" r:id="rId55"/>
    <p:sldId id="320" r:id="rId56"/>
    <p:sldId id="322" r:id="rId57"/>
    <p:sldId id="321" r:id="rId58"/>
    <p:sldId id="323" r:id="rId59"/>
    <p:sldId id="324" r:id="rId60"/>
    <p:sldId id="310" r:id="rId61"/>
    <p:sldId id="312" r:id="rId62"/>
    <p:sldId id="311" r:id="rId63"/>
    <p:sldId id="313" r:id="rId64"/>
    <p:sldId id="314" r:id="rId65"/>
    <p:sldId id="325" r:id="rId66"/>
    <p:sldId id="326" r:id="rId67"/>
    <p:sldId id="327" r:id="rId68"/>
    <p:sldId id="317" r:id="rId6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10435A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EFEE-09B9-4939-975E-D2F038BC5285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0547-3AAB-4F8E-86A4-6C5A8A18E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0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A0547-3AAB-4F8E-86A4-6C5A8A18EF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1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A0547-3AAB-4F8E-86A4-6C5A8A18EF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9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A0547-3AAB-4F8E-86A4-6C5A8A18EF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643A-C585-8C79-17CC-D190200B1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2BA5D0-37E4-3FED-AB44-E396C0D18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FD9069-6135-BFD6-25B4-4858E2CF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0CFE6-053C-8773-45F1-CE715DDDE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A0547-3AAB-4F8E-86A4-6C5A8A18EF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8858-0473-1F96-C0C1-F47583C2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E999B-6813-E4EF-B37F-D2C152FB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60EC-45A8-5536-A2F9-FD894055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DF0F-7885-3A21-8F3A-33A40565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FBA6-CE0E-858F-D116-465A7F9A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5A2F-1CA5-96FC-F354-532FEA9F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048C-3BA0-55B3-4B75-47CF24EB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10C6-4E71-30EB-E374-65AB992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51A3-17C3-8B3C-139F-1F34C9B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129-C23E-D23F-B3C1-8BD188F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4EA0A-D81B-13D8-91D1-5ED1825CA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A16B-47A7-308A-AC75-30218823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100B-D56C-1F99-C321-F2093BC9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EC12-FCE7-13AC-FCDF-5E7A3BF9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33B-5438-F713-5F5B-A950A56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E8B7-C2E9-54B4-4BA7-2CBC1288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B31E-7665-F9E9-583D-4B83B49A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7F12-082D-B8BA-C79C-2754E586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C27D-BB36-612C-13FE-CA485162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7007-85AA-8E67-7753-46906727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2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5A69-5EA5-6D7B-4D88-9D46CE04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DB8B-DF65-F5E3-C7C3-69D13112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56B6-E303-507D-DCD0-CAE9A8BC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FF9B-685C-0F6E-66EA-3AF89E85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851D-6B3F-B25F-3C40-A8D94181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7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26A2-A841-9808-414B-5F72DF0A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23EC-5B62-6570-FD36-E5FCE2054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603E-E267-2752-CB15-DAD21AC81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EF72-B091-4FA2-A9D7-7354BD4D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A5A54-462D-0FAD-6D0E-07C3465F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023ED-6489-9425-CAF0-23078826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7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5930-3D50-455D-37C3-6BC096E6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DE66-F73D-9404-2470-4D4047B9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7B1A-72D6-3A02-407B-0398B049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F488E-7188-E365-C7D5-C3F38A01D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04BF-ECEE-5BB3-D460-73B4A7F2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455EC-D2C5-5190-154B-BEE966FD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FA454-CE48-DA1A-F2A8-0BA2F5B4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2CA7B-67C6-A6D5-7AE7-BE44C3F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0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46F-0016-65D3-9EF8-8DDC4DDA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5F960-AF89-E1C9-42AC-9B5F403F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9E3DF-220C-BB1D-3FBA-634AF53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0C4CF-2E6E-E3B8-8F47-AB544D75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46D53-03FC-B1C5-DF7A-0E16F1A2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197FC-E6F6-557D-120A-4765156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75A4D-531F-232B-4ACB-DA3F8D14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3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7FDB-6328-D52E-3955-821963A0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8DE3-8A2F-FD07-A353-73E7F366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C67B-62D1-ADDE-8E01-FD014EF95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56888-2DDB-B93E-2BBD-7D478482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F9AD-3080-EAFB-7320-0CFA3230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86A6-3C6F-5D8C-27E3-E4AC5B8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4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CFA-D4D6-F4D3-82F8-55328092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C208C-B76D-F962-13F3-FC46F55B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6AEC-B862-A467-B537-BD7FD99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ED66-DDAC-4B46-1EF8-FBD22B85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5207-55E5-8D99-CB15-305F45A3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E20B4-2EA1-51D5-E144-A93375A4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0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EF71E-49A1-2E81-609F-C0A4E53A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1BEFE-1931-85A3-B0C4-A04A4816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DE28-0513-450A-3501-478EDBA23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CEDB-4597-409B-BC5A-950630D2B6C7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74C8-6A96-88B4-AE0F-FFA7BB939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35FE-7415-8CC3-3AC2-F60D96655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A10A-98A1-495C-A164-C04D6EB528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0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7B4F-EEFE-937B-A0EA-DC7E0FE71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+mn-lt"/>
              </a:rPr>
              <a:t>&lt;Beutiful Code Workshop&gt;</a:t>
            </a:r>
            <a:br>
              <a:rPr lang="de-DE" dirty="0">
                <a:solidFill>
                  <a:schemeClr val="bg1"/>
                </a:solidFill>
                <a:latin typeface="+mn-lt"/>
              </a:rPr>
            </a:br>
            <a:r>
              <a:rPr lang="de-DE" dirty="0">
                <a:solidFill>
                  <a:schemeClr val="bg1"/>
                </a:solidFill>
                <a:latin typeface="+mn-lt"/>
              </a:rPr>
              <a:t>&lt;Error Handling&gt;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506-C32E-4147-1C5D-CDB0F063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de-DE" dirty="0">
                <a:solidFill>
                  <a:schemeClr val="bg1">
                    <a:alpha val="60000"/>
                  </a:schemeClr>
                </a:solidFill>
              </a:rPr>
              <a:t>Beautiful Code WiSe 2024/25 Richard Reh</a:t>
            </a:r>
          </a:p>
        </p:txBody>
      </p:sp>
    </p:spTree>
    <p:extLst>
      <p:ext uri="{BB962C8B-B14F-4D97-AF65-F5344CB8AC3E}">
        <p14:creationId xmlns:p14="http://schemas.microsoft.com/office/powerpoint/2010/main" val="68195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01C4EE-B60C-80CC-C4FC-A38D3D70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C642-5A29-7102-AD28-F8CC2F66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Simpler ,,null-check“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73CF68-1565-0935-974D-85EE44FF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48" y="2521058"/>
            <a:ext cx="10719304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readFruit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System.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"Die Frucht 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 hat 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 Kalorien"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IllegalArgumentException(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"Ungültige Fruchtparameter"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endParaRPr lang="de-DE" altLang="de-DE" sz="1600" dirty="0">
              <a:solidFill>
                <a:srgbClr val="BCBEC4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3C60C-3575-A851-A1F0-8F4728D8722D}"/>
              </a:ext>
            </a:extLst>
          </p:cNvPr>
          <p:cNvSpPr txBox="1"/>
          <p:nvPr/>
        </p:nvSpPr>
        <p:spPr>
          <a:xfrm>
            <a:off x="736348" y="1690688"/>
            <a:ext cx="651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Einfache Abfrage, ob Parameter ,,null“ sind.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E2374-30D7-DA86-6B83-2EDEF25CE7E0}"/>
              </a:ext>
            </a:extLst>
          </p:cNvPr>
          <p:cNvSpPr txBox="1"/>
          <p:nvPr/>
        </p:nvSpPr>
        <p:spPr>
          <a:xfrm>
            <a:off x="736348" y="4905702"/>
            <a:ext cx="942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Jedoch weniger schön anwendbar, bei komplexeren Problemen.</a:t>
            </a:r>
          </a:p>
        </p:txBody>
      </p:sp>
    </p:spTree>
    <p:extLst>
      <p:ext uri="{BB962C8B-B14F-4D97-AF65-F5344CB8AC3E}">
        <p14:creationId xmlns:p14="http://schemas.microsoft.com/office/powerpoint/2010/main" val="6291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2DFB8-D1A0-5002-D526-6C7D164C0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35D7-0E3B-BE61-33E7-F7067D3A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Vermeidung von ,,null“ als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DC875-52C0-4E22-558E-83D9DD79F283}"/>
              </a:ext>
            </a:extLst>
          </p:cNvPr>
          <p:cNvSpPr txBox="1"/>
          <p:nvPr/>
        </p:nvSpPr>
        <p:spPr>
          <a:xfrm>
            <a:off x="736348" y="1427461"/>
            <a:ext cx="913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Alternative: 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Defaultwerte als Parameter statt null verwenden: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B6369-546C-3565-2DAA-067FCC2B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48" y="1950681"/>
            <a:ext cx="9620817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DefaultFruit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getCalories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setCalories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calories;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(String name){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name;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readFruit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"Die Frucht 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 hat 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"Kalorien"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58C9FC-57A1-34B8-0F72-D6F95559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751" y="2505272"/>
            <a:ext cx="4925086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DefaultFruit banana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DefaultFruit();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50A23-1467-29B9-75D4-50BB99AF53F1}"/>
              </a:ext>
            </a:extLst>
          </p:cNvPr>
          <p:cNvSpPr txBox="1"/>
          <p:nvPr/>
        </p:nvSpPr>
        <p:spPr>
          <a:xfrm>
            <a:off x="6938751" y="2147046"/>
            <a:ext cx="2935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In der Main Methode:</a:t>
            </a:r>
          </a:p>
        </p:txBody>
      </p:sp>
    </p:spTree>
    <p:extLst>
      <p:ext uri="{BB962C8B-B14F-4D97-AF65-F5344CB8AC3E}">
        <p14:creationId xmlns:p14="http://schemas.microsoft.com/office/powerpoint/2010/main" val="18991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C6CEC-45E0-0739-85C0-AB6FA2C7A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261D-17EE-79F5-BDA7-BB80A4C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Vermeidung von ,,null“ als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6BA83-AEC7-2F79-1D32-717D05DD6E1E}"/>
              </a:ext>
            </a:extLst>
          </p:cNvPr>
          <p:cNvSpPr txBox="1"/>
          <p:nvPr/>
        </p:nvSpPr>
        <p:spPr>
          <a:xfrm>
            <a:off x="736348" y="1427461"/>
            <a:ext cx="589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Alternative: 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Stille Objekte verwenden: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15C655-4574-078A-659E-877AE779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48" y="2548788"/>
            <a:ext cx="11148588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makeSound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Dog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makeSound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"Woof"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NullAnimal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makeSound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Macht nichts --&gt; Gegen NullPointerExceptions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// Expliziter Kommentar zum Erklären für andere Entwickler, dass hierbei nichts passieren soll.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9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4DE39-DD9D-4778-7E78-07A0FD3A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359C-5B16-E063-4992-EAA870E9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Vermeidung von ,,null“ als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8B01D-38A5-8CBF-DED1-95CD6812EF76}"/>
              </a:ext>
            </a:extLst>
          </p:cNvPr>
          <p:cNvSpPr txBox="1"/>
          <p:nvPr/>
        </p:nvSpPr>
        <p:spPr>
          <a:xfrm>
            <a:off x="736348" y="1429078"/>
            <a:ext cx="570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Alternative: 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nullObject-Designpattern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C94B96-4EA1-C646-E786-3375ADE7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48" y="1952298"/>
            <a:ext cx="5205271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PercentageDiscount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PercentageDiscount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percentage;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 - (price *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Null Object für Discount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NoDiscount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Keine Veränderung des Preises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C1774-2023-5D22-2A5C-72CBD837BC43}"/>
              </a:ext>
            </a:extLst>
          </p:cNvPr>
          <p:cNvSpPr txBox="1"/>
          <p:nvPr/>
        </p:nvSpPr>
        <p:spPr>
          <a:xfrm>
            <a:off x="6250383" y="1952298"/>
            <a:ext cx="56439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price, Discount discount)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price;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discount !=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discount 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NoDiscount();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Null Object statt null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double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getFinalPrice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.apply(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de-DE" sz="12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88FB8D5-2422-4503-8B3E-83F78BAB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383" y="5167313"/>
            <a:ext cx="5643981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NoDiscount notDiscounted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NoDiscount();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PercentageDiscount twentyPercent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PercentageDiscount(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 order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2.99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,notDiscounted);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--&gt; 2,99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 orderWithDiscount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9.99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twentyPercent);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--&gt; 7.99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55809-6C74-7947-1740-86DBEA1E5409}"/>
              </a:ext>
            </a:extLst>
          </p:cNvPr>
          <p:cNvSpPr txBox="1"/>
          <p:nvPr/>
        </p:nvSpPr>
        <p:spPr>
          <a:xfrm>
            <a:off x="6250383" y="4705648"/>
            <a:ext cx="2935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In der Main Methode:</a:t>
            </a:r>
          </a:p>
        </p:txBody>
      </p:sp>
    </p:spTree>
    <p:extLst>
      <p:ext uri="{BB962C8B-B14F-4D97-AF65-F5344CB8AC3E}">
        <p14:creationId xmlns:p14="http://schemas.microsoft.com/office/powerpoint/2010/main" val="362476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8FAECF-2989-55C8-0416-581578986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141-ED75-83FF-0829-DAB7DD74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Vermeidung von ,,null“ als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B606-78FD-FD8A-F01A-2FAC834E611C}"/>
              </a:ext>
            </a:extLst>
          </p:cNvPr>
          <p:cNvSpPr txBox="1"/>
          <p:nvPr/>
        </p:nvSpPr>
        <p:spPr>
          <a:xfrm>
            <a:off x="736348" y="1690688"/>
            <a:ext cx="121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Zweck: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9CC80-8E0B-A08A-F9EC-29B162DC8E4C}"/>
              </a:ext>
            </a:extLst>
          </p:cNvPr>
          <p:cNvSpPr txBox="1"/>
          <p:nvPr/>
        </p:nvSpPr>
        <p:spPr>
          <a:xfrm>
            <a:off x="736348" y="2213908"/>
            <a:ext cx="112323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Programmabsturz durch </a:t>
            </a:r>
            <a:r>
              <a:rPr lang="de-DE" sz="2800" dirty="0">
                <a:solidFill>
                  <a:srgbClr val="FF0000"/>
                </a:solidFill>
                <a:sym typeface="Wingdings" panose="05000000000000000000" pitchFamily="2" charset="2"/>
              </a:rPr>
              <a:t>ungültige Parameter 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vermeiden.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Keine </a:t>
            </a:r>
            <a:r>
              <a:rPr lang="de-DE" sz="2800" dirty="0">
                <a:solidFill>
                  <a:srgbClr val="FF0000"/>
                </a:solidFill>
                <a:sym typeface="Wingdings" panose="05000000000000000000" pitchFamily="2" charset="2"/>
              </a:rPr>
              <a:t>Anomalien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da die leeren Parameter keine Auwirkungen auf Daten haben.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Gute Alternative zu einfachen ,,null“-Parametern, um die Absicht von null Parametern zu nutzen und dabei keine negativen Auswirkungen zu riskieren.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1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AE3E1-0936-59D3-2C69-3BCE2A6C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5F85-B54F-233E-4DD9-57B41B19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,,Fail Fast“-Prinzip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E88B-4750-9E38-0063-C4BDF6A7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Auch bekannt als: ,,instant fail“-, ,,fail fast“-, ,,fail earyl“- Prinzip.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Ansatz, bei dem Fehler bspw. in Methodenaufrufen frühzeitig aufgefangen werden.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Bei nicht erfüllten Voraussetzungen führt die Methode ihre Operation nicht mehr weiter aus (fail).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Methode schlägt fehl und es wird eine Fehlermeldung ausgeworfen oder ein Fehler wird zurückgegeben.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Einfacheres Debugging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Vermeidung von Folgefehlern und späterem manuellem ,,backtracing“.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6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766EB-FA83-3A3E-3CB7-4FBF5823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B181-4DB2-6C00-E7A1-1E7AB332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Simpler ,,null-check“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8C1946-9EF7-DAAF-08A4-8030E5E8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48" y="2521059"/>
            <a:ext cx="10719304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readFruit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//Einfacher null-check als Fail fast Bedingung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System.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"Die Frucht 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 hat 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calories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 Kalorien"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IllegalArgumentException(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"Ungültige Fruchtparameter"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27171-0915-D96D-9DF1-AA3E74831E18}"/>
              </a:ext>
            </a:extLst>
          </p:cNvPr>
          <p:cNvSpPr txBox="1"/>
          <p:nvPr/>
        </p:nvSpPr>
        <p:spPr>
          <a:xfrm>
            <a:off x="736348" y="1690688"/>
            <a:ext cx="1146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Simple null-check sind ebenfalls eine Art die Operation frühzeitig zu beenden.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14A1-7507-6501-AD3E-A52A274D35D5}"/>
              </a:ext>
            </a:extLst>
          </p:cNvPr>
          <p:cNvSpPr txBox="1"/>
          <p:nvPr/>
        </p:nvSpPr>
        <p:spPr>
          <a:xfrm>
            <a:off x="736348" y="4905702"/>
            <a:ext cx="942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Jedoch weniger schön anwendbar, bei komplexeren Problemen.</a:t>
            </a:r>
          </a:p>
        </p:txBody>
      </p:sp>
    </p:spTree>
    <p:extLst>
      <p:ext uri="{BB962C8B-B14F-4D97-AF65-F5344CB8AC3E}">
        <p14:creationId xmlns:p14="http://schemas.microsoft.com/office/powerpoint/2010/main" val="193393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8A77F-A3A8-2DC9-4E2C-968D50E27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423C-8A04-3156-FEC9-4E3A027A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ArgumentNullValidator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6172-1132-FB62-51E3-5A812F74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82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Einsparung von mehreren Zeilen zur Abfrage der Validität von Parametern.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Simplere, kürzere und lesbarere null-checks.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Reduziert das Risiko von einer ,,NullPointerException“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Eigentliche Abfrage wird ,,ausgelagert“.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Vermeidung von Redundanz derselben null-Abfragen, die jeweils mehrere Zeilen brauchen.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84DAA-2C21-1576-CB5E-A2703EB9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8D3-04F0-172C-79DF-B3BD9F9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ArgumentNullValidator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748665-2156-9D71-5FC4-C1416DEC6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4858"/>
            <a:ext cx="9635971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ArgumentNullValidator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static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16BAA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16BAA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validateNotNull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16BAA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argument, String argumentName)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(argument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IllegalArgumentException(argumentName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 darf nicht null sein."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argument;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F85B9-DFF8-9E21-A4B6-10A5644F3F23}"/>
              </a:ext>
            </a:extLst>
          </p:cNvPr>
          <p:cNvSpPr txBox="1"/>
          <p:nvPr/>
        </p:nvSpPr>
        <p:spPr>
          <a:xfrm>
            <a:off x="838200" y="1690688"/>
            <a:ext cx="461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ArgumentNullValidator Klasse: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73C70-B915-3764-19EC-3EBFD0AF628F}"/>
              </a:ext>
            </a:extLst>
          </p:cNvPr>
          <p:cNvSpPr txBox="1"/>
          <p:nvPr/>
        </p:nvSpPr>
        <p:spPr>
          <a:xfrm>
            <a:off x="838200" y="4428690"/>
            <a:ext cx="641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Beispiel ausführlicher in der IDE vorzeigen:</a:t>
            </a:r>
          </a:p>
        </p:txBody>
      </p:sp>
    </p:spTree>
    <p:extLst>
      <p:ext uri="{BB962C8B-B14F-4D97-AF65-F5344CB8AC3E}">
        <p14:creationId xmlns:p14="http://schemas.microsoft.com/office/powerpoint/2010/main" val="65026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BA40A-91C0-413B-71E2-EF3457853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7FA3-F9AA-3958-0CBD-827239DC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Optinals in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6184F-2F8D-1861-0FD2-FDBDFFD96B3E}"/>
              </a:ext>
            </a:extLst>
          </p:cNvPr>
          <p:cNvSpPr txBox="1"/>
          <p:nvPr/>
        </p:nvSpPr>
        <p:spPr>
          <a:xfrm>
            <a:off x="736348" y="1690688"/>
            <a:ext cx="10617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Ähnliches Ziel: </a:t>
            </a:r>
            <a:r>
              <a:rPr lang="de-DE" sz="2800" dirty="0">
                <a:solidFill>
                  <a:schemeClr val="bg1"/>
                </a:solidFill>
              </a:rPr>
              <a:t>Einsparung von mehreren Zeilen zur Abfrage der Validität von Parametern.</a:t>
            </a:r>
          </a:p>
          <a:p>
            <a:pPr marL="0" indent="0">
              <a:buNone/>
            </a:pP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Reduziert das Risiko von einer ,,NullPointerException“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Bessere Lesbarkeit des Codes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Reduziert Redundanzen / Codedopplungen für gleiche null-checks.</a:t>
            </a: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Allerdings nur Java-spezifisch.</a:t>
            </a:r>
          </a:p>
        </p:txBody>
      </p:sp>
    </p:spTree>
    <p:extLst>
      <p:ext uri="{BB962C8B-B14F-4D97-AF65-F5344CB8AC3E}">
        <p14:creationId xmlns:p14="http://schemas.microsoft.com/office/powerpoint/2010/main" val="21456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509-9E02-C12F-CF6A-A379D10A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7A6B-8698-4058-1B4C-84D420B6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1. Workshopinhalt (45-60 min)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- Relevanz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	- Prinzipien defensiver Programmierung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	- Techniken zur Vermeidung von Errors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	- Techniken zum Umgang mit Errors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	- Error Handling Tools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2. Übungsaufgaben (30 min)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3. Diskurs zum Thema (20 – 30 min)</a:t>
            </a:r>
          </a:p>
        </p:txBody>
      </p:sp>
    </p:spTree>
    <p:extLst>
      <p:ext uri="{BB962C8B-B14F-4D97-AF65-F5344CB8AC3E}">
        <p14:creationId xmlns:p14="http://schemas.microsoft.com/office/powerpoint/2010/main" val="326071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26C44-A437-A079-0D9D-50517BB1E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21E8-678A-42EB-2160-99F196F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Optinals in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9A4D87-DC7B-394D-8D00-19B1E846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46201"/>
            <a:ext cx="8667939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Beispiel 1: Wert vorhanden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Optional&lt;String&gt; optionalName = Optional.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"Alice"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optionalName.ifPresent(name -&gt;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"Hallo,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name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"!"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Beispiel 2: Kein Wert vorhanden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Optional&lt;String&gt; emptyOptional = Optional.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empty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.println(emptyOptional.orElse(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"Kein Name angegeben"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Beispiel 3: Optional mit Standardwert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name = optionalName.orElse(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"Unbekannt"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"Name: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name);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C6A9D-9908-F5CB-63AC-89A9DBD4F094}"/>
              </a:ext>
            </a:extLst>
          </p:cNvPr>
          <p:cNvSpPr txBox="1"/>
          <p:nvPr/>
        </p:nvSpPr>
        <p:spPr>
          <a:xfrm>
            <a:off x="838200" y="1459543"/>
            <a:ext cx="557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Anwendungsbeispiele von Optionals: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78EFA-A23C-8263-2B3B-D011FCCDF2FB}"/>
              </a:ext>
            </a:extLst>
          </p:cNvPr>
          <p:cNvSpPr txBox="1"/>
          <p:nvPr/>
        </p:nvSpPr>
        <p:spPr>
          <a:xfrm>
            <a:off x="838200" y="5000489"/>
            <a:ext cx="527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85000"/>
                  </a:schemeClr>
                </a:solidFill>
              </a:rPr>
              <a:t>of(value)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Erstellt ein Optional mit einem Wert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AA726-2CF0-3432-38C8-86C2269F1F79}"/>
              </a:ext>
            </a:extLst>
          </p:cNvPr>
          <p:cNvSpPr txBox="1"/>
          <p:nvPr/>
        </p:nvSpPr>
        <p:spPr>
          <a:xfrm>
            <a:off x="838200" y="5329143"/>
            <a:ext cx="5164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85000"/>
                  </a:schemeClr>
                </a:solidFill>
              </a:rPr>
              <a:t>empty()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Erstellt ein Optional mit einem Wert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BECC8-8301-057E-8516-A38831CD29E0}"/>
              </a:ext>
            </a:extLst>
          </p:cNvPr>
          <p:cNvSpPr txBox="1"/>
          <p:nvPr/>
        </p:nvSpPr>
        <p:spPr>
          <a:xfrm>
            <a:off x="838200" y="5657798"/>
            <a:ext cx="708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85000"/>
                  </a:schemeClr>
                </a:solidFill>
              </a:rPr>
              <a:t>orElse(defaultValue)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Gibt einen Standardwert zurüclk, falls leer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E3F78-7C2A-5DF7-1696-C368B6690BBB}"/>
              </a:ext>
            </a:extLst>
          </p:cNvPr>
          <p:cNvSpPr txBox="1"/>
          <p:nvPr/>
        </p:nvSpPr>
        <p:spPr>
          <a:xfrm>
            <a:off x="838200" y="5986452"/>
            <a:ext cx="688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85000"/>
                  </a:schemeClr>
                </a:solidFill>
              </a:rPr>
              <a:t>ifPresent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Führt eine Aktion aus, wenn ein Wert vorhanden ist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03710-D20F-1A7F-7712-D8ACC37998D3}"/>
              </a:ext>
            </a:extLst>
          </p:cNvPr>
          <p:cNvSpPr txBox="1"/>
          <p:nvPr/>
        </p:nvSpPr>
        <p:spPr>
          <a:xfrm>
            <a:off x="9257404" y="1928203"/>
            <a:ext cx="60975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Hallo, Alice!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Kein Name angegeben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Name: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60CAC-8C92-DEB8-3218-169D013015D9}"/>
              </a:ext>
            </a:extLst>
          </p:cNvPr>
          <p:cNvSpPr txBox="1"/>
          <p:nvPr/>
        </p:nvSpPr>
        <p:spPr>
          <a:xfrm>
            <a:off x="9257404" y="1459543"/>
            <a:ext cx="151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Ausgabe:</a:t>
            </a:r>
          </a:p>
        </p:txBody>
      </p:sp>
    </p:spTree>
    <p:extLst>
      <p:ext uri="{BB962C8B-B14F-4D97-AF65-F5344CB8AC3E}">
        <p14:creationId xmlns:p14="http://schemas.microsoft.com/office/powerpoint/2010/main" val="61409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9C585-7F42-282E-1922-9DDEA660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2C2B-C27C-13FA-3977-5BFF28C5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Null-safety Beispiele aus anderen Sprachen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61DA-D93D-B2C8-382D-DDF5D2611BBF}"/>
              </a:ext>
            </a:extLst>
          </p:cNvPr>
          <p:cNvSpPr txBox="1"/>
          <p:nvPr/>
        </p:nvSpPr>
        <p:spPr>
          <a:xfrm>
            <a:off x="838200" y="1459543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C#: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5C9D0-C722-575D-49DF-07812E5A6912}"/>
              </a:ext>
            </a:extLst>
          </p:cNvPr>
          <p:cNvSpPr txBox="1"/>
          <p:nvPr/>
        </p:nvSpPr>
        <p:spPr>
          <a:xfrm>
            <a:off x="822056" y="2042927"/>
            <a:ext cx="355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Nullable Reference Types: 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F7270-5809-1F01-6352-DDA481CA6801}"/>
              </a:ext>
            </a:extLst>
          </p:cNvPr>
          <p:cNvSpPr txBox="1"/>
          <p:nvPr/>
        </p:nvSpPr>
        <p:spPr>
          <a:xfrm>
            <a:off x="822057" y="2552157"/>
            <a:ext cx="6837176" cy="530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nonNullable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Kann nicht null sein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Kann null sein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2FAEF2-70AC-C66F-91BA-E5141DEFF861}"/>
              </a:ext>
            </a:extLst>
          </p:cNvPr>
          <p:cNvSpPr txBox="1"/>
          <p:nvPr/>
        </p:nvSpPr>
        <p:spPr>
          <a:xfrm>
            <a:off x="822056" y="3056526"/>
            <a:ext cx="666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Compiler zwingt bei Zugriff auf Variablen auf null-Abfrage</a:t>
            </a:r>
            <a:r>
              <a:rPr lang="de-DE" sz="2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9FF61-A195-7EC8-32A7-A9C8FA53A2CC}"/>
              </a:ext>
            </a:extLst>
          </p:cNvPr>
          <p:cNvSpPr txBox="1"/>
          <p:nvPr/>
        </p:nvSpPr>
        <p:spPr>
          <a:xfrm>
            <a:off x="838200" y="4281810"/>
            <a:ext cx="11112374" cy="186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Null-Coalescing Operator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 Name"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"Default Name", wenn name null ist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Null-Coalescing Assignment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"Assigned Name"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Weist einen Wert zu, falls name null ist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"Assigned Name"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4BEE8-7C7F-DF40-D87B-E7A9D387E602}"/>
              </a:ext>
            </a:extLst>
          </p:cNvPr>
          <p:cNvSpPr txBox="1"/>
          <p:nvPr/>
        </p:nvSpPr>
        <p:spPr>
          <a:xfrm>
            <a:off x="838200" y="3777737"/>
            <a:ext cx="659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Null Coalescing Operator (??) &amp; Assignment (??=): 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E61D0-4789-62A5-071E-7212F2381999}"/>
              </a:ext>
            </a:extLst>
          </p:cNvPr>
          <p:cNvSpPr txBox="1"/>
          <p:nvPr/>
        </p:nvSpPr>
        <p:spPr>
          <a:xfrm>
            <a:off x="822056" y="6187933"/>
            <a:ext cx="885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Erleichtern die Arbeit und erhöhen die Sicherheit mit potentiellen Null-Werten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3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12425-D7AE-481E-3F5B-56229DF87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CFD8-C5A4-FA5B-4E0F-57A4A8E9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Null-safety Beispiele aus anderen Sprachen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AED60-B8A1-B16D-68CB-0A30C9662DD9}"/>
              </a:ext>
            </a:extLst>
          </p:cNvPr>
          <p:cNvSpPr txBox="1"/>
          <p:nvPr/>
        </p:nvSpPr>
        <p:spPr>
          <a:xfrm>
            <a:off x="838200" y="1459543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C#: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02051-54A6-A410-0161-95B6B4C3A145}"/>
              </a:ext>
            </a:extLst>
          </p:cNvPr>
          <p:cNvSpPr txBox="1"/>
          <p:nvPr/>
        </p:nvSpPr>
        <p:spPr>
          <a:xfrm>
            <a:off x="822056" y="2042927"/>
            <a:ext cx="365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Null-Conditional Operator: 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8FE86-418F-8BD8-BC9B-2B087E040804}"/>
              </a:ext>
            </a:extLst>
          </p:cNvPr>
          <p:cNvSpPr txBox="1"/>
          <p:nvPr/>
        </p:nvSpPr>
        <p:spPr>
          <a:xfrm>
            <a:off x="822057" y="2552157"/>
            <a:ext cx="8819884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Gibt null zurück, wenn name null ist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"0"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291A7-FF3A-3389-CF52-80B05C78D1CD}"/>
              </a:ext>
            </a:extLst>
          </p:cNvPr>
          <p:cNvSpPr txBox="1"/>
          <p:nvPr/>
        </p:nvSpPr>
        <p:spPr>
          <a:xfrm>
            <a:off x="838200" y="3325751"/>
            <a:ext cx="666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Compiler zwingt bei Zugriff auf Variablen auf null-Abfrage</a:t>
            </a:r>
            <a:r>
              <a:rPr lang="de-DE" sz="2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82065-C0F2-45D9-C6A7-71F680FE25DC}"/>
              </a:ext>
            </a:extLst>
          </p:cNvPr>
          <p:cNvSpPr txBox="1"/>
          <p:nvPr/>
        </p:nvSpPr>
        <p:spPr>
          <a:xfrm>
            <a:off x="822056" y="3789551"/>
            <a:ext cx="1771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JavaScript: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3F830-7C3D-97D2-C359-1013E9BC50D3}"/>
              </a:ext>
            </a:extLst>
          </p:cNvPr>
          <p:cNvSpPr txBox="1"/>
          <p:nvPr/>
        </p:nvSpPr>
        <p:spPr>
          <a:xfrm>
            <a:off x="822056" y="4791334"/>
            <a:ext cx="6837176" cy="168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getOptionalValue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Kein Wert vorhanden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getOptionalValue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 Value"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"Value:"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value);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Value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6A48D-74C4-E29E-0D6D-7C2787A7A157}"/>
              </a:ext>
            </a:extLst>
          </p:cNvPr>
          <p:cNvSpPr txBox="1"/>
          <p:nvPr/>
        </p:nvSpPr>
        <p:spPr>
          <a:xfrm>
            <a:off x="798968" y="6292820"/>
            <a:ext cx="666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Prinzip und Schreibweise ähnlich wie in 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85439-723A-8112-079E-0298692ACFC8}"/>
              </a:ext>
            </a:extLst>
          </p:cNvPr>
          <p:cNvSpPr txBox="1"/>
          <p:nvPr/>
        </p:nvSpPr>
        <p:spPr>
          <a:xfrm>
            <a:off x="822056" y="4265546"/>
            <a:ext cx="3349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Null Coalescing Operator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F46CC-CD0E-5B4A-D5CC-71DF3BFC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6D18-32B6-3D0A-3DDC-6639FA32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Null-safety Beispiele aus anderen Sprachen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16A22-D67F-41F5-C31E-61DD208460AD}"/>
              </a:ext>
            </a:extLst>
          </p:cNvPr>
          <p:cNvSpPr txBox="1"/>
          <p:nvPr/>
        </p:nvSpPr>
        <p:spPr>
          <a:xfrm>
            <a:off x="838200" y="1459543"/>
            <a:ext cx="1771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JavaScript: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20AE6-C687-884E-3170-6804BD473D88}"/>
              </a:ext>
            </a:extLst>
          </p:cNvPr>
          <p:cNvSpPr txBox="1"/>
          <p:nvPr/>
        </p:nvSpPr>
        <p:spPr>
          <a:xfrm>
            <a:off x="822056" y="2461898"/>
            <a:ext cx="10096422" cy="363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Simulierte Bedingung</a:t>
            </a:r>
            <a:endParaRPr lang="de-DE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(data) {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de-D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data found"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"Data:"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.message));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43AF3-5683-599A-8ABD-74C117CC9A64}"/>
              </a:ext>
            </a:extLst>
          </p:cNvPr>
          <p:cNvSpPr txBox="1"/>
          <p:nvPr/>
        </p:nvSpPr>
        <p:spPr>
          <a:xfrm>
            <a:off x="686254" y="6061462"/>
            <a:ext cx="10667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Promise verspricht ein zukünftigen Rückgabewert und sichert bei Fehlschlag einen alternativen Programmablauf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FFABE-CE21-FD18-0343-9FA991A63012}"/>
              </a:ext>
            </a:extLst>
          </p:cNvPr>
          <p:cNvSpPr txBox="1"/>
          <p:nvPr/>
        </p:nvSpPr>
        <p:spPr>
          <a:xfrm>
            <a:off x="822056" y="2036627"/>
            <a:ext cx="143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Promises: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69E59-9122-B624-C8F5-BEDB1648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DB04-F329-ECE7-8596-591C37F0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Paradigmen und Strategien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0E57-EBAA-3C50-B6B6-18FE64FF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Paradigma Error Codes: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Nummerische Rückgabecodes, die den Ausgang eines Programm(teils) mitteilen.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Bspw. C nutzt Codes wie: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-1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–ENOENT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, da in C per se keine Exceptions definiert sind.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9A72CA-1616-A95D-C196-56D90F879020}"/>
              </a:ext>
            </a:extLst>
          </p:cNvPr>
          <p:cNvSpPr txBox="1">
            <a:spLocks/>
          </p:cNvSpPr>
          <p:nvPr/>
        </p:nvSpPr>
        <p:spPr>
          <a:xfrm>
            <a:off x="838200" y="4554380"/>
            <a:ext cx="4380369" cy="22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Vorteile: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Effizienz, kein zusätzlicher Overload</a:t>
            </a:r>
            <a:endParaRPr lang="de-DE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E59B9F-1254-2CB9-0BD2-FB10904ED36C}"/>
              </a:ext>
            </a:extLst>
          </p:cNvPr>
          <p:cNvSpPr txBox="1">
            <a:spLocks/>
          </p:cNvSpPr>
          <p:nvPr/>
        </p:nvSpPr>
        <p:spPr>
          <a:xfrm>
            <a:off x="6893459" y="4554380"/>
            <a:ext cx="4034073" cy="22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Nachteile: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Fehlender Kontext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Weniger Lesbarkeit</a:t>
            </a:r>
          </a:p>
        </p:txBody>
      </p:sp>
    </p:spTree>
    <p:extLst>
      <p:ext uri="{BB962C8B-B14F-4D97-AF65-F5344CB8AC3E}">
        <p14:creationId xmlns:p14="http://schemas.microsoft.com/office/powerpoint/2010/main" val="1902208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F2BBD-2A3C-1E0B-19BF-5F4F08C1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921F-3089-8F90-492F-7470A2A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Paradigmen und Strategien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0053-60A1-9998-D4D5-53807E9B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Paradigma Result Types</a:t>
            </a: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Methoden geben ein Objekt vom ,,Result-Typ“ zurück, der den Erfolg oder Fehler der Methode einkapselt.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Erfolg oder Fehler des Result-Objektes kann dynamisch ermittelt werden und darauf basierend die nächste Operation ablaufen.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29FB5-748A-D97F-094B-FFE12614566D}"/>
              </a:ext>
            </a:extLst>
          </p:cNvPr>
          <p:cNvSpPr txBox="1">
            <a:spLocks/>
          </p:cNvSpPr>
          <p:nvPr/>
        </p:nvSpPr>
        <p:spPr>
          <a:xfrm>
            <a:off x="838200" y="4373311"/>
            <a:ext cx="5517333" cy="2284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Vorteile: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Alternative zu Exceptions, weniger Overhead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Typsicherheit, durch Signatur der Methoden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Explizites Error Handling erzwungen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62670E-7751-66C3-119B-8AF3B3772291}"/>
              </a:ext>
            </a:extLst>
          </p:cNvPr>
          <p:cNvSpPr txBox="1">
            <a:spLocks/>
          </p:cNvSpPr>
          <p:nvPr/>
        </p:nvSpPr>
        <p:spPr>
          <a:xfrm>
            <a:off x="6685230" y="4373311"/>
            <a:ext cx="5111435" cy="22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Nachteile: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Potentielle Gefahr für Boilerplate-Code durch ständige Prüfungen nach dem Ergebnis des Results</a:t>
            </a:r>
          </a:p>
        </p:txBody>
      </p:sp>
    </p:spTree>
    <p:extLst>
      <p:ext uri="{BB962C8B-B14F-4D97-AF65-F5344CB8AC3E}">
        <p14:creationId xmlns:p14="http://schemas.microsoft.com/office/powerpoint/2010/main" val="340836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7BAD9-0127-2837-8FCF-3DCB6051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793-ED82-2376-A851-635F43B7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7BC2-EAC5-E042-2001-0D0BFA8C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Strategie Assertions: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Tests von Entwicklern, die Annahmen über Bedingungen und States von Programmstellen während der Laufzeit prüfen.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Sicherstellen eines korrekten Programmablaufs.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Typischerweise in Objektorientierten Sprachen verwendet wie Java,  Python, C++ etc.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NICHT zum Error Handling gedacht, nur zum Prüfen von Zuständen.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13DC92-7834-7B04-D821-D61FF220C722}"/>
              </a:ext>
            </a:extLst>
          </p:cNvPr>
          <p:cNvSpPr txBox="1">
            <a:spLocks/>
          </p:cNvSpPr>
          <p:nvPr/>
        </p:nvSpPr>
        <p:spPr>
          <a:xfrm>
            <a:off x="756719" y="4999199"/>
            <a:ext cx="5339281" cy="22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solidFill>
                  <a:schemeClr val="bg1">
                    <a:lumMod val="85000"/>
                  </a:schemeClr>
                </a:solidFill>
              </a:rPr>
              <a:t>Vorteil: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Erlaubt es Fehler während der Entwicklung besser zu erkennen.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5179C-DC50-D235-3C2E-ADBBC168C64F}"/>
              </a:ext>
            </a:extLst>
          </p:cNvPr>
          <p:cNvSpPr txBox="1">
            <a:spLocks/>
          </p:cNvSpPr>
          <p:nvPr/>
        </p:nvSpPr>
        <p:spPr>
          <a:xfrm>
            <a:off x="5390585" y="4698152"/>
            <a:ext cx="6567534" cy="22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F5E9B-2670-7A08-51AD-6328B8A2FC10}"/>
              </a:ext>
            </a:extLst>
          </p:cNvPr>
          <p:cNvSpPr txBox="1"/>
          <p:nvPr/>
        </p:nvSpPr>
        <p:spPr>
          <a:xfrm>
            <a:off x="6177481" y="4871854"/>
            <a:ext cx="60975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bg1">
                    <a:lumMod val="85000"/>
                  </a:schemeClr>
                </a:solidFill>
              </a:rPr>
              <a:t>(Nachteil ?):  </a:t>
            </a:r>
          </a:p>
          <a:p>
            <a:pPr marL="0" indent="0">
              <a:buNone/>
            </a:pPr>
            <a:r>
              <a:rPr lang="de-DE" sz="28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Liefert kein Feedback bei Fehlverhalten für Benutzer, nur für Entwickler relevant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62F1A6-36DF-38E0-B489-09221E95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359" y="4698152"/>
            <a:ext cx="2186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assert x &gt;= 0;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de-DE" altLang="de-DE" sz="5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699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12DE3-9F2F-64C9-95A2-341FC724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64BE-5AF0-7AFA-E39C-0673D795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Paradigmen und Strategien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D7F-D091-67A8-1480-91DF7C5E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Strategie Log-basierte Fehlerbehandlung: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Egal ob mit einfachen Logs oder Logger Frameworks, Fehler können so protokolliert und genauer analysiert werden.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Überwachung des Systemverhaltens während der Laufzeit.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A62FF-116F-6227-BF19-06C77C66D91D}"/>
              </a:ext>
            </a:extLst>
          </p:cNvPr>
          <p:cNvSpPr txBox="1">
            <a:spLocks/>
          </p:cNvSpPr>
          <p:nvPr/>
        </p:nvSpPr>
        <p:spPr>
          <a:xfrm>
            <a:off x="838200" y="4110273"/>
            <a:ext cx="10813610" cy="2284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Vorteile: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Ermöglicht es Enwticklern spätere Fehlerdiagnosen durchzuführen.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Nachteile: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Kann bei zu vielen Logs die Sauberkeit / Lesbarkeit des Codes etwas einschränken.</a:t>
            </a:r>
            <a:endParaRPr lang="de-DE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9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C7051-F729-C8EC-FC78-2F3D25F0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A737-CC2F-3FEB-840D-1035FCFD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Making impossible state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CA44-3E12-330C-367D-DF834D46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Grundgedanke: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Datenstrukturen, Klassen und Funktionen so gestalten, dass logisch unmögliche bzw. unerwünschte Zustände verhindert werden.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Keine feste Technik, kann auf unterschiedliche Weise umgesetzt werden.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Dadurch werden Fehler schon zur Compilezeit statt zur Laufzeit verhindert.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Vorteil: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Es werden insgesamt weniger ,,extra“-Sicherheitsabfragen zur Überprüfung der Validität von Objekten benötigt, ob ihr Zustand zu jedem Zugriffszeitpunkt überhaupt logisch gesehen korrekt ist.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Dadurch weniger Fehlerbehandlungen nötig und Erzielung einer besseren Code-Lesbarkeit.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4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E94CF-6926-2C6F-A925-9E53A916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95C3-44A9-0CF0-A8DB-3C19401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Making impossible state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FC23-91EA-BCE3-6B0F-1DD0986D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853944" cy="845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</a:rPr>
              <a:t>Verwendung von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Invarianten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zur Vermeidung von </a:t>
            </a:r>
            <a:r>
              <a:rPr lang="de-DE" sz="2400" b="1" dirty="0">
                <a:solidFill>
                  <a:srgbClr val="FF0000"/>
                </a:solidFill>
              </a:rPr>
              <a:t>unmöglichen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Zuständen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1022-A93B-78B3-D1BF-7603B7931300}"/>
              </a:ext>
            </a:extLst>
          </p:cNvPr>
          <p:cNvSpPr txBox="1"/>
          <p:nvPr/>
        </p:nvSpPr>
        <p:spPr>
          <a:xfrm>
            <a:off x="838199" y="2436375"/>
            <a:ext cx="955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Invariante</a:t>
            </a:r>
            <a:r>
              <a:rPr lang="de-DE" sz="2400" dirty="0">
                <a:solidFill>
                  <a:schemeClr val="bg1"/>
                </a:solidFill>
              </a:rPr>
              <a:t>: 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Eine Bedingung, die an bestimmten Stellen im Code immer wahr sein muss, unabhängig vom Zustand des Programms.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98D77-AA6B-7B97-605C-A4270D7AC75E}"/>
              </a:ext>
            </a:extLst>
          </p:cNvPr>
          <p:cNvSpPr txBox="1"/>
          <p:nvPr/>
        </p:nvSpPr>
        <p:spPr>
          <a:xfrm>
            <a:off x="838201" y="3429000"/>
            <a:ext cx="955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Helfen dabei, Korrektheit und Konsistenz innerhalb von Programmen sicherzustellen.</a:t>
            </a: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9F38D-DB8D-DFBA-C98A-AF0205B99959}"/>
              </a:ext>
            </a:extLst>
          </p:cNvPr>
          <p:cNvSpPr txBox="1"/>
          <p:nvPr/>
        </p:nvSpPr>
        <p:spPr>
          <a:xfrm>
            <a:off x="838198" y="4396488"/>
            <a:ext cx="955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Schützen vor (sinnhaft) ungültigen Zuständen im Programm.</a:t>
            </a: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39D-38FE-4114-C5B6-31668EEE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Relevanz des Error Handlings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4530-DF82-F00A-5A1C-5BD5941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,,Nearly zero provably error-free computer programs have ever been written”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-  </a:t>
            </a:r>
            <a:r>
              <a:rPr lang="de-DE" dirty="0">
                <a:solidFill>
                  <a:schemeClr val="bg1"/>
                </a:solidFill>
              </a:rPr>
              <a:t>David A. W. Soergel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ungefähre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Fehlerrate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 err="1">
                <a:solidFill>
                  <a:schemeClr val="bg1"/>
                </a:solidFill>
              </a:rPr>
              <a:t>industriellen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Programmierfehlern</a:t>
            </a:r>
            <a:r>
              <a:rPr lang="en-US" dirty="0">
                <a:solidFill>
                  <a:schemeClr val="bg1"/>
                </a:solidFill>
              </a:rPr>
              <a:t> liege </a:t>
            </a:r>
            <a:r>
              <a:rPr lang="en-US" dirty="0" err="1">
                <a:solidFill>
                  <a:schemeClr val="bg1"/>
                </a:solidFill>
              </a:rPr>
              <a:t>bei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ungefähr</a:t>
            </a:r>
            <a:r>
              <a:rPr lang="en-US" dirty="0">
                <a:solidFill>
                  <a:schemeClr val="bg1"/>
                </a:solidFill>
              </a:rPr>
              <a:t> 15 – 50 Fehler pro 1000 </a:t>
            </a:r>
            <a:r>
              <a:rPr lang="en-US" dirty="0" err="1">
                <a:solidFill>
                  <a:schemeClr val="bg1"/>
                </a:solidFill>
              </a:rPr>
              <a:t>Zeilen</a:t>
            </a:r>
            <a:r>
              <a:rPr lang="en-US" dirty="0">
                <a:solidFill>
                  <a:schemeClr val="bg1"/>
                </a:solidFill>
              </a:rPr>
              <a:t> Code.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2022 wurde für die USA der Verlust durch Programmierfehler auf 2,41 Billionen Dollar geschätzt.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Gefahr eines Dominoeffekts, der die negativen Folgen von früh entstandenen Fehler immer weiter verschlimmert.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81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5B6C7-E2BE-B334-74AC-2E358D53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B2C-1DA2-DF94-C74F-72B3EB0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Making impossible state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8935-D67D-230C-18A5-6463C6ED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99" y="1775108"/>
            <a:ext cx="2122283" cy="3381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Klasseninvariante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9FE364-4B9B-AC8E-ED39-7E5971F9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99" y="2037859"/>
            <a:ext cx="5598728" cy="178510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BankAccount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double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balance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BankAccount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initialBalance)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(initialBalance &lt;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IllegalArgumentException(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„Initial balance cannot be negative."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balance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initialBalance;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B4032E-D07D-B844-08DC-C6DE43C1E95C}"/>
              </a:ext>
            </a:extLst>
          </p:cNvPr>
          <p:cNvSpPr txBox="1">
            <a:spLocks/>
          </p:cNvSpPr>
          <p:nvPr/>
        </p:nvSpPr>
        <p:spPr>
          <a:xfrm>
            <a:off x="349399" y="4678053"/>
            <a:ext cx="2122283" cy="338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Schleifeninvariante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BAAE88-B5F1-808F-559B-C7B370CC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99" y="4959445"/>
            <a:ext cx="658186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static int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calculateSum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array)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i &lt; array.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length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i++)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Schleifeninvariante: sum enthält die Summe von array[0] bis array[i-1]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+= array[i];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57590-DDE8-1979-EC21-379E6A014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875" y="2197681"/>
            <a:ext cx="6283105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push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(T element)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(stack.size() &gt;= maxCapacity)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"Stack capacity exceeded."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stack.push(element);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0D3504-A729-1637-53A3-63400F226FA5}"/>
              </a:ext>
            </a:extLst>
          </p:cNvPr>
          <p:cNvSpPr txBox="1">
            <a:spLocks/>
          </p:cNvSpPr>
          <p:nvPr/>
        </p:nvSpPr>
        <p:spPr>
          <a:xfrm>
            <a:off x="6243875" y="1775108"/>
            <a:ext cx="1982709" cy="338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100" b="1" dirty="0">
                <a:solidFill>
                  <a:schemeClr val="bg1">
                    <a:lumMod val="85000"/>
                  </a:schemeClr>
                </a:solidFill>
              </a:rPr>
              <a:t>Dateninvariante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277BC9-E329-D02B-0CF1-D5E725059FEF}"/>
              </a:ext>
            </a:extLst>
          </p:cNvPr>
          <p:cNvSpPr txBox="1">
            <a:spLocks/>
          </p:cNvSpPr>
          <p:nvPr/>
        </p:nvSpPr>
        <p:spPr>
          <a:xfrm>
            <a:off x="349399" y="6313024"/>
            <a:ext cx="6829999" cy="338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1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sum ist zu jedem Zeitpunkt sie Summe von array[0] bis array [i-1]</a:t>
            </a:r>
            <a:endParaRPr lang="de-DE" sz="21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20F439-F1BA-77EB-F27E-2D8AA1D15732}"/>
              </a:ext>
            </a:extLst>
          </p:cNvPr>
          <p:cNvSpPr txBox="1">
            <a:spLocks/>
          </p:cNvSpPr>
          <p:nvPr/>
        </p:nvSpPr>
        <p:spPr>
          <a:xfrm>
            <a:off x="6201290" y="3306504"/>
            <a:ext cx="6368273" cy="338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1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stack.size() ist zu jedem Zeitpunkt &lt; maxCapacity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2503A-BFD2-0740-9601-2A8CC7335863}"/>
              </a:ext>
            </a:extLst>
          </p:cNvPr>
          <p:cNvSpPr txBox="1">
            <a:spLocks/>
          </p:cNvSpPr>
          <p:nvPr/>
        </p:nvSpPr>
        <p:spPr>
          <a:xfrm>
            <a:off x="349399" y="3876654"/>
            <a:ext cx="5598728" cy="338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de-DE" sz="76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72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balance &gt;= 0 ist zum Zeitpunkt der Instanziierung immer erfüllt</a:t>
            </a:r>
            <a:endParaRPr lang="de-DE" sz="7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0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E9285-DC4D-4FF1-F2D9-C9BE273C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DA9-61CA-8BB3-42BD-48AC78DE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Making impossible state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3BCA-78A5-3817-3B13-A0A5E5F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39"/>
            <a:ext cx="1083171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Speziell die Dateninvarianten helfen bei der Zuschnürrung von Types, um frühzeitig Fehler durch ungültige Zustände zu vermeiden.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934C1-B481-A4AB-A34C-90F3DE0F6109}"/>
              </a:ext>
            </a:extLst>
          </p:cNvPr>
          <p:cNvSpPr txBox="1"/>
          <p:nvPr/>
        </p:nvSpPr>
        <p:spPr>
          <a:xfrm>
            <a:off x="838200" y="2734147"/>
            <a:ext cx="845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Mit festgelegten Constraints für gültige Programmzustände sorgen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8A71FA-BFE5-AD35-3073-BE441C19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318174"/>
            <a:ext cx="9401269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static 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getFirstElement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array)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(array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array.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length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IllegalArgumentException(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"Array must have at least one element."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B8114-993B-CE4C-11BE-6C9B745EE50E}"/>
              </a:ext>
            </a:extLst>
          </p:cNvPr>
          <p:cNvSpPr txBox="1"/>
          <p:nvPr/>
        </p:nvSpPr>
        <p:spPr>
          <a:xfrm>
            <a:off x="838200" y="476157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Beispielsweise wird hierbei vor der konkreten Operation der Methode sichergestellt, dass das übergebene Array immer mindestens 1 Element enthält.</a:t>
            </a:r>
          </a:p>
        </p:txBody>
      </p:sp>
    </p:spTree>
    <p:extLst>
      <p:ext uri="{BB962C8B-B14F-4D97-AF65-F5344CB8AC3E}">
        <p14:creationId xmlns:p14="http://schemas.microsoft.com/office/powerpoint/2010/main" val="5686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68460-C99C-C79A-B21C-75822E64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95B9-5727-35CF-B327-F9EB269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Making impossible state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4D23-211A-D5DE-F127-10066793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Code Beispiel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1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600D0-B14D-BAB4-51A1-FE212618B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E37-5C7C-F6AA-324A-299ED6CC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Nasa´s Tiger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0F55-B251-7BA4-F667-88A9FF9E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Die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 Nasa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hat ihren eigenen Programmierstil, der spezifisch beim Thema Error Handling einige interessante Ansätze lehrt.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</a:rPr>
              <a:t>ACHTUNG!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Keine feste Muster-Richtlinie an die man sich unbedingt halten muss, lediglich ein ,,Vorschlag“ für einen robusten Programmierstil !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F0BB2-C4DF-87A4-9246-A051375B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1" y="4001294"/>
            <a:ext cx="2513958" cy="21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F4A14-9CC0-9AA2-6A9C-7898AE778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30BA-8518-0E2D-064B-AD0105EC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Nasa´s Tiger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F1666F-D109-C40B-D1BD-43413110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1. Kontrollflüsse: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Kontrollflüsse simpel halten (für Klarheit)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Begrenzung aller Operationen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Keine Rekursion verwenden, nutze Schleifen mit festen Obergrenzen.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Keine dynamische Speicherallokationen (nur statische)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Keine Infinite Loops und unvorhersehbare Fehler</a:t>
            </a:r>
            <a:endParaRPr lang="de-DE" sz="2400" b="1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Dadurch einfacheres und vorhersehbareres Debugging möglich.</a:t>
            </a:r>
            <a:endParaRPr lang="de-DE" sz="2400" b="1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225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00233-AAB8-3A45-E756-2B561101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D4D6-3E7F-D651-908B-FECC6222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Nasa´s Tiger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3E3BF-AD7E-A2F9-DDD2-07B1D4A2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68"/>
            <a:ext cx="10515600" cy="4692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2. Assertions als Sicherheitsnetz: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Assertions nutzen für: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Prüfung von Pre- /Postbedingungen (Argumente und Rückgabewerte prüfen)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Prüfung von Invarianten, durch explizite Annahmen über Zustände im Code sicherstellen.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Prüfung von Datenvalidität vor und nach Dateioperationen.</a:t>
            </a:r>
          </a:p>
          <a:p>
            <a:pPr marL="0" indent="0">
              <a:buNone/>
            </a:pPr>
            <a:endParaRPr lang="de-DE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Assertions splitten:</a:t>
            </a:r>
          </a:p>
          <a:p>
            <a:pPr marL="0" indent="0">
              <a:buNone/>
            </a:pPr>
            <a:endParaRPr lang="de-DE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Statt: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		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assert(a &amp;&amp; b)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			</a:t>
            </a: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Besser: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assert(a)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								assert(b)</a:t>
            </a:r>
          </a:p>
          <a:p>
            <a:pPr marL="0" indent="0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5803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0BA40-ED11-5678-5846-DA30ABE1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695-F8CC-595F-600E-B090908D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Nasa´s Tiger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F711A2-B389-4ACD-D732-FD82A7AF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3. Funktionen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Aufteilung der Codestruktur: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Teile Codestruktur seperat in Flusskontrolle und konkrete Funktionalität auf.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"Push Ifs Up, Fors Down": Kontrollstrukturen in der Hauptfunktion; Helferfunktionen bleiben zustandslos</a:t>
            </a:r>
          </a:p>
          <a:p>
            <a:pPr marL="0" indent="0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Funktionsstruktur: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Funktionen klein halten (&lt; 70 Zeilen)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Variablen im kleinstmöglichen Scope deklarieren.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Beim aufteillen von zu großen Funktionen, alle ,,if“ und ,,switch“ Statements in der Parent-Funktion lassen die nicht verzweigte Logik in die Hilfsfunktion packen.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44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AD006-D6AE-C9E8-7C0F-F26E208EF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8C96-A3FF-C39C-D506-706E7A38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Nasa´s Tiger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ED837-2CDC-F581-0173-8579AF5F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40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sym typeface="Wingdings" panose="05000000000000000000" pitchFamily="2" charset="2"/>
              </a:rPr>
              <a:t>Kurzgefasst:</a:t>
            </a:r>
          </a:p>
          <a:p>
            <a:pPr marL="0" indent="0">
              <a:buNone/>
            </a:pPr>
            <a:endParaRPr lang="de-DE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Reduktion von Komplexität und Dynamik, mehr Sicherstellungen durch Assertions 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Dafür mehr Vorhersehbarkeit von Fehlern, Klarheit beim Lesen und Einfachheit beim Debugging </a:t>
            </a: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872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6D35F-A3CC-5503-6B38-AD75785D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CE41-3229-8C71-D6F9-71CFA840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Techniken zum Umgang mit Errors</a:t>
            </a:r>
          </a:p>
        </p:txBody>
      </p:sp>
    </p:spTree>
    <p:extLst>
      <p:ext uri="{BB962C8B-B14F-4D97-AF65-F5344CB8AC3E}">
        <p14:creationId xmlns:p14="http://schemas.microsoft.com/office/powerpoint/2010/main" val="3400948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2FA4B-22B2-B9D1-7818-F28377C5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D408-8498-04E1-19BD-1F2120E6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Recoverable und Non-Recoverable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77F3-183D-BBCF-8279-540E1933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Recoverable Errors: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Vorhersehbare Fehler, bei denen das Programm durch Fallback-Lösungen trotzdem weiter fortsetzen kann.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In Java genauer unter ,,Checked Exceptions“ bekannt.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Non Recoverable Errors: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Unvorhersehbare Fehler, meistens verursacht durch Programmierfehler / Bugs und fehlerhafte Vorbedingungen.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In Java genauer unter ,,Unchecked Exceptions“ bekannt.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BAF0B-23DE-3436-ADBD-6EB13710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9BF5-AD68-41B6-1F6B-F10D8279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Relevanz des Error Handlings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1CCF-DD4E-4813-52C2-329075FA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118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Behandlung von Errors ist ein unvermeidbarer Bestandteil in jedem Programm.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Unzureichendes Error Handling führt häufig erst spät zu Problemen.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Meistens dann, wenn das Programm bereits in einer Produktionsumgebung mit realen Daten läuft.</a:t>
            </a: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Wichtig ist: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Frühzeitige Erkennung und Behandlung von Fehlerquellen.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Gute Fehlermeldungen zu erstellen, für eine präzise Problemsuche und leichtes Debugging.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Trotz Fehlerbehandlungs-Maßnahmen, gute Lesbarkeit und Verständlichkeit von Code.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Einfach gesagt: unzureichendes Error Handling führt zu ehrblichem Verlust von: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Zeit		 Geld	 Energie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7341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E807E-0884-BFBE-2989-DC1763DB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5C3F-7537-113E-1421-9ACE9763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E686-2809-7BE9-CB88-6B57E512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Von außen kommende, vorhersehbare Fehler: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Compiler zwingt zur Fehlerbehandlung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Fehlerbehandlung üblicherweise durch Techniken wie                   ,,try-catch-Blöcke“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Beispiele: IOException, SQLException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Verwendung bei Operationen, die unsicher aber vorhersehbar sind.</a:t>
            </a:r>
          </a:p>
        </p:txBody>
      </p:sp>
    </p:spTree>
    <p:extLst>
      <p:ext uri="{BB962C8B-B14F-4D97-AF65-F5344CB8AC3E}">
        <p14:creationId xmlns:p14="http://schemas.microsoft.com/office/powerpoint/2010/main" val="2973191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56823-7A1D-5448-2BC8-E92DAE29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9C83-BEB2-C366-3FCB-FDFB00FF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Checked Exceptions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6D73DE7-0767-A3E3-BA2F-A2B21BF8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02" y="2413266"/>
            <a:ext cx="8365403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static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checkedExceptionWithThrows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FileNotFoundException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 file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"not_existing_file.txt"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FileInputStream stream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FileInputStream(file);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23BC619-D57E-1404-60DD-189EC71E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03" y="3959495"/>
            <a:ext cx="672672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static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checkedExceptionWithTryCatch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 file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"not_existing_file.txt"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FileInputStream stream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FileInputStream(file);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(FileNotFoundException 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e.printStackTrace();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EAB08-5810-660A-19AF-DE92D2CA8F8F}"/>
              </a:ext>
            </a:extLst>
          </p:cNvPr>
          <p:cNvSpPr txBox="1"/>
          <p:nvPr/>
        </p:nvSpPr>
        <p:spPr>
          <a:xfrm>
            <a:off x="1186002" y="1821144"/>
            <a:ext cx="718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Hochpropagieren und auf höherer Ebene behandeln: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973E3-4581-3A88-9C19-0C82B8B4C3EB}"/>
              </a:ext>
            </a:extLst>
          </p:cNvPr>
          <p:cNvSpPr txBox="1"/>
          <p:nvPr/>
        </p:nvSpPr>
        <p:spPr>
          <a:xfrm>
            <a:off x="1186002" y="3497830"/>
            <a:ext cx="718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Direkt behandeln: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8F526-2515-138E-83AA-F70FEB61935B}"/>
              </a:ext>
            </a:extLst>
          </p:cNvPr>
          <p:cNvSpPr txBox="1"/>
          <p:nvPr/>
        </p:nvSpPr>
        <p:spPr>
          <a:xfrm>
            <a:off x="1186001" y="6031210"/>
            <a:ext cx="765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In beiden Fällen, zwingt der Compiler zur Behandlung!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E2870-AECF-F743-A177-2233D929526A}"/>
              </a:ext>
            </a:extLst>
          </p:cNvPr>
          <p:cNvSpPr txBox="1"/>
          <p:nvPr/>
        </p:nvSpPr>
        <p:spPr>
          <a:xfrm>
            <a:off x="8632478" y="3892859"/>
            <a:ext cx="2848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Streng genommen ein Verstoß gegen das Single-Responsibility-Prinzip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4698D-D54B-667D-2700-18A436D4C5DF}"/>
              </a:ext>
            </a:extLst>
          </p:cNvPr>
          <p:cNvSpPr txBox="1"/>
          <p:nvPr/>
        </p:nvSpPr>
        <p:spPr>
          <a:xfrm>
            <a:off x="8170752" y="4123692"/>
            <a:ext cx="565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90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A68DB-674E-58F0-C68F-DD039FDD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1D6A-2FE5-2E19-1A92-76846377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3A8F-38BF-AF92-24BC-9974168A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Unvorhersehbar, entstehen meistens durch Programmierfehler: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Compiler zwingt nicht zur expliziten Behandlung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Behandlung möglich, aber Fehler nicht zu erwarten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Sollten idealerweise durch defensive Programmierung vermieden werden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 Beispiele: NullPointerException, IllegalArgumentException, ArrayIndexOutOfBoundsException</a:t>
            </a:r>
          </a:p>
        </p:txBody>
      </p:sp>
    </p:spTree>
    <p:extLst>
      <p:ext uri="{BB962C8B-B14F-4D97-AF65-F5344CB8AC3E}">
        <p14:creationId xmlns:p14="http://schemas.microsoft.com/office/powerpoint/2010/main" val="4081385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E3163-6F7D-8DA2-3303-AC87AE75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2B0F-EE5E-EB13-2B6B-DA4A868A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Unchecked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7BE8A-7B26-44F3-C712-EDA4E76D7D82}"/>
              </a:ext>
            </a:extLst>
          </p:cNvPr>
          <p:cNvSpPr txBox="1"/>
          <p:nvPr/>
        </p:nvSpPr>
        <p:spPr>
          <a:xfrm>
            <a:off x="838200" y="1821144"/>
            <a:ext cx="718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Unerwartete Fehler können hervorgerufen werden: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43D609-8887-0DE9-4C79-C424FCB9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71961"/>
            <a:ext cx="10719304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calculateDivision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numerator,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denominator)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Es gibt kein explizites throw. Division durch null löst automatisch ArithmeticException aus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// Unchecked Exception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numerator / denominator;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71B0F-16B4-4275-4D79-8BC51DA0E9AC}"/>
              </a:ext>
            </a:extLst>
          </p:cNvPr>
          <p:cNvSpPr txBox="1"/>
          <p:nvPr/>
        </p:nvSpPr>
        <p:spPr>
          <a:xfrm>
            <a:off x="838200" y="3830664"/>
            <a:ext cx="1071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Bleiben Fehler wie die Division durch 0 unbehandelt, werden diese Fehler automatisch der Aufruf-Reihenfolge nach hochpropagiert bis zur main() Methode. Spätestens dann stürzt das Programm endgültig ab.</a:t>
            </a:r>
          </a:p>
        </p:txBody>
      </p:sp>
    </p:spTree>
    <p:extLst>
      <p:ext uri="{BB962C8B-B14F-4D97-AF65-F5344CB8AC3E}">
        <p14:creationId xmlns:p14="http://schemas.microsoft.com/office/powerpoint/2010/main" val="2168808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EA76A-A463-CD37-ED7F-042B7247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E011-F220-47FF-5EEF-D8592B8C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Checked und 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B3AD-0285-A019-7B8D-1B03217C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6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Beide Behandlungsarten sollten gezielt verwendet werden, um sauberen Code mit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klaren Kontrollstrukturen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zu implementieren.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Durch das Hochpropagieren von Errors können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Fehlerbehandlungen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die reine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Anwendungslogik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in eigene Segmente getrennt werden und somit insgesamt zu klarer lesbarem Code beitragen.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Codebeispiel in der IDE</a:t>
            </a:r>
          </a:p>
        </p:txBody>
      </p:sp>
    </p:spTree>
    <p:extLst>
      <p:ext uri="{BB962C8B-B14F-4D97-AF65-F5344CB8AC3E}">
        <p14:creationId xmlns:p14="http://schemas.microsoft.com/office/powerpoint/2010/main" val="3289066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14813-4678-965D-547B-AAFD8CEB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C2EA-927A-E669-D830-B93B81E8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Catch specific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6F7BD-50E0-F3F5-34FF-76C4E5B8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65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Fangen von konkreten Ausnahmen:</a:t>
            </a:r>
          </a:p>
          <a:p>
            <a:pPr marL="0" indent="0">
              <a:buNone/>
            </a:pPr>
            <a:b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</a:b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Java implementiert mehrere Klassen für Exceptions in einer komplexen Typhierarchie.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Diese Hierarchie umfasst: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Allgemeine Klassen wie: ,,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Exception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“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und spezialisierte Subklassen wie: 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FileNotFoundException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ArrayIndexOutOfBoundsException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etc.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4738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5A554-ADE8-630D-A679-C5CBE84B2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2122-D529-5A55-E160-8736CD14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Catch specific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62A70-770E-C3AD-4C82-21D75324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65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Fangen von konkreten Ausnahmen:</a:t>
            </a:r>
          </a:p>
          <a:p>
            <a:pPr marL="0" indent="0">
              <a:buNone/>
            </a:pPr>
            <a:b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</a:b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3EE70-4D21-9E59-B4ED-8954662E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60" y="2324523"/>
            <a:ext cx="7942944" cy="423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29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C4DE9-A37C-A899-6A95-0726E8F0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AE4-169A-6B3C-73CE-CD847784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Catch specific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01C8D-29A8-EFE9-AED5-2625702F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825625"/>
            <a:ext cx="112806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Es ist wichtig, dass statt eines allgemeineren Errors, spezifische Errors gecatcht werden :</a:t>
            </a:r>
          </a:p>
          <a:p>
            <a:pPr marL="0" indent="0">
              <a:buNone/>
            </a:pPr>
            <a:endParaRPr lang="de-DE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Sonst werden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alle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möglichen Fehlerarten mit aufgefangen, auch die, die an einer konkreten Stelle im Code nicht behandelt werden sollen.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Es ist besser, das Programm bei einem unerwartetem Fehler abstürzen zu lassen, damit Entwickler schnell auf einen Fehler aufmerksam werden und ihn gezielt beheben können.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Mehrere Exception Types spezifisch abfangen, auch wenn dafür mehr Codezeilen nötig sind.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Manche Fehler können sonst verborgen bleiben (Risiko einer Heunadelsuche)</a:t>
            </a:r>
          </a:p>
        </p:txBody>
      </p:sp>
    </p:spTree>
    <p:extLst>
      <p:ext uri="{BB962C8B-B14F-4D97-AF65-F5344CB8AC3E}">
        <p14:creationId xmlns:p14="http://schemas.microsoft.com/office/powerpoint/2010/main" val="3028570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E22C5-E2D0-48D5-F7A8-5F8E9651E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E7B6-B5C5-DE20-ABD3-00640364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Catch specific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310B48-9F13-9E6C-4869-0F0351C6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14"/>
            <a:ext cx="10976572" cy="2185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Fangen von konkreten Ausnahmen:</a:t>
            </a:r>
          </a:p>
          <a:p>
            <a:pPr marL="0" indent="0">
              <a:buNone/>
            </a:pPr>
            <a:r>
              <a:rPr lang="de-D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Statt allgemeine Exceptions zu fangen: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EFBFF6-E7B6-B70B-3BDA-7A3CE7E9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86798"/>
            <a:ext cx="720957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 = example.calculateDivision(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"Ergebnis: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result);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(ArithmeticException e)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err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"Fehler: Division durch null ist nicht erlaubt."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"Bitte geben Sie einen anderen Wert ein."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78A9AD-45DF-02B9-9D7B-EAB07D02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413344"/>
            <a:ext cx="2909935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(Exception e)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73427-459C-3DEF-FA8D-DF786202B74B}"/>
              </a:ext>
            </a:extLst>
          </p:cNvPr>
          <p:cNvSpPr txBox="1"/>
          <p:nvPr/>
        </p:nvSpPr>
        <p:spPr>
          <a:xfrm>
            <a:off x="838200" y="5671793"/>
            <a:ext cx="813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Damit werden auch keine relevanten Exceptions ,,geschluckt“ und durch allgemeinere Exceptions ,,verdeckt“.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E1DC3-2A0D-DF90-D00A-E6E0EC60534B}"/>
              </a:ext>
            </a:extLst>
          </p:cNvPr>
          <p:cNvSpPr txBox="1"/>
          <p:nvPr/>
        </p:nvSpPr>
        <p:spPr>
          <a:xfrm>
            <a:off x="838199" y="3720974"/>
            <a:ext cx="813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Besser nach spezifischen Exceptionklassen fangen:</a:t>
            </a:r>
          </a:p>
        </p:txBody>
      </p:sp>
    </p:spTree>
    <p:extLst>
      <p:ext uri="{BB962C8B-B14F-4D97-AF65-F5344CB8AC3E}">
        <p14:creationId xmlns:p14="http://schemas.microsoft.com/office/powerpoint/2010/main" val="2176782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62979-E567-B18C-96B7-7C2062FA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D77A-D48B-BE10-B5FC-B4FF27D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Feedback durch Logs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F3AE3-F8ED-BB86-EDC5-355E6D61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Logging hilft dabei, aussagekräftige und informative Nachrichten für Entwickler und Benutzer an bestimmten Programmstellen zu setzen.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Bessere Nachvollziehbarkeit von Zuständen im Progamm für Entwickler.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Zur Fehlerüberwachung nützlich.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Können wichtige Ereignisse, Fehlermeldungen und Diagnosedaten enthalten.</a:t>
            </a:r>
          </a:p>
        </p:txBody>
      </p:sp>
    </p:spTree>
    <p:extLst>
      <p:ext uri="{BB962C8B-B14F-4D97-AF65-F5344CB8AC3E}">
        <p14:creationId xmlns:p14="http://schemas.microsoft.com/office/powerpoint/2010/main" val="390149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EEEFB-0949-8981-7251-AAA4CE21E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9B9E-3AE1-68A4-1093-E01603C0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Relevanz des Error Handlings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2992-4826-7414-4C74-B5CCE58E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300"/>
              </a:spcBef>
              <a:buNone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“Clean code is readable, but it must also be robust. 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       These are not conflicting goals”. 	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-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Robert C. Martin</a:t>
            </a:r>
            <a:endParaRPr lang="de-DE" sz="28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727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8C130-0522-A8AB-064B-ABCE0151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F58A-B5F9-9749-28CD-762D1B15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Feedback und Logs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B7F46-2647-1781-696C-638C087D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14"/>
            <a:ext cx="10976572" cy="2185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Exceptions wenn möglich nicht beim Exceptionnamen belassen.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Sowohl Entwicklern als auch Nutzern mehr Kontext über den Fehler liefern.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FA1368-EF18-E6F6-6AEE-C1A4070E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16" y="3829934"/>
            <a:ext cx="8179805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(ArithmeticException 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err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"Fehler: Division durch null ist nicht erlaubt."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"Bitte geben Sie einen anderen Wert ein."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05003-45DA-0CD9-1F28-87F750D5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21" y="2628444"/>
            <a:ext cx="2498521" cy="39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5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B5F2E-890E-B3A8-03FC-7A1D20A8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B22-7133-71AD-3585-500DCBE2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Feedback durch Logs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484C82-227A-F13A-286B-95D44E00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14"/>
            <a:ext cx="10976572" cy="999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Statt nur die Exceptionklasse, auch den Stacktrace mitprinten !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Erleichtert das Debugging und vermeidet Heunadelsuchen.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22152-6A1D-AED3-750C-633ED3FFE2F3}"/>
              </a:ext>
            </a:extLst>
          </p:cNvPr>
          <p:cNvSpPr txBox="1"/>
          <p:nvPr/>
        </p:nvSpPr>
        <p:spPr>
          <a:xfrm>
            <a:off x="838200" y="2345487"/>
            <a:ext cx="173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Beispiel: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3F78F1-2A04-09EB-A877-89C0EF3D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3897"/>
            <a:ext cx="8111907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(ArithmeticException 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err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"Fehler: Division durch null ist nicht erlaubt."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e.printStackTrace();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"Bitte geben Sie einen anderen Wert ein."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2BF16-3CDF-58A6-DC9F-D79D1B2737D8}"/>
              </a:ext>
            </a:extLst>
          </p:cNvPr>
          <p:cNvSpPr txBox="1"/>
          <p:nvPr/>
        </p:nvSpPr>
        <p:spPr>
          <a:xfrm>
            <a:off x="838200" y="2812232"/>
            <a:ext cx="173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91661-1617-1895-D5CB-F99DB7B4489D}"/>
              </a:ext>
            </a:extLst>
          </p:cNvPr>
          <p:cNvSpPr txBox="1"/>
          <p:nvPr/>
        </p:nvSpPr>
        <p:spPr>
          <a:xfrm>
            <a:off x="838200" y="4448528"/>
            <a:ext cx="173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Konsole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FA699-5739-E1F6-1E43-6C0787BC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0193"/>
            <a:ext cx="4955054" cy="1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5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9E0F7-B75E-C978-DEF4-3B8F83F3E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1E2E-0DD6-1C95-56E4-DC9531F7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Error Handling Tools</a:t>
            </a:r>
          </a:p>
        </p:txBody>
      </p:sp>
    </p:spTree>
    <p:extLst>
      <p:ext uri="{BB962C8B-B14F-4D97-AF65-F5344CB8AC3E}">
        <p14:creationId xmlns:p14="http://schemas.microsoft.com/office/powerpoint/2010/main" val="913659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088977-F14C-66DB-3142-15EB7123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FCCC-1855-6FA1-D653-53407FBD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78597-305B-396D-39EA-AF8CF4BDD73D}"/>
              </a:ext>
            </a:extLst>
          </p:cNvPr>
          <p:cNvSpPr txBox="1"/>
          <p:nvPr/>
        </p:nvSpPr>
        <p:spPr>
          <a:xfrm>
            <a:off x="630898" y="1690688"/>
            <a:ext cx="924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Logger Frameworks ermöglichen es, noch detailliertere Logs zu erstellen.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5670C-6933-FDCF-513E-3FA1C57D54B7}"/>
              </a:ext>
            </a:extLst>
          </p:cNvPr>
          <p:cNvSpPr txBox="1"/>
          <p:nvPr/>
        </p:nvSpPr>
        <p:spPr>
          <a:xfrm>
            <a:off x="630898" y="2581553"/>
            <a:ext cx="924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Für große, produktionsreife Anwendungen optimal, da hierbei eine hohe Anzahl detaillierterer Logs oft benötigt wird.</a:t>
            </a:r>
          </a:p>
        </p:txBody>
      </p:sp>
      <p:pic>
        <p:nvPicPr>
          <p:cNvPr id="5" name="Picture 2" descr="Apache Log4j">
            <a:extLst>
              <a:ext uri="{FF2B5EF4-FFF2-40B4-BE49-F238E27FC236}">
                <a16:creationId xmlns:a16="http://schemas.microsoft.com/office/drawing/2014/main" id="{292B1C74-1E5A-AD0A-EA55-3C72420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1" y="3841750"/>
            <a:ext cx="1793341" cy="74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4266A-7A8A-45AD-5C95-0B345A7E7132}"/>
              </a:ext>
            </a:extLst>
          </p:cNvPr>
          <p:cNvSpPr txBox="1"/>
          <p:nvPr/>
        </p:nvSpPr>
        <p:spPr>
          <a:xfrm>
            <a:off x="630898" y="4736924"/>
            <a:ext cx="854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Log4j ist beispielsweise ein solches Logger Framework für Java, welches nützliche Features für detaillierte Logs bereitstellt.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69975-811C-6ACD-97EE-89292C76DA19}"/>
              </a:ext>
            </a:extLst>
          </p:cNvPr>
          <p:cNvSpPr txBox="1"/>
          <p:nvPr/>
        </p:nvSpPr>
        <p:spPr>
          <a:xfrm>
            <a:off x="622884" y="2119888"/>
            <a:ext cx="649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Können auch als ,,Audit-Tools“ angesehen werden.</a:t>
            </a:r>
          </a:p>
        </p:txBody>
      </p:sp>
    </p:spTree>
    <p:extLst>
      <p:ext uri="{BB962C8B-B14F-4D97-AF65-F5344CB8AC3E}">
        <p14:creationId xmlns:p14="http://schemas.microsoft.com/office/powerpoint/2010/main" val="760488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3B07C-45A7-9AE6-DD97-0C91D8BE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8C48-0BB8-EEFC-A68B-6D38DA2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pic>
        <p:nvPicPr>
          <p:cNvPr id="2050" name="Picture 2" descr="log levels">
            <a:extLst>
              <a:ext uri="{FF2B5EF4-FFF2-40B4-BE49-F238E27FC236}">
                <a16:creationId xmlns:a16="http://schemas.microsoft.com/office/drawing/2014/main" id="{DB87B419-5EEB-A14B-3B35-581E03DD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51" y="2810238"/>
            <a:ext cx="3681298" cy="36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F944E-8286-DB4E-98BA-DF8FF4CA9008}"/>
              </a:ext>
            </a:extLst>
          </p:cNvPr>
          <p:cNvSpPr txBox="1"/>
          <p:nvPr/>
        </p:nvSpPr>
        <p:spPr>
          <a:xfrm>
            <a:off x="2851845" y="1598706"/>
            <a:ext cx="648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Das ,,</a:t>
            </a:r>
            <a:r>
              <a:rPr lang="de-DE" sz="2400" b="1" dirty="0">
                <a:solidFill>
                  <a:schemeClr val="bg1"/>
                </a:solidFill>
              </a:rPr>
              <a:t>schöne</a:t>
            </a:r>
            <a:r>
              <a:rPr lang="de-DE" sz="2400" dirty="0">
                <a:solidFill>
                  <a:schemeClr val="bg1"/>
                </a:solidFill>
              </a:rPr>
              <a:t>“ an den Logs von Log4j: die Log-Level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8DE4D-D3DD-F4DF-EE8E-ADAA5DBE6E73}"/>
              </a:ext>
            </a:extLst>
          </p:cNvPr>
          <p:cNvSpPr txBox="1"/>
          <p:nvPr/>
        </p:nvSpPr>
        <p:spPr>
          <a:xfrm>
            <a:off x="1067385" y="2060371"/>
            <a:ext cx="1005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Log4j bietet Gewichtungen für verschiedene Log-Arten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Bessere Unterteilung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7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991976-E2C6-AC5E-BA57-48204AFF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3B3-AE60-A2E3-9AFD-437F1AD1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1025F18-923E-1B95-C7CF-3A5C3073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7"/>
            <a:ext cx="10610662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TRACE (600):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Für feine Infos, z.B zum Nachverfolgen des Codes, wie etwa wenn eine Methode aufgerufen wird.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DEBUG (500):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Logs die während der Entwicklung verwendet werden, wie etwa zur Prüfung von Zuständen im Programm und ob Operationen korrekt ablaufen. Werden in der Produktionsumgebung oft nicht aktiviert.</a:t>
            </a:r>
            <a:endParaRPr lang="de-DE" sz="24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INFO (400):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Loggt normale Laufzeitinformationen wie etwa API-Call oder Datenbank-Zugriff Events </a:t>
            </a:r>
            <a:endParaRPr lang="de-DE" sz="24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FFFF00"/>
                </a:solidFill>
                <a:sym typeface="Wingdings" panose="05000000000000000000" pitchFamily="2" charset="2"/>
              </a:rPr>
              <a:t>WARN (300):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Hinweise auf potentielle Probleme, die aktuell keine Fehler sind, später jedoch eventuell kritisch werden könnten.</a:t>
            </a:r>
            <a:endParaRPr lang="de-DE" sz="24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ERROR(200):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Unerwartete Fehler die aufgetreten sind und die Anwendung daran hindern, korrekt ausgeführt zu werden. Erfordern Behebung, führen aber nicht unbedingt zum Absturz</a:t>
            </a:r>
            <a:endParaRPr lang="de-DE" sz="24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FATAL(100):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Kritische Fehler, führen zum Systemabsturz, müssen umgehend behoben werden.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182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EFC70-FD0B-D7AB-F4C4-CD5A68217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F581-77BD-9BE2-5230-CB56C12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A01316-EF7C-6A58-0018-814B72D0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25" y="2897915"/>
            <a:ext cx="8935771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"Entering method processOrder()."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debug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"Received order with ID 12345."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"Order shipped successfully."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"Potential security vulnerability detected in user input: '...'"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error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"Failed to process order. Error: {. . .}"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fatal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"System crashed. Shutting down..."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A3C16-61E9-1CEE-4359-072071772C3C}"/>
              </a:ext>
            </a:extLst>
          </p:cNvPr>
          <p:cNvSpPr txBox="1"/>
          <p:nvPr/>
        </p:nvSpPr>
        <p:spPr>
          <a:xfrm>
            <a:off x="774825" y="1690688"/>
            <a:ext cx="30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Logstufen in der Praxis:</a:t>
            </a:r>
          </a:p>
        </p:txBody>
      </p:sp>
    </p:spTree>
    <p:extLst>
      <p:ext uri="{BB962C8B-B14F-4D97-AF65-F5344CB8AC3E}">
        <p14:creationId xmlns:p14="http://schemas.microsoft.com/office/powerpoint/2010/main" val="685046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CFD6D4-60F7-A950-0786-27395A56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12FB-AB37-423C-A57D-B187670B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ED10F4-C004-24D7-71E5-954547A2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7"/>
            <a:ext cx="11144816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Performance Vorteil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Ermöglicht es eine hohe Anzahl an Logs zu tätigen, ohne dass die Performance des Programms dabei leidet. Kann I/O Operationen auf einem separatem Thread laufen lassen.</a:t>
            </a:r>
          </a:p>
          <a:p>
            <a:pPr marL="0" indent="0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Anpassbare Speicherorte dank ,,Appender“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Vielzahl an Appenders ermöglichen es, Logs an verschiedene Ziele zu senden wie etwa Dateien, Konsolen, Datenbanken, Sockets etc. Können bspw. Auch im JSON, XML oder CSV-Format ausgegeben werden</a:t>
            </a:r>
          </a:p>
          <a:p>
            <a:pPr marL="0" indent="0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Log Rotation und Archivierung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Logs können in kleinere, handhabbare Dateien aufgeteilt werden. Aufteilung kann nach Kriterien wie Dateigröße oder Zeitintervall geschehen. Alte Logs können dabei archiviert oder gar gelöscht werden.</a:t>
            </a:r>
          </a:p>
        </p:txBody>
      </p:sp>
    </p:spTree>
    <p:extLst>
      <p:ext uri="{BB962C8B-B14F-4D97-AF65-F5344CB8AC3E}">
        <p14:creationId xmlns:p14="http://schemas.microsoft.com/office/powerpoint/2010/main" val="1628072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12B7B-FCB7-C50B-D53B-F6E7E878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32F2-F293-C8C8-7B45-8D71607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943369A-2943-74E2-BD78-114B9883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7"/>
            <a:ext cx="11144816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Filterung und Formatierungen von Nachrichten (z.B nach Log-Level)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Die Ausgabe der Logs kann nach spezifischen Anforderungen formatiert und gefiltert werden. </a:t>
            </a:r>
          </a:p>
          <a:p>
            <a:pPr marL="0" indent="0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F4EC8-2E12-B1BB-D2AC-133B00E8A33C}"/>
              </a:ext>
            </a:extLst>
          </p:cNvPr>
          <p:cNvSpPr txBox="1"/>
          <p:nvPr/>
        </p:nvSpPr>
        <p:spPr>
          <a:xfrm>
            <a:off x="669956" y="2920563"/>
            <a:ext cx="10658191" cy="373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?&gt;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Appenders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"console"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"SYSTEM_OUT"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PatternLayout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"%d{yyyy-MM-dd HH:mm:ss.SSS} [%t] %-5level %logger{36} - %msg%n"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Appenders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Loggers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AppenderRef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"console"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Loggers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lang="de-DE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974D-D679-7C0D-6459-EB1E998F3DF2}"/>
              </a:ext>
            </a:extLst>
          </p:cNvPr>
          <p:cNvSpPr txBox="1"/>
          <p:nvPr/>
        </p:nvSpPr>
        <p:spPr>
          <a:xfrm>
            <a:off x="1575303" y="401068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C5DA96-111D-D8A5-68B4-EF3F86930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834D-44A8-98D1-EF51-4AA5E95F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Logger Frameworks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7909C6A-17F8-C7F5-DF30-209EABB8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7"/>
            <a:ext cx="11144816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  <a:sym typeface="Wingdings" panose="05000000000000000000" pitchFamily="2" charset="2"/>
              </a:rPr>
              <a:t>Log4j-Ausgabe Beispiel in der Konsole:</a:t>
            </a: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09128-B568-F606-97AA-3B7A27E5C807}"/>
              </a:ext>
            </a:extLst>
          </p:cNvPr>
          <p:cNvSpPr txBox="1"/>
          <p:nvPr/>
        </p:nvSpPr>
        <p:spPr>
          <a:xfrm>
            <a:off x="1575303" y="401068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98" name="Picture 2" descr="Colored output">
            <a:extLst>
              <a:ext uri="{FF2B5EF4-FFF2-40B4-BE49-F238E27FC236}">
                <a16:creationId xmlns:a16="http://schemas.microsoft.com/office/drawing/2014/main" id="{A7CC44CA-016E-D464-3C57-00A05A5A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7748"/>
            <a:ext cx="12192000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7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3C89-0609-BA92-09AC-0C6D4EFC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Defensive Programmierung - Prinzipien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DE27-5A9D-979F-821B-BDBECFF1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Ein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Prorammierstil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, bei dem...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Proaktives Vordenken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erfordert wird, in der Erwartung, dass </a:t>
            </a:r>
            <a:r>
              <a:rPr lang="de-DE" sz="2400" dirty="0">
                <a:solidFill>
                  <a:srgbClr val="FF0000"/>
                </a:solidFill>
              </a:rPr>
              <a:t>Error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aufkommen  können.</a:t>
            </a: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Programme so gestalten werden, dass sie 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abnormale Daten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und 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unerwartete Zustände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frühzeitig erkennen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und entsprechend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reagieren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können.</a:t>
            </a:r>
          </a:p>
        </p:txBody>
      </p:sp>
    </p:spTree>
    <p:extLst>
      <p:ext uri="{BB962C8B-B14F-4D97-AF65-F5344CB8AC3E}">
        <p14:creationId xmlns:p14="http://schemas.microsoft.com/office/powerpoint/2010/main" val="3684849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72614-42EB-C24C-93A8-6592760B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545B-DD21-D389-59D1-F90D40E0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Supervisor-Prozesse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E270E-E185-5DB4-A59E-B0C175200622}"/>
              </a:ext>
            </a:extLst>
          </p:cNvPr>
          <p:cNvSpPr txBox="1"/>
          <p:nvPr/>
        </p:nvSpPr>
        <p:spPr>
          <a:xfrm>
            <a:off x="490223" y="1324127"/>
            <a:ext cx="241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Linux Systemd: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BBE04-7B50-D7AC-44A8-7AED181B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0" y="2050714"/>
            <a:ext cx="1663342" cy="1663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7B13D-B520-7A5D-BEB3-8F00C86FFFB7}"/>
              </a:ext>
            </a:extLst>
          </p:cNvPr>
          <p:cNvSpPr txBox="1"/>
          <p:nvPr/>
        </p:nvSpPr>
        <p:spPr>
          <a:xfrm>
            <a:off x="3125332" y="4087013"/>
            <a:ext cx="8983300" cy="283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[Unit]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Beispiel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Service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network.target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b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[Service]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ExecStart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/path/to/your/program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de-DE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Startbefehl für den Prozess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</a:t>
            </a:r>
            <a:r>
              <a:rPr lang="de-DE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Automatischer Neustart bei Fehler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RestartSec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</a:t>
            </a:r>
            <a:r>
              <a:rPr lang="de-DE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Wartezeit vor dem Neustart (z. B. 5 Sekunden)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ENV_VAR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de-DE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Optionale Umgebungsvariablen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WorkingDirectory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/path/to/working/dir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Arbeitsverzeichnis des Prozesses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FFDEC-08CB-B368-0BAD-C0166E0A2EC9}"/>
              </a:ext>
            </a:extLst>
          </p:cNvPr>
          <p:cNvSpPr txBox="1"/>
          <p:nvPr/>
        </p:nvSpPr>
        <p:spPr>
          <a:xfrm>
            <a:off x="2903319" y="1977414"/>
            <a:ext cx="447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Systemmanager für Linux-Systeme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EF8E5-1D94-CA52-423A-6D6BAE228198}"/>
              </a:ext>
            </a:extLst>
          </p:cNvPr>
          <p:cNvSpPr txBox="1"/>
          <p:nvPr/>
        </p:nvSpPr>
        <p:spPr>
          <a:xfrm>
            <a:off x="2903319" y="2439079"/>
            <a:ext cx="713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Starten, Beenden und Überwachen von Systemdiensten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28717-662C-8A96-8589-FE6DB0FD4B17}"/>
              </a:ext>
            </a:extLst>
          </p:cNvPr>
          <p:cNvSpPr txBox="1"/>
          <p:nvPr/>
        </p:nvSpPr>
        <p:spPr>
          <a:xfrm>
            <a:off x="2903319" y="2882385"/>
            <a:ext cx="696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Automatisches Neustarten von Prozessen im Fehlerfall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ED998-4368-C2D2-BA24-0F35E0885486}"/>
              </a:ext>
            </a:extLst>
          </p:cNvPr>
          <p:cNvSpPr txBox="1"/>
          <p:nvPr/>
        </p:nvSpPr>
        <p:spPr>
          <a:xfrm>
            <a:off x="2903318" y="3344050"/>
            <a:ext cx="530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Log-Verläufe können gespeichert werden</a:t>
            </a:r>
          </a:p>
        </p:txBody>
      </p:sp>
    </p:spTree>
    <p:extLst>
      <p:ext uri="{BB962C8B-B14F-4D97-AF65-F5344CB8AC3E}">
        <p14:creationId xmlns:p14="http://schemas.microsoft.com/office/powerpoint/2010/main" val="13531207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22ECFE-9E37-B8EE-7927-FF252F14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62B2-9594-C012-837B-80C3254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Supervisor-Prozesse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FC0AE-AAF8-CEF6-FAA8-00C702BA13F1}"/>
              </a:ext>
            </a:extLst>
          </p:cNvPr>
          <p:cNvSpPr txBox="1"/>
          <p:nvPr/>
        </p:nvSpPr>
        <p:spPr>
          <a:xfrm>
            <a:off x="490223" y="132412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PM2 für Node.js: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E917F-72B3-3871-3D32-87D8F84C38BB}"/>
              </a:ext>
            </a:extLst>
          </p:cNvPr>
          <p:cNvSpPr txBox="1"/>
          <p:nvPr/>
        </p:nvSpPr>
        <p:spPr>
          <a:xfrm>
            <a:off x="3294624" y="1841455"/>
            <a:ext cx="813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Ähnlich wie Linux Systemd, ein Tool zur Verwaltung und Überwachung von Prozessen, jedoch für Node.js Projekte</a:t>
            </a:r>
          </a:p>
        </p:txBody>
      </p:sp>
      <p:pic>
        <p:nvPicPr>
          <p:cNvPr id="2050" name="Picture 2" descr="PM2 logo">
            <a:extLst>
              <a:ext uri="{FF2B5EF4-FFF2-40B4-BE49-F238E27FC236}">
                <a16:creationId xmlns:a16="http://schemas.microsoft.com/office/drawing/2014/main" id="{917BBC62-2C30-DFCE-1B09-30816FC2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9" y="2018828"/>
            <a:ext cx="1962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M2 - Home">
            <a:extLst>
              <a:ext uri="{FF2B5EF4-FFF2-40B4-BE49-F238E27FC236}">
                <a16:creationId xmlns:a16="http://schemas.microsoft.com/office/drawing/2014/main" id="{5BE80904-96EE-0C48-540E-5B198B11B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14" y="3429000"/>
            <a:ext cx="98202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82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3D767-0680-BD02-AD8B-D969812A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EE0B-0A23-F3DD-9C16-31B1A91F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Supervisor-Prozesse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55515-A5FB-04F7-550F-0A99CEC46537}"/>
              </a:ext>
            </a:extLst>
          </p:cNvPr>
          <p:cNvSpPr txBox="1"/>
          <p:nvPr/>
        </p:nvSpPr>
        <p:spPr>
          <a:xfrm>
            <a:off x="490223" y="1324127"/>
            <a:ext cx="289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Docker-Container: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0A700-CEBB-5DC8-D05A-97DA4DFF56B6}"/>
              </a:ext>
            </a:extLst>
          </p:cNvPr>
          <p:cNvSpPr txBox="1"/>
          <p:nvPr/>
        </p:nvSpPr>
        <p:spPr>
          <a:xfrm>
            <a:off x="3294624" y="1841455"/>
            <a:ext cx="796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Docker erlaubt es ebenfalls Container bzw. Prozesse automatisch neuzustarten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06701-F7CA-36E7-DB52-800689F619CB}"/>
              </a:ext>
            </a:extLst>
          </p:cNvPr>
          <p:cNvSpPr txBox="1"/>
          <p:nvPr/>
        </p:nvSpPr>
        <p:spPr>
          <a:xfrm>
            <a:off x="3294624" y="2746426"/>
            <a:ext cx="858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,,restart=always““ – Richtlinie aktiviert den automatischen Neustart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E5E93F-D23C-147A-618A-F17192BB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" y="1841455"/>
            <a:ext cx="2283157" cy="1284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28B4FE-3292-DF97-E491-63211592A5D9}"/>
              </a:ext>
            </a:extLst>
          </p:cNvPr>
          <p:cNvSpPr txBox="1"/>
          <p:nvPr/>
        </p:nvSpPr>
        <p:spPr>
          <a:xfrm>
            <a:off x="3294624" y="3611369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docker run --name my-container \</a:t>
            </a:r>
          </a:p>
          <a:p>
            <a:r>
              <a:rPr lang="de-DE" sz="2000" dirty="0">
                <a:solidFill>
                  <a:schemeClr val="bg1"/>
                </a:solidFill>
              </a:rPr>
              <a:t>  --restart=always \</a:t>
            </a:r>
          </a:p>
          <a:p>
            <a:r>
              <a:rPr lang="de-DE" sz="2000" dirty="0">
                <a:solidFill>
                  <a:schemeClr val="bg1"/>
                </a:solidFill>
              </a:rPr>
              <a:t>  -d nginx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3CE51-A0DE-551A-CDCD-4FC79807E920}"/>
              </a:ext>
            </a:extLst>
          </p:cNvPr>
          <p:cNvSpPr txBox="1"/>
          <p:nvPr/>
        </p:nvSpPr>
        <p:spPr>
          <a:xfrm>
            <a:off x="3294624" y="4937977"/>
            <a:ext cx="6097554" cy="126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my-container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500"/>
              </a:spcAft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46F95-E52A-79A6-E57D-900C7FD9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1C3A-094E-82A6-B925-34A8BF99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Core-Dumps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4FF81-54F0-C12E-AB53-A52E2EDB6797}"/>
              </a:ext>
            </a:extLst>
          </p:cNvPr>
          <p:cNvSpPr txBox="1"/>
          <p:nvPr/>
        </p:nvSpPr>
        <p:spPr>
          <a:xfrm>
            <a:off x="838200" y="1391924"/>
            <a:ext cx="4241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Speicherabbilder (Core Dumps):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F1110-269A-1367-7819-4F7E08E9C375}"/>
              </a:ext>
            </a:extLst>
          </p:cNvPr>
          <p:cNvSpPr txBox="1"/>
          <p:nvPr/>
        </p:nvSpPr>
        <p:spPr>
          <a:xfrm>
            <a:off x="838200" y="1924570"/>
            <a:ext cx="731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Snapshot eines Programmspeichers zum Zeitpunkt des Absturzes.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015D0-B6E3-87EA-9EA0-BD5108DA6DF7}"/>
              </a:ext>
            </a:extLst>
          </p:cNvPr>
          <p:cNvSpPr txBox="1"/>
          <p:nvPr/>
        </p:nvSpPr>
        <p:spPr>
          <a:xfrm>
            <a:off x="838200" y="2386235"/>
            <a:ext cx="9016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Enthält Informationen über die letzten Zustände der Variablen und den Call-Stack.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E53C2-3188-ADEA-1208-833429C5C9E8}"/>
              </a:ext>
            </a:extLst>
          </p:cNvPr>
          <p:cNvSpPr txBox="1"/>
          <p:nvPr/>
        </p:nvSpPr>
        <p:spPr>
          <a:xfrm>
            <a:off x="838200" y="2918881"/>
            <a:ext cx="9714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Hilft beim Debugging, entstandene Fehler und die Bedingungen die zum Fehler geführt haben, genauer zu analysieren.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4836F-332E-C1CA-4122-3F9FDB809A57}"/>
              </a:ext>
            </a:extLst>
          </p:cNvPr>
          <p:cNvSpPr txBox="1"/>
          <p:nvPr/>
        </p:nvSpPr>
        <p:spPr>
          <a:xfrm>
            <a:off x="838200" y="3759303"/>
            <a:ext cx="402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Wann geeignet anzuwenden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FE92D-605D-6F9C-F0CC-9E651F532D44}"/>
              </a:ext>
            </a:extLst>
          </p:cNvPr>
          <p:cNvSpPr txBox="1"/>
          <p:nvPr/>
        </p:nvSpPr>
        <p:spPr>
          <a:xfrm>
            <a:off x="838200" y="4183905"/>
            <a:ext cx="103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Schwerwiegende Fehler, low-level-analyse in der Speicherverwaltung, komplexe seltene Fehler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2A559-2859-A890-EC9D-253FBB248EC2}"/>
              </a:ext>
            </a:extLst>
          </p:cNvPr>
          <p:cNvSpPr txBox="1"/>
          <p:nvPr/>
        </p:nvSpPr>
        <p:spPr>
          <a:xfrm>
            <a:off x="838199" y="4854960"/>
            <a:ext cx="585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Auslese-Tools für verschiedene Core-Dumps: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75A3A-CD03-8F3F-9C2F-3DD173626A78}"/>
              </a:ext>
            </a:extLst>
          </p:cNvPr>
          <p:cNvSpPr txBox="1"/>
          <p:nvPr/>
        </p:nvSpPr>
        <p:spPr>
          <a:xfrm>
            <a:off x="838199" y="5449161"/>
            <a:ext cx="487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Windows Minidumps mit: 	</a:t>
            </a:r>
            <a:r>
              <a:rPr lang="de-DE" sz="2400" b="1" dirty="0">
                <a:solidFill>
                  <a:schemeClr val="bg1"/>
                </a:solidFill>
              </a:rPr>
              <a:t>Windbg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B18E8-9A91-8F0B-A82E-7868D2DE83E2}"/>
              </a:ext>
            </a:extLst>
          </p:cNvPr>
          <p:cNvSpPr txBox="1"/>
          <p:nvPr/>
        </p:nvSpPr>
        <p:spPr>
          <a:xfrm>
            <a:off x="847876" y="5827918"/>
            <a:ext cx="435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Linux Core Dumps mit: 	</a:t>
            </a:r>
            <a:r>
              <a:rPr lang="de-DE" sz="2400" b="1" dirty="0">
                <a:solidFill>
                  <a:schemeClr val="bg1"/>
                </a:solidFill>
              </a:rPr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156841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561E5-C24E-7A07-0477-42B8BC04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785B-359C-C135-490A-DD986A2F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Quellen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2669F3F-DEBB-53A7-58A0-2BF11730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8"/>
            <a:ext cx="11144816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Clean Code: A Handbook of Agile Software Craftsmanship – Robert C. Martin</a:t>
            </a:r>
          </a:p>
          <a:p>
            <a:r>
              <a:rPr lang="de-DE" sz="2400" b="0" i="0" dirty="0">
                <a:solidFill>
                  <a:schemeClr val="bg1"/>
                </a:solidFill>
                <a:effectLst/>
              </a:rPr>
              <a:t>Besser Coden: Best Practices Für Clean Code</a:t>
            </a:r>
            <a:r>
              <a:rPr lang="de-DE" sz="2400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- </a:t>
            </a:r>
            <a:r>
              <a:rPr lang="de-DE" sz="2400" b="0" i="0" dirty="0">
                <a:solidFill>
                  <a:schemeClr val="bg1"/>
                </a:solidFill>
                <a:effectLst/>
              </a:rPr>
              <a:t>Uwe Post</a:t>
            </a:r>
            <a:r>
              <a:rPr lang="de-DE" sz="2400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Rheinwerk Verlag</a:t>
            </a:r>
            <a:endParaRPr lang="de-DE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Debugging Embedded and Real-Time Systems: The Art, Science, Technology, and Tools of Real-Time System Debugging – Arnold S. Berger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IEC 61508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Clean Code in C#: Refactor your legacy C# code base and improve application performance by applying best practices – Jason </a:t>
            </a:r>
            <a:r>
              <a:rPr lang="en-US" sz="2400" dirty="0" err="1">
                <a:solidFill>
                  <a:schemeClr val="bg1"/>
                </a:solidFill>
              </a:rPr>
              <a:t>Alls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9214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CDCF-6BCF-B7B6-2B1A-6324FCE2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D38-E039-909D-BEE8-999E4967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Quellen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D3CF0BC-0FA0-42EB-3E6F-3ECF774C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8"/>
            <a:ext cx="11144816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Good Habits for Great Coding: Improving Programming Skills with Examples in Python – Michael </a:t>
            </a:r>
            <a:r>
              <a:rPr lang="en-US" sz="2400" dirty="0" err="1">
                <a:solidFill>
                  <a:schemeClr val="bg1"/>
                </a:solidFill>
              </a:rPr>
              <a:t>Stueben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Java by Comparison: Becomve a Java Craftsman in 70 Examples – Simon Harrer, Jörg Lenhard, Linus Dietz.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https://moboudra.com/post/making-impossible-states-impossible-in-typescript</a:t>
            </a:r>
          </a:p>
          <a:p>
            <a:r>
              <a:rPr lang="de-DE" sz="2400" dirty="0">
                <a:solidFill>
                  <a:schemeClr val="bg1"/>
                </a:solidFill>
              </a:rPr>
              <a:t>https://logging.apache.org/log4j/2.x/manual/getting-started.html UND log4j-users-guide.pdf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165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2EC33-F3A8-E325-90E2-296BED5C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5F06-DED3-9E75-2019-7FCCF7FD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Quellen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E29E66D-AA34-21CC-58B9-E0B015A9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8"/>
            <a:ext cx="11144816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https://betterstack.com/community/guides/logging/how-to-start-logging-with-log4j/#improving-log4j-s-performance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https://github.com/tigerbeetle/tigerbeetle/blob/main/docs/TIGER_STYLE.md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https://learn.microsoft.com/de-de/troubleshoot/windows-client/performance/read-small-memory-dump-file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https://www.baeldung.com/java-assert– Michael Pratt 2024</a:t>
            </a:r>
          </a:p>
          <a:p>
            <a:r>
              <a:rPr lang="en-US" sz="190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The Concept of Class Invariant in Object-oriented Programming – Bertrand Meyer, Alisa </a:t>
            </a:r>
            <a:r>
              <a:rPr lang="en-US" sz="190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Arkadova</a:t>
            </a:r>
            <a:r>
              <a:rPr lang="en-US" sz="190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, Alexander </a:t>
            </a:r>
            <a:r>
              <a:rPr lang="en-US" sz="1900" i="0" dirty="0" err="1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Kogtenkov</a:t>
            </a:r>
            <a:r>
              <a:rPr lang="en-US" sz="190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 2024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1584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646DB-D245-4047-E156-5E28A345D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BBE-094C-41CB-C60C-1B397EDB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Quellen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F5582EE-24FF-CF4B-F6E5-29C857CB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6" y="1690688"/>
            <a:ext cx="11144816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https://www.geeksforgeeks.org/c-sharp-nullable-types/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https://learn.microsoft.com/en-us/dotnet/csharp/language-reference/operators/member-access-operators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https://developer.mozilla.org/en-US/docs/Web/JavaScript/Reference/Operators/Nullish_coalescing</a:t>
            </a:r>
          </a:p>
          <a:p>
            <a:endParaRPr lang="de-DE" sz="240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9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D74D8-4B64-F3CF-945E-F3517866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80FA5-733A-1DC1-451B-DB6F3024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90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</a:rPr>
              <a:t>Unit Testing ist ein Thema das am Thema          Error Handling anknüpft. Es sollte sicherstellen, dass Programmbestandteile komplett fehlerfrei laufen.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6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40025-729C-CBD6-34C1-51EE7E4E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F4F4-9AF5-4096-022C-3C2ABD3E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Defensive Programmierung - Prinzipien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33E7-13E2-B323-FF72-B1876FCA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Alternativ: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"Programme implementieren, die mit verschiedenen Techniken wie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Plausibilitätsprüfungen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Argumentvalidierungen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Typkontrollen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Überwachung 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von abweichenden Daten </a:t>
            </a:r>
            <a:r>
              <a:rPr lang="de-DE" sz="2400" dirty="0">
                <a:solidFill>
                  <a:srgbClr val="FF0000"/>
                </a:solidFill>
              </a:rPr>
              <a:t>abnormale Parameter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erkennen und in angemessener Weise auf solche </a:t>
            </a:r>
            <a:r>
              <a:rPr lang="de-DE" sz="2400" dirty="0">
                <a:solidFill>
                  <a:srgbClr val="FF0000"/>
                </a:solidFill>
              </a:rPr>
              <a:t>Fehler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reagieren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können."</a:t>
            </a:r>
          </a:p>
        </p:txBody>
      </p:sp>
    </p:spTree>
    <p:extLst>
      <p:ext uri="{BB962C8B-B14F-4D97-AF65-F5344CB8AC3E}">
        <p14:creationId xmlns:p14="http://schemas.microsoft.com/office/powerpoint/2010/main" val="176050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B5865E-0696-10E0-8183-FDB8FC6CA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175B-0817-37A2-EAE6-C98150A1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Defensive Programmierung - Prinzipien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02D4-CE3C-0D01-F387-DAE1E43C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Three rules of defensive programming: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 Never assume anything.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2. All input must be validated against a set of all legal inputs.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3. Then determine the action you will take if the input is incorrect.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-Arnold S. Berger, PhD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6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C8E5B-6C67-F6FD-2D34-780F3867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09BD-8B56-AA47-8BF2-D163E39C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+mn-lt"/>
              </a:rPr>
              <a:t>Techniken zum Vermeiden von Errors</a:t>
            </a:r>
          </a:p>
        </p:txBody>
      </p:sp>
    </p:spTree>
    <p:extLst>
      <p:ext uri="{BB962C8B-B14F-4D97-AF65-F5344CB8AC3E}">
        <p14:creationId xmlns:p14="http://schemas.microsoft.com/office/powerpoint/2010/main" val="85554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4936</Words>
  <Application>Microsoft Office PowerPoint</Application>
  <PresentationFormat>Widescreen</PresentationFormat>
  <Paragraphs>492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JetBrains Mono</vt:lpstr>
      <vt:lpstr>Open Sans</vt:lpstr>
      <vt:lpstr>Wingdings</vt:lpstr>
      <vt:lpstr>Office Theme</vt:lpstr>
      <vt:lpstr>&lt;Beutiful Code Workshop&gt; &lt;Error Handling&gt;</vt:lpstr>
      <vt:lpstr>Agenda</vt:lpstr>
      <vt:lpstr>Relevanz des Error Handlings</vt:lpstr>
      <vt:lpstr>Relevanz des Error Handlings</vt:lpstr>
      <vt:lpstr>Relevanz des Error Handlings</vt:lpstr>
      <vt:lpstr>Defensive Programmierung - Prinzipien</vt:lpstr>
      <vt:lpstr>Defensive Programmierung - Prinzipien</vt:lpstr>
      <vt:lpstr>Defensive Programmierung - Prinzipien</vt:lpstr>
      <vt:lpstr>Techniken zum Vermeiden von Errors</vt:lpstr>
      <vt:lpstr>Simpler ,,null-check“</vt:lpstr>
      <vt:lpstr>Vermeidung von ,,null“ als Parameter</vt:lpstr>
      <vt:lpstr>Vermeidung von ,,null“ als Parameter</vt:lpstr>
      <vt:lpstr>Vermeidung von ,,null“ als Parameter</vt:lpstr>
      <vt:lpstr>Vermeidung von ,,null“ als Parameter</vt:lpstr>
      <vt:lpstr>,,Fail Fast“-Prinzip</vt:lpstr>
      <vt:lpstr>Simpler ,,null-check“</vt:lpstr>
      <vt:lpstr>ArgumentNullValidator</vt:lpstr>
      <vt:lpstr>ArgumentNullValidator</vt:lpstr>
      <vt:lpstr>Optinals in Java</vt:lpstr>
      <vt:lpstr>Optinals in Java</vt:lpstr>
      <vt:lpstr>Null-safety Beispiele aus anderen Sprachen</vt:lpstr>
      <vt:lpstr>Null-safety Beispiele aus anderen Sprachen</vt:lpstr>
      <vt:lpstr>Null-safety Beispiele aus anderen Sprachen</vt:lpstr>
      <vt:lpstr>Paradigmen und Strategien</vt:lpstr>
      <vt:lpstr>Paradigmen und Strategien</vt:lpstr>
      <vt:lpstr>Assertions</vt:lpstr>
      <vt:lpstr>Paradigmen und Strategien</vt:lpstr>
      <vt:lpstr>Making impossible state impossible</vt:lpstr>
      <vt:lpstr>Making impossible state impossible</vt:lpstr>
      <vt:lpstr>Making impossible state impossible</vt:lpstr>
      <vt:lpstr>Making impossible state impossible</vt:lpstr>
      <vt:lpstr>Making impossible state impossible</vt:lpstr>
      <vt:lpstr>Nasa´s Tiger Style</vt:lpstr>
      <vt:lpstr>Nasa´s Tiger Style</vt:lpstr>
      <vt:lpstr>Nasa´s Tiger Style</vt:lpstr>
      <vt:lpstr>Nasa´s Tiger Style</vt:lpstr>
      <vt:lpstr>Nasa´s Tiger Style</vt:lpstr>
      <vt:lpstr>Techniken zum Umgang mit Errors</vt:lpstr>
      <vt:lpstr>Recoverable und Non-Recoverable Errors</vt:lpstr>
      <vt:lpstr>Checked Exceptions</vt:lpstr>
      <vt:lpstr>Checked Exceptions</vt:lpstr>
      <vt:lpstr>Unchecked Exceptions</vt:lpstr>
      <vt:lpstr>Unchecked Exceptions</vt:lpstr>
      <vt:lpstr>Checked und Unchecked Exceptions</vt:lpstr>
      <vt:lpstr>Catch specific Exception</vt:lpstr>
      <vt:lpstr>Catch specific Exception</vt:lpstr>
      <vt:lpstr>Catch specific Exception</vt:lpstr>
      <vt:lpstr>Catch specific Exception</vt:lpstr>
      <vt:lpstr>Feedback durch Logs</vt:lpstr>
      <vt:lpstr>Feedback und Logs</vt:lpstr>
      <vt:lpstr>Feedback durch Logs</vt:lpstr>
      <vt:lpstr>Error Handling Tools</vt:lpstr>
      <vt:lpstr>Logger Frameworks</vt:lpstr>
      <vt:lpstr>Logger Frameworks</vt:lpstr>
      <vt:lpstr>Logger Frameworks</vt:lpstr>
      <vt:lpstr>Logger Frameworks</vt:lpstr>
      <vt:lpstr>Logger Frameworks</vt:lpstr>
      <vt:lpstr>Logger Frameworks</vt:lpstr>
      <vt:lpstr>Logger Frameworks</vt:lpstr>
      <vt:lpstr>Supervisor-Prozesse</vt:lpstr>
      <vt:lpstr>Supervisor-Prozesse</vt:lpstr>
      <vt:lpstr>Supervisor-Prozesse</vt:lpstr>
      <vt:lpstr>Core-Dumps</vt:lpstr>
      <vt:lpstr>Quellen</vt:lpstr>
      <vt:lpstr>Quellen</vt:lpstr>
      <vt:lpstr>Quellen</vt:lpstr>
      <vt:lpstr>Quellen</vt:lpstr>
      <vt:lpstr>Unit Testing ist ein Thema das am Thema          Error Handling anknüpft. Es sollte sicherstellen, dass Programmbestandteile komplett fehlerfrei laufen.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Reh</dc:creator>
  <cp:lastModifiedBy>Richard Reh</cp:lastModifiedBy>
  <cp:revision>345</cp:revision>
  <dcterms:created xsi:type="dcterms:W3CDTF">2024-12-18T13:09:03Z</dcterms:created>
  <dcterms:modified xsi:type="dcterms:W3CDTF">2025-01-18T08:52:06Z</dcterms:modified>
</cp:coreProperties>
</file>