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9" r:id="rId4"/>
    <p:sldId id="286" r:id="rId5"/>
    <p:sldId id="288" r:id="rId6"/>
    <p:sldId id="287" r:id="rId7"/>
    <p:sldId id="290" r:id="rId8"/>
    <p:sldId id="289" r:id="rId9"/>
    <p:sldId id="291" r:id="rId10"/>
    <p:sldId id="292" r:id="rId11"/>
    <p:sldId id="293" r:id="rId12"/>
    <p:sldId id="294" r:id="rId13"/>
    <p:sldId id="296" r:id="rId14"/>
    <p:sldId id="297" r:id="rId15"/>
    <p:sldId id="300" r:id="rId16"/>
    <p:sldId id="295" r:id="rId17"/>
    <p:sldId id="299" r:id="rId18"/>
    <p:sldId id="298" r:id="rId19"/>
    <p:sldId id="285" r:id="rId20"/>
  </p:sldIdLst>
  <p:sldSz cx="13004800" cy="97536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68988-65DA-2617-1CAD-14BCEDA39D01}" v="869" dt="2022-11-16T14:59:37.524"/>
    <p1510:client id="{5B257253-6938-2A71-7B0A-FF4D8A850A65}" v="33" dt="2022-12-07T13:50:34.510"/>
    <p1510:client id="{60A49A35-30ED-15DE-7424-786A66EE4F9E}" v="181" dt="2022-11-28T13:17:46.519"/>
    <p1510:client id="{61415E11-6242-6E3C-A89F-6C24421F0536}" v="208" dt="2022-12-06T15:33:28.822"/>
    <p1510:client id="{64DB991B-9DF6-A1B8-4621-C2F8ED86E5EB}" v="3481" dt="2022-11-10T16:06:10.652"/>
    <p1510:client id="{65F6FC8E-56A0-283D-1E79-5FAF4DCE749A}" v="3473" dt="2022-12-06T15:39:47.049"/>
    <p1510:client id="{6CE0E3CB-0053-AC3F-01B4-F9FE14EAAAB3}" v="77" dt="2022-12-08T15:51:56.291"/>
    <p1510:client id="{72740C35-02EC-8050-7587-5D0C8DA8FF94}" v="3" dt="2022-11-28T14:10:08.423"/>
    <p1510:client id="{7AC8B16A-FDA6-4529-9CCC-A7EE0624E052}" v="143" dt="2022-11-10T16:00:21.178"/>
    <p1510:client id="{8162B3DC-10F6-71AC-2EB8-95AED4F19B6E}" v="82" dt="2022-11-28T14:12:23.010"/>
    <p1510:client id="{88E69471-573F-33AC-4617-A39DC8D7F020}" v="75" dt="2022-12-05T13:58:49.791"/>
    <p1510:client id="{9E29EFBF-24AC-CD6D-9B15-863FD45E6127}" v="368" dt="2022-11-23T12:40:00.572"/>
    <p1510:client id="{9F9D76F1-9F72-8A13-3A30-D26E549AC510}" v="1415" dt="2022-11-10T14:56:17.695"/>
    <p1510:client id="{A3C79FDE-2837-EAD8-9115-196D25B9B982}" v="1" dt="2022-11-10T17:12:19.461"/>
    <p1510:client id="{A75EA4B9-DC8E-4835-31B0-64960F299BC1}" v="1851" dt="2022-11-21T14:06:53.466"/>
    <p1510:client id="{AC445C4B-253C-0EE2-B384-3F2CC2568BE1}" v="2611" dt="2022-12-05T14:18:21.198"/>
    <p1510:client id="{ADAFD76D-73F0-C074-4EF3-7E70A7A713EE}" v="121" dt="2022-12-08T15:49:24.662"/>
    <p1510:client id="{AF1F0FBC-BF71-AD04-AAC9-0AAF4D96D72A}" v="2189" dt="2022-11-21T13:56:24.830"/>
    <p1510:client id="{BB1BD2D0-1D87-0628-801D-7DAA48F0D763}" v="2" dt="2022-12-07T13:27:17.662"/>
    <p1510:client id="{C03E9B88-0D18-3DD0-947E-404FFC8E10CE}" v="1523" dt="2022-11-21T14:05:54.150"/>
    <p1510:client id="{C36CA960-BBA4-3CED-C15C-E5F8352DEEEB}" v="4" dt="2022-11-16T14:44:13.154"/>
    <p1510:client id="{C4781C21-1960-7D10-2C25-FE7EDEF17A83}" v="87" dt="2022-12-08T16:27:41.221"/>
    <p1510:client id="{D4697C94-C4B6-24C4-7368-0D042EE413DF}" v="350" dt="2022-11-16T16:28:27.380"/>
    <p1510:client id="{D5FC0A72-783E-6767-FC43-AB6F43AD4AC5}" v="4174" dt="2022-11-23T13:23:46.976"/>
    <p1510:client id="{E895AA07-5C8B-4D1C-4790-49BA02BC3A3C}" v="986" dt="2022-11-10T14:02:55.473"/>
    <p1510:client id="{EF294A5E-DC93-864C-2355-AE0BB085899B}" v="220" dt="2022-11-10T15:07:00.1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56874" autoAdjust="0"/>
  </p:normalViewPr>
  <p:slideViewPr>
    <p:cSldViewPr snapToGrid="0">
      <p:cViewPr varScale="1">
        <p:scale>
          <a:sx n="46" d="100"/>
          <a:sy n="46" d="100"/>
        </p:scale>
        <p:origin x="291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47210" y="4861441"/>
            <a:ext cx="5209646" cy="4605575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9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46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den Proof of Concept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vorgesehen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einzeln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gemeinsam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entwickelt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getestet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gäbe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die Private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erklärt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Private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Teilnehmer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erlauben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gäbe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die Open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die das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gemeinsame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erlaubt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Und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mindestens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– 3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verschiedene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/ Sticky Note /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etc.)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verfügbar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verschiedene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Arbeitsweisen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2963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Für die Private Space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vorgesehen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der Lage sein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auf dem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gleichen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Bildschirm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Private Space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wechseln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diesem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eigene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hat,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Es gilt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Nutzer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der Lage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Private Space in den Open Space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verschieben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bringen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Aber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gelingt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niemand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diese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außer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dem der Private Space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zusteht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gilt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gelungen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der Private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sichtbar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verschieben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 Open und dem Private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funktioniert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Fallback /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Ansatz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für den Private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den Private Space auf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gemeinsamen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wobei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ihrer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Sichtbar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Unsichtbar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38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vorgesehen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PoC 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zumindest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gelungen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mindestens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Andersrum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gelungen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einziges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funktioniert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erst auf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den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beschränken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89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der Open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vorgesehen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gemeinsame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Teilnehmer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Session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bereitsteht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Auf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gelungenen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Fall)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Private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zurücknehmen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Auf dem Open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gearbeitet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Das am Ende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entstehende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ganzen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Gruppenarbeit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beinhaltet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gelungen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gilt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gelungen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aktuell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hinzugefügten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Nutzern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 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verschiedenen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Artefaktarten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verschiedene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erzeugt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Fallback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PoC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erstmal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 dies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überhaupt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essenziell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das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dies also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funktioniert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425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Endprodukt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den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außerhalb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systems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auffindbar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sein. Daher muss er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Möglichkeit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seine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herunterladen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84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dieser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Folie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beschreiben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Auswirkungen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 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Scheitern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einzelnen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Funktionen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hat.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77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Team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haben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entschieden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 das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unsere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Idee,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Web Application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Dafür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HTML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Für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Kommuniation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Browser und Server,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zudem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Außerdem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benutzt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um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Open Space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damit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 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Anwender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für  7 – 14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Tage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den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zugreifen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haben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viele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API´s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gefunden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überflogen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des Whiteboards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Web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helfen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zurückgreifen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beste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Open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Souce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API 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raussuchen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88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8842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7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43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Bei 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Domänenmodellanalyse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haben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versucht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überdenken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Domänen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und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Entitäten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Rolle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spielen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aktuell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kollaborative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Arbeit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innerhalb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von Gruppen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bspw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Schul/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Studium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-Gruppen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Team-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aussieht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Insgesamt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sieht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deskriptive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Domänenmodell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folgendermaßen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allgemein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der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Präsenzsitzung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stattfinden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Präsenzsitzungen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treffen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Gruppenmitglieder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gemeinsam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kollaborativ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Gruppenmitglied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Medium, auf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 seine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zusammenstellt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Dieses Medium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Papierbasis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Endgerät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sowie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aufgelisteten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dadurch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entstehen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beispielsweise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Notizen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auf Papier 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eventuell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College-Block, Heft,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DIN-A4 Papier),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auf Papier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digital),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Word-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(und diverse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sein.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Insgesamt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entsteht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Artefaktsammlung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Gruppenmitglieder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erarbeitet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Gruppenmitglieder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ersichtlich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zugänglich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sein,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weswegen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den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einzelnen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gelassen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auf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jeweils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erarbeitet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Daher muss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Endprodukt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zusammengetragen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zusammengefasst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26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beschriebene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präskriptive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Domänenmodell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verbesserte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Art,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Gruppenmitglieder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kollaborativ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Hierbei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Gegensatz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nurnoch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Endgeräte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Medium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 die Arbeit 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vollständig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digitalisiert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ablaufen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Dadurch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entstehen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befinden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einzelne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Artefaktsammlung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sondern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sofort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Endprodukt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wodurch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das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Zusammentragen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entsteht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Zeit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unnötig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dafür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aufgebraucht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muss. Dieses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Endprodukt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System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exportieren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71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Vorerst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sechs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Projektrisiken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Darunter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fallen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Zeitmanagement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fehlendes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Wissen 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bestimmte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dieses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beziehen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Zeitmanagement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Eine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Priorisierung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eventuelle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Zeitprobleme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verhindern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Private- und Public-Space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Fnktionalität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Recherche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Anwendung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entwickelten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helfen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Unübersichtliche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UI: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Screendesign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Recherche 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Design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helfen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Fall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Komfort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optimal:  Iteratives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ähnlichen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solchen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helfen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Zeitaspekt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Zusammensetzung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 User Needs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genauer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anschauen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das System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Zeitaufwand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Gruppenarbeit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hoch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  User needs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genauer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betrachten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Testen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2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einige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ähnliche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bereits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kollaborative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ermöglichen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Dazu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zählt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beispielsweise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,,Miro-Board" und ,,Microsoft-Teams".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Beide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setzten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gleichzeitige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Zusammenarbeit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wobei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eher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für den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Einsatz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Online-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Zusammenarbeit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lohnen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hingegen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möchten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freie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kollaborative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Präsenz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fördern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Dabei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unterschiedliche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Arbeitsweisen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die für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verschiedene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Personentypen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passen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Was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ermöglichen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Art ,,private-space" in dem man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eigenen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Ideenansätze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Notizen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erst für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konkretisieren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bevor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diese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anderen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Gruppenmitglieder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,,open-space"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für alle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sichtbar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also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für alle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gemeinsame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". Es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,,open-space"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nehmen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den ,,private-space", um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anschließend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den ,,open-space"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hinzuzufügen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Abgesehen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davon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unterscheidet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Tool von Microsoft Teams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Hinblick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Kreativität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Microsoft-Teams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ihre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Hauseigenen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-Office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,,Word", ,,Excel" und ,,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".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strikte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Ordnung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Textformatierung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bieten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möchten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eher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freie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Arbeitsfläche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bieten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in der man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eigenen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Ideen ,,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zusammenbauen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kreativ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anordnen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Dadurch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wäre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es auf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mehr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weniger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grafischer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Ebene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,,brainstorming"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umzusetzen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ohne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man an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Formatierungsregeln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gebunden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9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Wichtigste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Aspekte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Kollaborative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Open-Space  und Private-Space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innerhalb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 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innerhalb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Gruppen</a:t>
            </a:r>
          </a:p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schnelle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unkomplizierte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Einrichtung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Arbeitsraumes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Brainstorming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Informationssammlungen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Gruppenarbeiten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1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Recherche und Brainstorming,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anhand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Stakeholder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aufgelistet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vorherige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wollen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für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schnelles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kollaboratives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innerhalb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Gruppen 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Modell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sieben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Gruppen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aufgelistet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System am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meisten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profitieren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Darunter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fallen Gruppen,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schnelles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innerhalb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Gruppen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Dabei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Gruppen oft 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91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konkreten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das System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auffindbar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 das Spektrum der Menschen,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würden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Darunter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der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vorherigen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Folie) Gruppen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kollaborieren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Um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Gruppen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Individuum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aufzufassen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wurde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folgendes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Profile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Darin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grob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reinpassen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die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Gruppen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vorgesehenem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Spektrum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angehören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02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1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1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1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1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1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1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81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Slideguide v0.1"/>
          <p:cNvSpPr txBox="1"/>
          <p:nvPr/>
        </p:nvSpPr>
        <p:spPr>
          <a:xfrm>
            <a:off x="766967" y="4603750"/>
            <a:ext cx="573543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/>
              <a:t>Richard Reh, Anton Berg, </a:t>
            </a:r>
            <a:r>
              <a:rPr lang="de-DE" err="1"/>
              <a:t>Vassilij</a:t>
            </a:r>
            <a:r>
              <a:rPr lang="de-DE"/>
              <a:t> </a:t>
            </a:r>
            <a:r>
              <a:rPr lang="de-DE" err="1"/>
              <a:t>Misenko</a:t>
            </a:r>
          </a:p>
        </p:txBody>
      </p:sp>
      <p:sp>
        <p:nvSpPr>
          <p:cNvPr id="183" name="Advanced Media Institute"/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Audit 2. : Entwicklungsprojekt 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52473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Projektrisiken 2 Audit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90633" y="1915891"/>
            <a:ext cx="114769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A954AC9-194D-3859-FABE-3AEBE9E9A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19377"/>
              </p:ext>
            </p:extLst>
          </p:nvPr>
        </p:nvGraphicFramePr>
        <p:xfrm>
          <a:off x="767137" y="1521931"/>
          <a:ext cx="11434779" cy="7257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6679">
                  <a:extLst>
                    <a:ext uri="{9D8B030D-6E8A-4147-A177-3AD203B41FA5}">
                      <a16:colId xmlns:a16="http://schemas.microsoft.com/office/drawing/2014/main" val="1261558536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3424409223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4065226545"/>
                    </a:ext>
                  </a:extLst>
                </a:gridCol>
              </a:tblGrid>
              <a:tr h="525459"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700">
                          <a:effectLst/>
                          <a:latin typeface="PT Sans"/>
                        </a:rPr>
                        <a:t>Risiko​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Mögliche Maßnahme</a:t>
                      </a:r>
                      <a:endParaRPr lang="de-DE" sz="1700">
                        <a:latin typeface="PT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700">
                          <a:effectLst/>
                          <a:latin typeface="PT Sans"/>
                        </a:rPr>
                        <a:t>Priorisierung​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57286"/>
                  </a:ext>
                </a:extLst>
              </a:tr>
              <a:tr h="862293"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700">
                          <a:effectLst/>
                          <a:latin typeface="PT Sans"/>
                        </a:rPr>
                        <a:t>Zeitmanagement​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eine gut durchdachte Planung </a:t>
                      </a:r>
                    </a:p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für die nächsten Monate </a:t>
                      </a:r>
                    </a:p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(Prototyp so klein halten wie möglich)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46920"/>
                  </a:ext>
                </a:extLst>
              </a:tr>
              <a:tr h="835345">
                <a:tc>
                  <a:txBody>
                    <a:bodyPr/>
                    <a:lstStyle/>
                    <a:p>
                      <a:pPr fontAlgn="base"/>
                      <a:r>
                        <a:rPr lang="de-DE" sz="1700">
                          <a:effectLst/>
                          <a:latin typeface="PT Sans"/>
                        </a:rPr>
                        <a:t>Umsetzung der Private-Space-Funktionalität </a:t>
                      </a:r>
                    </a:p>
                    <a:p>
                      <a:pPr algn="ctr" fontAlgn="base"/>
                      <a:r>
                        <a:rPr lang="de-DE" sz="1600">
                          <a:effectLst/>
                        </a:rPr>
                        <a:t>​</a:t>
                      </a:r>
                      <a:endParaRPr lang="de-DE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Recherche / mögliche API-Einbindung /</a:t>
                      </a:r>
                    </a:p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andere Architekturen verwenden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17416"/>
                  </a:ext>
                </a:extLst>
              </a:tr>
              <a:tr h="1347332">
                <a:tc>
                  <a:txBody>
                    <a:bodyPr/>
                    <a:lstStyle/>
                    <a:p>
                      <a:pPr fontAlgn="base"/>
                      <a:r>
                        <a:rPr lang="de-DE" sz="1700">
                          <a:effectLst/>
                          <a:latin typeface="PT Sans"/>
                        </a:rPr>
                        <a:t>Komfort / Funktionalität von Werkzeugen ist nicht optimal implementiert​</a:t>
                      </a:r>
                    </a:p>
                    <a:p>
                      <a:pPr fontAlgn="base"/>
                      <a:r>
                        <a:rPr lang="de-DE" sz="1700">
                          <a:effectLst/>
                          <a:latin typeface="PT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de-DE" sz="1600">
                          <a:effectLst/>
                        </a:rPr>
                        <a:t>​</a:t>
                      </a:r>
                      <a:endParaRPr lang="de-DE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Zeitmanagement wird ein Problem</a:t>
                      </a:r>
                    </a:p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-&gt; erstmal nur wenige Werkzeuge </a:t>
                      </a:r>
                    </a:p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32443"/>
                  </a:ext>
                </a:extLst>
              </a:tr>
              <a:tr h="1347332">
                <a:tc>
                  <a:txBody>
                    <a:bodyPr/>
                    <a:lstStyle/>
                    <a:p>
                      <a:pPr fontAlgn="base"/>
                      <a:r>
                        <a:rPr lang="de-DE" sz="1700">
                          <a:effectLst/>
                          <a:latin typeface="PT Sans"/>
                        </a:rPr>
                        <a:t>Zusammensetzung der Artefakte könnte eventuell doch nicht zeitsparend sein</a:t>
                      </a:r>
                    </a:p>
                    <a:p>
                      <a:pPr fontAlgn="base"/>
                      <a:r>
                        <a:rPr lang="de-DE" sz="1700">
                          <a:effectLst/>
                          <a:latin typeface="PT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de-DE" sz="1600">
                          <a:effectLst/>
                        </a:rPr>
                        <a:t>​</a:t>
                      </a:r>
                      <a:endParaRPr lang="de-DE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Iteration und Optimierung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7086"/>
                  </a:ext>
                </a:extLst>
              </a:tr>
              <a:tr h="1315074">
                <a:tc>
                  <a:txBody>
                    <a:bodyPr/>
                    <a:lstStyle/>
                    <a:p>
                      <a:pPr fontAlgn="base"/>
                      <a:r>
                        <a:rPr lang="de-DE" sz="1700">
                          <a:effectLst/>
                          <a:latin typeface="PT Sans"/>
                        </a:rPr>
                        <a:t>Vorbereitung der Kollektivarbeit könnte doch</a:t>
                      </a:r>
                    </a:p>
                    <a:p>
                      <a:pPr lvl="0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 zeitaufwendiger sein</a:t>
                      </a:r>
                    </a:p>
                    <a:p>
                      <a:pPr lvl="0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(Aufbau des Raumes)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Optimierung der Zeit durch</a:t>
                      </a:r>
                    </a:p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Testen  /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de-DE" sz="1600">
                          <a:effectLst/>
                        </a:rPr>
                        <a:t>​</a:t>
                      </a:r>
                      <a:r>
                        <a:rPr lang="de-DE" sz="1700">
                          <a:effectLst/>
                          <a:latin typeface="PT San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4781"/>
                  </a:ext>
                </a:extLst>
              </a:tr>
              <a:tr h="9518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Fehlende Programmiererfahrungen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Recherche und Iteration </a:t>
                      </a:r>
                    </a:p>
                    <a:p>
                      <a:pPr lvl="0" algn="ctr">
                        <a:buNone/>
                      </a:pPr>
                      <a:r>
                        <a:rPr lang="de-DE" sz="1700">
                          <a:effectLst/>
                          <a:latin typeface="PT Sans"/>
                        </a:rPr>
                        <a:t>der Architektur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>
                          <a:effectLst/>
                          <a:latin typeface="PT San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3226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01818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Concept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75179"/>
            <a:ext cx="114769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Roboto Slab Bold"/>
              </a:rPr>
              <a:t>Private Space </a:t>
            </a:r>
            <a:r>
              <a:rPr lang="en-US" sz="2100" err="1">
                <a:latin typeface="Roboto Slab Bold"/>
              </a:rPr>
              <a:t>Funktion</a:t>
            </a:r>
          </a:p>
        </p:txBody>
      </p:sp>
      <p:sp>
        <p:nvSpPr>
          <p:cNvPr id="2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7C7AD1CB-97DD-898E-CFB0-465C579F1F07}"/>
              </a:ext>
            </a:extLst>
          </p:cNvPr>
          <p:cNvSpPr txBox="1"/>
          <p:nvPr/>
        </p:nvSpPr>
        <p:spPr>
          <a:xfrm>
            <a:off x="765584" y="2718653"/>
            <a:ext cx="114769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Funktionalität</a:t>
            </a:r>
            <a:r>
              <a:rPr lang="en-US" sz="2100">
                <a:latin typeface="Roboto Slab Bold"/>
              </a:rPr>
              <a:t> der Werkzeuge</a:t>
            </a:r>
          </a:p>
        </p:txBody>
      </p:sp>
      <p:sp>
        <p:nvSpPr>
          <p:cNvPr id="4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7490FBBF-FE9B-958D-021F-066985767834}"/>
              </a:ext>
            </a:extLst>
          </p:cNvPr>
          <p:cNvSpPr txBox="1"/>
          <p:nvPr/>
        </p:nvSpPr>
        <p:spPr>
          <a:xfrm>
            <a:off x="765584" y="3662127"/>
            <a:ext cx="114769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Roboto Slab Bold"/>
              </a:rPr>
              <a:t>Open Space </a:t>
            </a:r>
            <a:r>
              <a:rPr lang="en-US" sz="2100" err="1">
                <a:latin typeface="Roboto Slab Bold"/>
              </a:rPr>
              <a:t>Funktion</a:t>
            </a:r>
          </a:p>
        </p:txBody>
      </p:sp>
      <p:sp>
        <p:nvSpPr>
          <p:cNvPr id="5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53A0FAA1-33A7-D0F2-ACBC-8ED23DA62E92}"/>
              </a:ext>
            </a:extLst>
          </p:cNvPr>
          <p:cNvSpPr txBox="1"/>
          <p:nvPr/>
        </p:nvSpPr>
        <p:spPr>
          <a:xfrm>
            <a:off x="773779" y="4613918"/>
            <a:ext cx="114769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Erstellung</a:t>
            </a:r>
            <a:r>
              <a:rPr lang="en-US" sz="2100">
                <a:latin typeface="Roboto Slab Bold"/>
              </a:rPr>
              <a:t> des </a:t>
            </a:r>
            <a:r>
              <a:rPr lang="en-US" sz="2100" err="1">
                <a:latin typeface="Roboto Slab Bold"/>
              </a:rPr>
              <a:t>Endproduktes</a:t>
            </a:r>
            <a:r>
              <a:rPr lang="en-US" sz="2100">
                <a:latin typeface="Roboto Slab Bold"/>
              </a:rPr>
              <a:t> (</a:t>
            </a:r>
            <a:r>
              <a:rPr lang="en-US" sz="2100" err="1">
                <a:latin typeface="Roboto Slab Bold"/>
              </a:rPr>
              <a:t>Zusammenfügung</a:t>
            </a:r>
            <a:r>
              <a:rPr lang="en-US" sz="2100">
                <a:latin typeface="Roboto Slab Bold"/>
              </a:rPr>
              <a:t> der </a:t>
            </a:r>
            <a:r>
              <a:rPr lang="en-US" sz="2100" err="1">
                <a:latin typeface="Roboto Slab Bold"/>
              </a:rPr>
              <a:t>einzelnen</a:t>
            </a:r>
            <a:r>
              <a:rPr lang="en-US" sz="2100">
                <a:latin typeface="Roboto Slab Bold"/>
              </a:rPr>
              <a:t> </a:t>
            </a:r>
            <a:r>
              <a:rPr lang="en-US" sz="2100" err="1">
                <a:latin typeface="Roboto Slab Bold"/>
              </a:rPr>
              <a:t>Artefakte</a:t>
            </a:r>
            <a:r>
              <a:rPr lang="en-US" sz="2100">
                <a:latin typeface="Roboto Slab Bold"/>
              </a:rPr>
              <a:t>)</a:t>
            </a:r>
          </a:p>
        </p:txBody>
      </p:sp>
      <p:sp>
        <p:nvSpPr>
          <p:cNvPr id="6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658420BE-AE80-EFA9-39D1-0382157C5411}"/>
              </a:ext>
            </a:extLst>
          </p:cNvPr>
          <p:cNvSpPr txBox="1"/>
          <p:nvPr/>
        </p:nvSpPr>
        <p:spPr>
          <a:xfrm>
            <a:off x="766119" y="5545465"/>
            <a:ext cx="114769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</p:txBody>
      </p:sp>
    </p:spTree>
    <p:extLst>
      <p:ext uri="{BB962C8B-B14F-4D97-AF65-F5344CB8AC3E}">
        <p14:creationId xmlns:p14="http://schemas.microsoft.com/office/powerpoint/2010/main" val="1207681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03823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Concept - </a:t>
            </a:r>
            <a:r>
              <a:rPr lang="en-US"/>
              <a:t>Private Space </a:t>
            </a:r>
            <a:r>
              <a:rPr lang="en-US" err="1"/>
              <a:t>Funktion</a:t>
            </a:r>
            <a:endParaRPr lang="de-DE" err="1"/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90646"/>
            <a:ext cx="1147697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Beschreibung</a:t>
            </a:r>
            <a:r>
              <a:rPr lang="en-US" sz="2100">
                <a:latin typeface="PT Sans"/>
              </a:rPr>
              <a:t>: </a:t>
            </a:r>
            <a:endParaRPr lang="en-US" sz="1700">
              <a:latin typeface="PT Sans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Der </a:t>
            </a:r>
            <a:r>
              <a:rPr lang="en-US" sz="2100" err="1">
                <a:latin typeface="PT Sans"/>
              </a:rPr>
              <a:t>Anwender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kann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durch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einen</a:t>
            </a:r>
            <a:r>
              <a:rPr lang="en-US" sz="2100">
                <a:latin typeface="PT Sans"/>
              </a:rPr>
              <a:t> Button </a:t>
            </a:r>
            <a:r>
              <a:rPr lang="en-US" sz="2100" err="1">
                <a:latin typeface="PT Sans"/>
              </a:rPr>
              <a:t>einen</a:t>
            </a:r>
            <a:r>
              <a:rPr lang="en-US" sz="2100">
                <a:latin typeface="PT Sans"/>
              </a:rPr>
              <a:t> Privat Space Room </a:t>
            </a:r>
            <a:r>
              <a:rPr lang="en-US" sz="2100" err="1">
                <a:latin typeface="PT Sans"/>
              </a:rPr>
              <a:t>öffnen</a:t>
            </a:r>
            <a:r>
              <a:rPr lang="en-US" sz="2100">
                <a:latin typeface="PT Sans"/>
              </a:rPr>
              <a:t> in dem er </a:t>
            </a:r>
            <a:r>
              <a:rPr lang="en-US" sz="2100" err="1">
                <a:latin typeface="PT Sans"/>
              </a:rPr>
              <a:t>ungestört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arbeiten</a:t>
            </a:r>
            <a:r>
              <a:rPr lang="en-US" sz="2100">
                <a:latin typeface="PT Sans"/>
              </a:rPr>
              <a:t> </a:t>
            </a:r>
            <a:r>
              <a:rPr lang="en-US" sz="2100" err="1">
                <a:latin typeface="PT Sans"/>
              </a:rPr>
              <a:t>kann</a:t>
            </a:r>
            <a:r>
              <a:rPr lang="en-US" sz="2100"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77FFB324-E610-C4F4-001F-69A589AD4C0B}"/>
              </a:ext>
            </a:extLst>
          </p:cNvPr>
          <p:cNvSpPr txBox="1"/>
          <p:nvPr/>
        </p:nvSpPr>
        <p:spPr>
          <a:xfrm>
            <a:off x="765584" y="3662127"/>
            <a:ext cx="1147697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Exit-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 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Artefakte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zwischen</a:t>
            </a:r>
            <a:r>
              <a:rPr lang="en-US" sz="2100">
                <a:latin typeface="PT Sans"/>
              </a:rPr>
              <a:t> Private Space und Open Space </a:t>
            </a:r>
            <a:r>
              <a:rPr lang="en-US" sz="2100" err="1">
                <a:latin typeface="PT Sans"/>
              </a:rPr>
              <a:t>verschoben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Private Space </a:t>
            </a:r>
            <a:r>
              <a:rPr lang="en-US" sz="2100" err="1">
                <a:latin typeface="PT Sans"/>
              </a:rPr>
              <a:t>Artefakte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nicht</a:t>
            </a:r>
            <a:r>
              <a:rPr lang="en-US" sz="2100">
                <a:latin typeface="PT Sans"/>
              </a:rPr>
              <a:t> von </a:t>
            </a:r>
            <a:r>
              <a:rPr lang="en-US" sz="2100" err="1">
                <a:latin typeface="PT Sans"/>
              </a:rPr>
              <a:t>anderen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Anwender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gesehen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endParaRPr lang="en-US" sz="2100">
              <a:latin typeface="PT Sans"/>
            </a:endParaRPr>
          </a:p>
        </p:txBody>
      </p:sp>
      <p:sp>
        <p:nvSpPr>
          <p:cNvPr id="5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5506F667-C239-3AD2-3AD4-DB57B962A355}"/>
              </a:ext>
            </a:extLst>
          </p:cNvPr>
          <p:cNvSpPr txBox="1"/>
          <p:nvPr/>
        </p:nvSpPr>
        <p:spPr>
          <a:xfrm>
            <a:off x="765584" y="5533608"/>
            <a:ext cx="1147697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Fail-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Verschieben</a:t>
            </a:r>
            <a:r>
              <a:rPr lang="en-US" sz="2100">
                <a:latin typeface="PT Sans"/>
              </a:rPr>
              <a:t> der </a:t>
            </a:r>
            <a:r>
              <a:rPr lang="en-US" sz="2100" err="1">
                <a:latin typeface="PT Sans"/>
              </a:rPr>
              <a:t>Artefakte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zwischen</a:t>
            </a:r>
            <a:r>
              <a:rPr lang="en-US" sz="2100">
                <a:latin typeface="PT Sans"/>
              </a:rPr>
              <a:t> Private Space und Open Space </a:t>
            </a:r>
            <a:r>
              <a:rPr lang="en-US" sz="2100" err="1">
                <a:latin typeface="PT Sans"/>
              </a:rPr>
              <a:t>funktioniert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nicht</a:t>
            </a: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Private Space </a:t>
            </a:r>
            <a:r>
              <a:rPr lang="en-US" sz="2100" err="1">
                <a:latin typeface="PT Sans"/>
              </a:rPr>
              <a:t>Artefakte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r>
              <a:rPr lang="en-US" sz="2100">
                <a:latin typeface="PT Sans"/>
              </a:rPr>
              <a:t> von </a:t>
            </a:r>
            <a:r>
              <a:rPr lang="en-US" sz="2100" err="1">
                <a:latin typeface="PT Sans"/>
              </a:rPr>
              <a:t>anderen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Anwendern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gesehen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oder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bearbeitet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endParaRPr lang="en-US" sz="2100">
              <a:latin typeface="PT Sans"/>
            </a:endParaRPr>
          </a:p>
        </p:txBody>
      </p:sp>
      <p:sp>
        <p:nvSpPr>
          <p:cNvPr id="7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98689A6B-D3C3-F45A-3122-A7CA385940BA}"/>
              </a:ext>
            </a:extLst>
          </p:cNvPr>
          <p:cNvSpPr txBox="1"/>
          <p:nvPr/>
        </p:nvSpPr>
        <p:spPr>
          <a:xfrm>
            <a:off x="765584" y="7420556"/>
            <a:ext cx="11476971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Fallbacks: 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Jeder Client </a:t>
            </a:r>
            <a:r>
              <a:rPr lang="en-US" sz="2100" err="1">
                <a:latin typeface="PT Sans"/>
              </a:rPr>
              <a:t>erhällt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eigene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Sitzung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welche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nur</a:t>
            </a:r>
            <a:r>
              <a:rPr lang="en-US" sz="2100">
                <a:latin typeface="PT Sans"/>
              </a:rPr>
              <a:t> er </a:t>
            </a:r>
            <a:r>
              <a:rPr lang="en-US" sz="2100" err="1">
                <a:latin typeface="PT Sans"/>
              </a:rPr>
              <a:t>betretten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kann</a:t>
            </a:r>
            <a:r>
              <a:rPr lang="en-US" sz="2100">
                <a:latin typeface="P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4723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75478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Concept - </a:t>
            </a:r>
            <a:r>
              <a:rPr lang="en-US" err="1"/>
              <a:t>Funktionalität</a:t>
            </a:r>
            <a:r>
              <a:rPr lang="en-US"/>
              <a:t> der Werkzeuge</a:t>
            </a:r>
            <a:endParaRPr lang="de-DE"/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90646"/>
            <a:ext cx="1147697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Beschreibung</a:t>
            </a:r>
            <a:r>
              <a:rPr lang="en-US" sz="2100">
                <a:latin typeface="PT Sans"/>
              </a:rPr>
              <a:t>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Es </a:t>
            </a:r>
            <a:r>
              <a:rPr lang="en-US" sz="2100" err="1">
                <a:latin typeface="PT Sans"/>
              </a:rPr>
              <a:t>soll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mehrere</a:t>
            </a:r>
            <a:r>
              <a:rPr lang="en-US" sz="2100">
                <a:latin typeface="PT Sans"/>
              </a:rPr>
              <a:t> Werkzeuge </a:t>
            </a:r>
            <a:r>
              <a:rPr lang="en-US" sz="2100" err="1">
                <a:latin typeface="PT Sans"/>
              </a:rPr>
              <a:t>geben</a:t>
            </a:r>
            <a:r>
              <a:rPr lang="en-US" sz="2100">
                <a:latin typeface="PT Sans"/>
              </a:rPr>
              <a:t> um </a:t>
            </a:r>
            <a:r>
              <a:rPr lang="en-US" sz="2100" err="1">
                <a:latin typeface="PT Sans"/>
              </a:rPr>
              <a:t>Informationen</a:t>
            </a:r>
            <a:r>
              <a:rPr lang="en-US" sz="2100">
                <a:latin typeface="PT Sans"/>
              </a:rPr>
              <a:t> </a:t>
            </a:r>
            <a:r>
              <a:rPr lang="en-US" sz="2100" err="1">
                <a:latin typeface="PT Sans"/>
              </a:rPr>
              <a:t>darzustellen</a:t>
            </a:r>
            <a:r>
              <a:rPr lang="en-US" sz="2100">
                <a:latin typeface="PT Sans"/>
              </a:rPr>
              <a:t> und </a:t>
            </a:r>
            <a:r>
              <a:rPr lang="en-US" sz="2100" err="1">
                <a:latin typeface="PT Sans"/>
              </a:rPr>
              <a:t>aufzuschreiben</a:t>
            </a:r>
            <a:r>
              <a:rPr lang="en-US" sz="2100">
                <a:latin typeface="PT Sans"/>
              </a:rPr>
              <a:t>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Beispiele</a:t>
            </a:r>
            <a:r>
              <a:rPr lang="en-US" sz="2100">
                <a:latin typeface="PT Sans"/>
              </a:rPr>
              <a:t>: Text, Post-it, Bilder, </a:t>
            </a:r>
            <a:r>
              <a:rPr lang="en-US" sz="2100" err="1">
                <a:latin typeface="PT Sans"/>
              </a:rPr>
              <a:t>Stifte</a:t>
            </a:r>
            <a:r>
              <a:rPr lang="en-US" sz="2100">
                <a:latin typeface="PT Sans"/>
              </a:rPr>
              <a:t> und Sketches</a:t>
            </a:r>
          </a:p>
        </p:txBody>
      </p:sp>
      <p:sp>
        <p:nvSpPr>
          <p:cNvPr id="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77FFB324-E610-C4F4-001F-69A589AD4C0B}"/>
              </a:ext>
            </a:extLst>
          </p:cNvPr>
          <p:cNvSpPr txBox="1"/>
          <p:nvPr/>
        </p:nvSpPr>
        <p:spPr>
          <a:xfrm>
            <a:off x="765584" y="3662127"/>
            <a:ext cx="11476971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Exit-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 </a:t>
            </a:r>
            <a:endParaRPr lang="de-DE">
              <a:latin typeface="PT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Mindestens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Werkzeug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soll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implementiert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endParaRPr lang="en-US" sz="2100">
              <a:latin typeface="PT Sans"/>
            </a:endParaRPr>
          </a:p>
        </p:txBody>
      </p:sp>
      <p:sp>
        <p:nvSpPr>
          <p:cNvPr id="5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5506F667-C239-3AD2-3AD4-DB57B962A355}"/>
              </a:ext>
            </a:extLst>
          </p:cNvPr>
          <p:cNvSpPr txBox="1"/>
          <p:nvPr/>
        </p:nvSpPr>
        <p:spPr>
          <a:xfrm>
            <a:off x="765584" y="5533608"/>
            <a:ext cx="11476971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Fail-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</a:t>
            </a:r>
            <a:endParaRPr lang="de-DE">
              <a:latin typeface="PT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Es </a:t>
            </a:r>
            <a:r>
              <a:rPr lang="en-US" sz="2100" err="1">
                <a:latin typeface="PT Sans"/>
              </a:rPr>
              <a:t>kann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kein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Werkzeug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implementiert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endParaRPr lang="en-US" sz="2100">
              <a:latin typeface="PT Sans"/>
            </a:endParaRPr>
          </a:p>
        </p:txBody>
      </p:sp>
      <p:sp>
        <p:nvSpPr>
          <p:cNvPr id="7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98689A6B-D3C3-F45A-3122-A7CA385940BA}"/>
              </a:ext>
            </a:extLst>
          </p:cNvPr>
          <p:cNvSpPr txBox="1"/>
          <p:nvPr/>
        </p:nvSpPr>
        <p:spPr>
          <a:xfrm>
            <a:off x="765584" y="7420556"/>
            <a:ext cx="11476971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Fallbacks: 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Sich </a:t>
            </a:r>
            <a:r>
              <a:rPr lang="en-US" sz="2100" err="1">
                <a:latin typeface="PT Sans"/>
              </a:rPr>
              <a:t>erstmal</a:t>
            </a:r>
            <a:r>
              <a:rPr lang="en-US" sz="2100">
                <a:latin typeface="PT Sans"/>
              </a:rPr>
              <a:t> auf das </a:t>
            </a:r>
            <a:r>
              <a:rPr lang="en-US" sz="2100" err="1">
                <a:latin typeface="PT Sans"/>
              </a:rPr>
              <a:t>einfachste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Werkzeug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zu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beschränken</a:t>
            </a:r>
            <a:endParaRPr lang="en-US" sz="210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6606820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00778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Concept – Open Space Funktion </a:t>
            </a:r>
            <a:endParaRPr lang="en-US"/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90646"/>
            <a:ext cx="11476971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Beschreibung</a:t>
            </a:r>
            <a:r>
              <a:rPr lang="en-US" sz="2100">
                <a:latin typeface="PT Sans"/>
              </a:rPr>
              <a:t>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Eine Open Space </a:t>
            </a:r>
            <a:r>
              <a:rPr lang="en-US" sz="2100" err="1">
                <a:latin typeface="PT Sans"/>
              </a:rPr>
              <a:t>Funktion</a:t>
            </a:r>
            <a:r>
              <a:rPr lang="en-US" sz="2100">
                <a:latin typeface="PT Sans"/>
              </a:rPr>
              <a:t>, wo </a:t>
            </a:r>
            <a:r>
              <a:rPr lang="en-US" sz="2100" err="1">
                <a:latin typeface="PT Sans"/>
              </a:rPr>
              <a:t>jeder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eingeladene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Anwender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daran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arbeiten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kann</a:t>
            </a:r>
            <a:r>
              <a:rPr lang="en-US" sz="2100">
                <a:latin typeface="PT Sans"/>
              </a:rPr>
              <a:t> und </a:t>
            </a:r>
            <a:r>
              <a:rPr lang="en-US" sz="2100" err="1">
                <a:latin typeface="PT Sans"/>
              </a:rPr>
              <a:t>Artefakte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aus</a:t>
            </a:r>
            <a:r>
              <a:rPr lang="en-US" sz="2100">
                <a:latin typeface="PT Sans"/>
              </a:rPr>
              <a:t> dem Private Space </a:t>
            </a:r>
            <a:r>
              <a:rPr lang="en-US" sz="2100" err="1">
                <a:latin typeface="PT Sans"/>
              </a:rPr>
              <a:t>hinzugefügt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r>
              <a:rPr lang="en-US" sz="2100">
                <a:latin typeface="PT Sans"/>
              </a:rPr>
              <a:t> und </a:t>
            </a:r>
            <a:r>
              <a:rPr lang="en-US" sz="2100" err="1">
                <a:latin typeface="PT Sans"/>
              </a:rPr>
              <a:t>aus</a:t>
            </a:r>
            <a:r>
              <a:rPr lang="en-US" sz="2100">
                <a:latin typeface="PT Sans"/>
              </a:rPr>
              <a:t> dem Open Space in das </a:t>
            </a:r>
            <a:r>
              <a:rPr lang="en-US" sz="2100" err="1">
                <a:latin typeface="PT Sans"/>
              </a:rPr>
              <a:t>eigene</a:t>
            </a:r>
            <a:r>
              <a:rPr lang="en-US" sz="2100">
                <a:latin typeface="PT Sans"/>
              </a:rPr>
              <a:t> Private Space </a:t>
            </a:r>
            <a:r>
              <a:rPr lang="en-US" sz="2100" err="1">
                <a:latin typeface="PT Sans"/>
              </a:rPr>
              <a:t>kopiert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r>
              <a:rPr lang="en-US" sz="2100">
                <a:latin typeface="PT Sans"/>
              </a:rPr>
              <a:t>.</a:t>
            </a:r>
          </a:p>
        </p:txBody>
      </p:sp>
      <p:sp>
        <p:nvSpPr>
          <p:cNvPr id="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77FFB324-E610-C4F4-001F-69A589AD4C0B}"/>
              </a:ext>
            </a:extLst>
          </p:cNvPr>
          <p:cNvSpPr txBox="1"/>
          <p:nvPr/>
        </p:nvSpPr>
        <p:spPr>
          <a:xfrm>
            <a:off x="765584" y="3662127"/>
            <a:ext cx="1147697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Exit-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Allen </a:t>
            </a:r>
            <a:r>
              <a:rPr lang="en-US" sz="2100" err="1">
                <a:latin typeface="PT Sans"/>
              </a:rPr>
              <a:t>Anwender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müssen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gleichzeitig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daran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arbeiten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Private Space </a:t>
            </a:r>
            <a:r>
              <a:rPr lang="en-US" sz="2100" err="1">
                <a:latin typeface="PT Sans"/>
              </a:rPr>
              <a:t>Artefakt</a:t>
            </a:r>
            <a:r>
              <a:rPr lang="en-US" sz="2100">
                <a:latin typeface="PT Sans"/>
              </a:rPr>
              <a:t> muss </a:t>
            </a:r>
            <a:r>
              <a:rPr lang="en-US" sz="2100" err="1">
                <a:latin typeface="PT Sans"/>
              </a:rPr>
              <a:t>hinzugefügt</a:t>
            </a:r>
            <a:r>
              <a:rPr lang="en-US" sz="2100">
                <a:latin typeface="PT Sans"/>
              </a:rPr>
              <a:t> und </a:t>
            </a:r>
            <a:r>
              <a:rPr lang="en-US" sz="2100" err="1">
                <a:latin typeface="PT Sans"/>
              </a:rPr>
              <a:t>kopiert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endParaRPr lang="en-US" sz="2100">
              <a:latin typeface="PT Sans"/>
            </a:endParaRPr>
          </a:p>
        </p:txBody>
      </p:sp>
      <p:sp>
        <p:nvSpPr>
          <p:cNvPr id="5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5506F667-C239-3AD2-3AD4-DB57B962A355}"/>
              </a:ext>
            </a:extLst>
          </p:cNvPr>
          <p:cNvSpPr txBox="1"/>
          <p:nvPr/>
        </p:nvSpPr>
        <p:spPr>
          <a:xfrm>
            <a:off x="765584" y="5533608"/>
            <a:ext cx="11476971" cy="226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Fail-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</a:t>
            </a: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Wenn die </a:t>
            </a:r>
            <a:r>
              <a:rPr lang="en-US" sz="2100" err="1">
                <a:latin typeface="PT Sans"/>
              </a:rPr>
              <a:t>Aktualisierung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zwischen</a:t>
            </a:r>
            <a:r>
              <a:rPr lang="en-US" sz="2100">
                <a:latin typeface="PT Sans"/>
              </a:rPr>
              <a:t> </a:t>
            </a:r>
            <a:r>
              <a:rPr lang="en-US" sz="2100" err="1">
                <a:latin typeface="PT Sans"/>
              </a:rPr>
              <a:t>allen</a:t>
            </a:r>
            <a:r>
              <a:rPr lang="en-US" sz="2100">
                <a:latin typeface="PT Sans"/>
              </a:rPr>
              <a:t> </a:t>
            </a:r>
            <a:r>
              <a:rPr lang="en-US" sz="2100" err="1">
                <a:latin typeface="PT Sans"/>
              </a:rPr>
              <a:t>Nutzern</a:t>
            </a:r>
            <a:r>
              <a:rPr lang="en-US" sz="2100">
                <a:latin typeface="PT Sans"/>
              </a:rPr>
              <a:t> und dem Board </a:t>
            </a:r>
            <a:r>
              <a:rPr lang="en-US" sz="2100" err="1">
                <a:latin typeface="PT Sans"/>
              </a:rPr>
              <a:t>nicht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klappt</a:t>
            </a: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Wenn die </a:t>
            </a:r>
            <a:r>
              <a:rPr lang="en-US" sz="2100" err="1">
                <a:latin typeface="PT Sans"/>
              </a:rPr>
              <a:t>hinzugefügten</a:t>
            </a:r>
            <a:r>
              <a:rPr lang="en-US" sz="2100">
                <a:latin typeface="PT Sans"/>
              </a:rPr>
              <a:t> </a:t>
            </a:r>
            <a:r>
              <a:rPr lang="en-US" sz="2100" err="1">
                <a:latin typeface="PT Sans"/>
              </a:rPr>
              <a:t>Informationen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eines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Nutzers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nicht</a:t>
            </a:r>
            <a:r>
              <a:rPr lang="en-US" sz="2100">
                <a:latin typeface="PT Sans"/>
              </a:rPr>
              <a:t> für alle </a:t>
            </a:r>
            <a:r>
              <a:rPr lang="en-US" sz="2100" err="1">
                <a:latin typeface="PT Sans"/>
              </a:rPr>
              <a:t>sichtbar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sind</a:t>
            </a:r>
            <a:r>
              <a:rPr lang="en-US" sz="2100">
                <a:latin typeface="PT Sans"/>
              </a:rPr>
              <a:t>.</a:t>
            </a: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Wenn die </a:t>
            </a:r>
            <a:r>
              <a:rPr lang="en-US" sz="2100" err="1">
                <a:latin typeface="PT Sans"/>
              </a:rPr>
              <a:t>durch</a:t>
            </a:r>
            <a:r>
              <a:rPr lang="en-US" sz="2100">
                <a:latin typeface="PT Sans"/>
              </a:rPr>
              <a:t> die </a:t>
            </a:r>
            <a:r>
              <a:rPr lang="en-US" sz="2100" err="1">
                <a:latin typeface="PT Sans"/>
              </a:rPr>
              <a:t>verschiedenen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Werkezuge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erstellen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Informationen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nicht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einwandfrei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dargestellt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r>
              <a:rPr lang="en-US" sz="2100">
                <a:latin typeface="PT Sans"/>
              </a:rPr>
              <a:t>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</p:txBody>
      </p:sp>
      <p:sp>
        <p:nvSpPr>
          <p:cNvPr id="7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98689A6B-D3C3-F45A-3122-A7CA385940BA}"/>
              </a:ext>
            </a:extLst>
          </p:cNvPr>
          <p:cNvSpPr txBox="1"/>
          <p:nvPr/>
        </p:nvSpPr>
        <p:spPr>
          <a:xfrm>
            <a:off x="765584" y="7420556"/>
            <a:ext cx="1147697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Fallbacks: 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Erst mal </a:t>
            </a:r>
            <a:r>
              <a:rPr lang="en-US" sz="2100" err="1">
                <a:latin typeface="PT Sans"/>
              </a:rPr>
              <a:t>kein</a:t>
            </a:r>
            <a:r>
              <a:rPr lang="en-US" sz="2100">
                <a:latin typeface="PT Sans"/>
              </a:rPr>
              <a:t> Fallback, die </a:t>
            </a:r>
            <a:r>
              <a:rPr lang="en-US" sz="2100" err="1">
                <a:latin typeface="PT Sans"/>
              </a:rPr>
              <a:t>Funktion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ist</a:t>
            </a:r>
            <a:r>
              <a:rPr lang="en-US" sz="2100">
                <a:latin typeface="PT Sans"/>
              </a:rPr>
              <a:t> für den </a:t>
            </a:r>
            <a:r>
              <a:rPr lang="en-US" sz="2100" err="1">
                <a:latin typeface="PT Sans"/>
              </a:rPr>
              <a:t>Nutzer</a:t>
            </a:r>
            <a:r>
              <a:rPr lang="en-US" sz="2100">
                <a:latin typeface="PT Sans"/>
              </a:rPr>
              <a:t> </a:t>
            </a:r>
            <a:r>
              <a:rPr lang="en-US" sz="2100" err="1">
                <a:latin typeface="PT Sans"/>
              </a:rPr>
              <a:t>essentiell</a:t>
            </a:r>
            <a:r>
              <a:rPr lang="en-US" sz="2100">
                <a:latin typeface="PT Sans"/>
              </a:rPr>
              <a:t> und muss auf </a:t>
            </a:r>
            <a:r>
              <a:rPr lang="en-US" sz="2100" err="1">
                <a:latin typeface="PT Sans"/>
              </a:rPr>
              <a:t>jeden</a:t>
            </a:r>
            <a:r>
              <a:rPr lang="en-US" sz="2100">
                <a:latin typeface="PT Sans"/>
              </a:rPr>
              <a:t> Fall </a:t>
            </a:r>
            <a:r>
              <a:rPr lang="en-US" sz="2100" err="1">
                <a:latin typeface="PT Sans"/>
              </a:rPr>
              <a:t>funktionieren</a:t>
            </a:r>
            <a:r>
              <a:rPr lang="en-US" sz="2100">
                <a:latin typeface="P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4676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82851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Concept – Erstellung des Endproduktes </a:t>
            </a:r>
            <a:endParaRPr lang="en-US"/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90646"/>
            <a:ext cx="1147697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Beschreibung</a:t>
            </a:r>
            <a:r>
              <a:rPr lang="en-US" sz="2100">
                <a:latin typeface="PT Sans"/>
              </a:rPr>
              <a:t>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Alle </a:t>
            </a:r>
            <a:r>
              <a:rPr lang="en-US" sz="2100" err="1">
                <a:latin typeface="PT Sans"/>
              </a:rPr>
              <a:t>Artefakte</a:t>
            </a:r>
            <a:r>
              <a:rPr lang="en-US" sz="2100">
                <a:latin typeface="PT Sans"/>
              </a:rPr>
              <a:t> in dem Open- Space </a:t>
            </a:r>
            <a:r>
              <a:rPr lang="en-US" sz="2100" err="1">
                <a:latin typeface="PT Sans"/>
              </a:rPr>
              <a:t>sollen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zu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einem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Produkt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zusammengefasst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werden</a:t>
            </a:r>
            <a:r>
              <a:rPr lang="en-US" sz="2100">
                <a:latin typeface="PT Sans"/>
              </a:rPr>
              <a:t>. Dies </a:t>
            </a:r>
            <a:r>
              <a:rPr lang="en-US" sz="2100" err="1">
                <a:latin typeface="PT Sans"/>
              </a:rPr>
              <a:t>kann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wie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exportierte</a:t>
            </a:r>
            <a:r>
              <a:rPr lang="en-US" sz="2100">
                <a:latin typeface="PT Sans"/>
              </a:rPr>
              <a:t> PDF </a:t>
            </a:r>
            <a:r>
              <a:rPr lang="en-US" sz="2100" err="1">
                <a:latin typeface="PT Sans"/>
              </a:rPr>
              <a:t>aussehen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oder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als</a:t>
            </a:r>
            <a:r>
              <a:rPr lang="en-US" sz="2100">
                <a:latin typeface="PT Sans"/>
              </a:rPr>
              <a:t> PNG</a:t>
            </a:r>
          </a:p>
        </p:txBody>
      </p:sp>
      <p:sp>
        <p:nvSpPr>
          <p:cNvPr id="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77FFB324-E610-C4F4-001F-69A589AD4C0B}"/>
              </a:ext>
            </a:extLst>
          </p:cNvPr>
          <p:cNvSpPr txBox="1"/>
          <p:nvPr/>
        </p:nvSpPr>
        <p:spPr>
          <a:xfrm>
            <a:off x="765584" y="3662127"/>
            <a:ext cx="11476971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Exit-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Allen </a:t>
            </a:r>
            <a:r>
              <a:rPr lang="en-US" sz="2100" err="1">
                <a:latin typeface="PT Sans"/>
              </a:rPr>
              <a:t>Anwender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können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durch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Knopfdruck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ein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Endprodukt</a:t>
            </a:r>
            <a:r>
              <a:rPr lang="en-US" sz="2100">
                <a:latin typeface="PT Sans"/>
              </a:rPr>
              <a:t> der Open– Space </a:t>
            </a:r>
            <a:r>
              <a:rPr lang="en-US" sz="2100" err="1">
                <a:latin typeface="PT Sans"/>
              </a:rPr>
              <a:t>Sitzung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speichern</a:t>
            </a:r>
            <a:endParaRPr lang="en-US" sz="2100">
              <a:latin typeface="PT Sans"/>
            </a:endParaRPr>
          </a:p>
        </p:txBody>
      </p:sp>
      <p:sp>
        <p:nvSpPr>
          <p:cNvPr id="5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5506F667-C239-3AD2-3AD4-DB57B962A355}"/>
              </a:ext>
            </a:extLst>
          </p:cNvPr>
          <p:cNvSpPr txBox="1"/>
          <p:nvPr/>
        </p:nvSpPr>
        <p:spPr>
          <a:xfrm>
            <a:off x="765584" y="5533608"/>
            <a:ext cx="11476971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Fail-</a:t>
            </a:r>
            <a:r>
              <a:rPr lang="en-US" sz="2100" err="1">
                <a:latin typeface="PT Sans"/>
              </a:rPr>
              <a:t>Kriterien</a:t>
            </a:r>
            <a:r>
              <a:rPr lang="en-US" sz="2100">
                <a:latin typeface="PT Sans"/>
              </a:rPr>
              <a:t>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Ein </a:t>
            </a:r>
            <a:r>
              <a:rPr lang="en-US" sz="2100" err="1">
                <a:latin typeface="PT Sans"/>
              </a:rPr>
              <a:t>Endprodukt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ist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nicht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erstellbar</a:t>
            </a:r>
            <a:r>
              <a:rPr lang="en-US" sz="2100">
                <a:latin typeface="PT Sans"/>
              </a:rPr>
              <a:t> und </a:t>
            </a:r>
            <a:r>
              <a:rPr lang="en-US" sz="2100" err="1">
                <a:latin typeface="PT Sans"/>
              </a:rPr>
              <a:t>somit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sind</a:t>
            </a:r>
            <a:r>
              <a:rPr lang="en-US" sz="2100">
                <a:latin typeface="PT Sans"/>
              </a:rPr>
              <a:t> die </a:t>
            </a:r>
            <a:r>
              <a:rPr lang="en-US" sz="2100" err="1">
                <a:latin typeface="PT Sans"/>
              </a:rPr>
              <a:t>erarbeiteten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Artefakte</a:t>
            </a:r>
            <a:r>
              <a:rPr lang="en-US" sz="2100">
                <a:latin typeface="PT Sans"/>
              </a:rPr>
              <a:t> </a:t>
            </a:r>
            <a:r>
              <a:rPr lang="en-US" sz="2100" err="1">
                <a:latin typeface="PT Sans"/>
              </a:rPr>
              <a:t>nur</a:t>
            </a:r>
            <a:r>
              <a:rPr lang="en-US" sz="2100">
                <a:latin typeface="PT Sans"/>
              </a:rPr>
              <a:t> auf dem System </a:t>
            </a:r>
            <a:r>
              <a:rPr lang="en-US" sz="2100" err="1">
                <a:latin typeface="PT Sans"/>
              </a:rPr>
              <a:t>einsehbar</a:t>
            </a:r>
            <a:endParaRPr lang="en-US" sz="2100">
              <a:latin typeface="PT Sans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</p:txBody>
      </p:sp>
      <p:sp>
        <p:nvSpPr>
          <p:cNvPr id="7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98689A6B-D3C3-F45A-3122-A7CA385940BA}"/>
              </a:ext>
            </a:extLst>
          </p:cNvPr>
          <p:cNvSpPr txBox="1"/>
          <p:nvPr/>
        </p:nvSpPr>
        <p:spPr>
          <a:xfrm>
            <a:off x="765584" y="7420556"/>
            <a:ext cx="11476971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Fallbacks: </a:t>
            </a: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Speicherung der Daten </a:t>
            </a:r>
            <a:r>
              <a:rPr lang="en-US" sz="2100" err="1">
                <a:latin typeface="PT Sans"/>
              </a:rPr>
              <a:t>im</a:t>
            </a:r>
            <a:r>
              <a:rPr lang="en-US" sz="2100">
                <a:latin typeface="PT Sans"/>
              </a:rPr>
              <a:t> 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58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72432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Recherche der POCs: Im Falle eines Scheiterns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90646"/>
            <a:ext cx="11456524" cy="646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/>
              <a:t>Private- Space </a:t>
            </a:r>
            <a:r>
              <a:rPr lang="en-US" sz="2100" err="1"/>
              <a:t>Funktion</a:t>
            </a:r>
            <a:r>
              <a:rPr lang="en-US" sz="2100"/>
              <a:t>:</a:t>
            </a:r>
          </a:p>
          <a:p>
            <a:pPr marL="685800" lvl="2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/>
              <a:t>Dadurch</a:t>
            </a:r>
            <a:r>
              <a:rPr lang="en-US" sz="2100"/>
              <a:t> </a:t>
            </a:r>
            <a:r>
              <a:rPr lang="en-US" sz="2100" err="1"/>
              <a:t>geht</a:t>
            </a:r>
            <a:r>
              <a:rPr lang="en-US" sz="2100"/>
              <a:t> das </a:t>
            </a:r>
            <a:r>
              <a:rPr lang="en-US" sz="2100" err="1"/>
              <a:t>Alleinstellungsmerkmal</a:t>
            </a:r>
            <a:r>
              <a:rPr lang="en-US" sz="2100"/>
              <a:t> </a:t>
            </a:r>
            <a:r>
              <a:rPr lang="en-US" sz="2100" err="1"/>
              <a:t>verloren</a:t>
            </a:r>
            <a:r>
              <a:rPr lang="en-US" sz="2100"/>
              <a:t>. Das Projekt </a:t>
            </a:r>
            <a:r>
              <a:rPr lang="en-US" sz="2100" err="1"/>
              <a:t>kann</a:t>
            </a:r>
            <a:r>
              <a:rPr lang="en-US" sz="2100"/>
              <a:t> </a:t>
            </a:r>
            <a:r>
              <a:rPr lang="en-US" sz="2100" err="1"/>
              <a:t>auch</a:t>
            </a:r>
            <a:r>
              <a:rPr lang="en-US" sz="2100"/>
              <a:t> </a:t>
            </a:r>
            <a:r>
              <a:rPr lang="en-US" sz="2100" err="1"/>
              <a:t>ohne</a:t>
            </a:r>
            <a:r>
              <a:rPr lang="en-US" sz="2100"/>
              <a:t>  </a:t>
            </a:r>
            <a:r>
              <a:rPr lang="en-US" sz="2100" err="1"/>
              <a:t>dieser</a:t>
            </a:r>
            <a:r>
              <a:rPr lang="en-US" sz="2100"/>
              <a:t> </a:t>
            </a:r>
            <a:r>
              <a:rPr lang="en-US" sz="2100" err="1"/>
              <a:t>Funktion</a:t>
            </a:r>
            <a:r>
              <a:rPr lang="en-US" sz="2100"/>
              <a:t> </a:t>
            </a:r>
            <a:r>
              <a:rPr lang="en-US" sz="2100" err="1"/>
              <a:t>vollendet</a:t>
            </a:r>
            <a:r>
              <a:rPr lang="en-US" sz="2100"/>
              <a:t> </a:t>
            </a:r>
            <a:r>
              <a:rPr lang="en-US" sz="2100" err="1"/>
              <a:t>werden</a:t>
            </a:r>
            <a:r>
              <a:rPr lang="en-US" sz="2100"/>
              <a:t>.</a:t>
            </a:r>
          </a:p>
          <a:p>
            <a:pPr marL="342900" lvl="2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342900" lvl="1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/>
              <a:t>Open- Space </a:t>
            </a:r>
            <a:r>
              <a:rPr lang="en-US" sz="2100" err="1"/>
              <a:t>Funktion</a:t>
            </a:r>
            <a:r>
              <a:rPr lang="en-US" sz="2100"/>
              <a:t>:</a:t>
            </a:r>
          </a:p>
          <a:p>
            <a:pPr marL="685800" lvl="2" indent="-342900" algn="l">
              <a:buFont typeface="Arial,Sans-Serif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/>
              <a:t>Das Projekt </a:t>
            </a:r>
            <a:r>
              <a:rPr lang="en-US" sz="2100" err="1"/>
              <a:t>wird</a:t>
            </a:r>
            <a:r>
              <a:rPr lang="en-US" sz="2100"/>
              <a:t> </a:t>
            </a:r>
            <a:r>
              <a:rPr lang="en-US" sz="2100" err="1"/>
              <a:t>ohne</a:t>
            </a:r>
            <a:r>
              <a:rPr lang="en-US" sz="2100"/>
              <a:t> </a:t>
            </a:r>
            <a:r>
              <a:rPr lang="en-US" sz="2100" err="1"/>
              <a:t>diese</a:t>
            </a:r>
            <a:r>
              <a:rPr lang="en-US" sz="2100"/>
              <a:t> </a:t>
            </a:r>
            <a:r>
              <a:rPr lang="en-US" sz="2100" err="1"/>
              <a:t>Funktion</a:t>
            </a:r>
            <a:r>
              <a:rPr lang="en-US" sz="2100"/>
              <a:t> </a:t>
            </a:r>
            <a:r>
              <a:rPr lang="en-US" sz="2100" err="1"/>
              <a:t>scheitern</a:t>
            </a:r>
            <a:r>
              <a:rPr lang="en-US" sz="2100"/>
              <a:t>, da </a:t>
            </a:r>
            <a:r>
              <a:rPr lang="en-US" sz="2100" err="1"/>
              <a:t>diese</a:t>
            </a:r>
            <a:r>
              <a:rPr lang="en-US" sz="2100"/>
              <a:t> </a:t>
            </a:r>
            <a:r>
              <a:rPr lang="en-US" sz="2100" err="1"/>
              <a:t>essentiell</a:t>
            </a:r>
            <a:r>
              <a:rPr lang="en-US" sz="2100"/>
              <a:t> für die Zusammenarbeit der </a:t>
            </a:r>
            <a:r>
              <a:rPr lang="en-US" sz="2100" err="1"/>
              <a:t>Nutzer</a:t>
            </a:r>
            <a:r>
              <a:rPr lang="en-US" sz="2100"/>
              <a:t> </a:t>
            </a:r>
            <a:r>
              <a:rPr lang="en-US" sz="2100" err="1"/>
              <a:t>ist</a:t>
            </a:r>
            <a:endParaRPr lang="en-US" err="1"/>
          </a:p>
          <a:p>
            <a:pPr marL="342900" lvl="3" indent="0"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342900" lvl="1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/>
              <a:t>Funktionalität</a:t>
            </a:r>
            <a:r>
              <a:rPr lang="en-US" sz="2100"/>
              <a:t> der Werkzeuge:</a:t>
            </a:r>
          </a:p>
          <a:p>
            <a:pPr marL="685800" lvl="3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/>
              <a:t>Das Projekt </a:t>
            </a:r>
            <a:r>
              <a:rPr lang="en-US" sz="2100" err="1"/>
              <a:t>wird</a:t>
            </a:r>
            <a:r>
              <a:rPr lang="en-US" sz="2100"/>
              <a:t> </a:t>
            </a:r>
            <a:r>
              <a:rPr lang="en-US" sz="2100" err="1"/>
              <a:t>ohne</a:t>
            </a:r>
            <a:r>
              <a:rPr lang="en-US" sz="2100"/>
              <a:t> </a:t>
            </a:r>
            <a:r>
              <a:rPr lang="en-US" sz="2100" err="1"/>
              <a:t>diese</a:t>
            </a:r>
            <a:r>
              <a:rPr lang="en-US" sz="2100"/>
              <a:t> </a:t>
            </a:r>
            <a:r>
              <a:rPr lang="en-US" sz="2100" err="1"/>
              <a:t>Funktion</a:t>
            </a:r>
            <a:r>
              <a:rPr lang="en-US" sz="2100"/>
              <a:t> </a:t>
            </a:r>
            <a:r>
              <a:rPr lang="en-US" sz="2100" err="1"/>
              <a:t>scheitern</a:t>
            </a:r>
            <a:r>
              <a:rPr lang="en-US" sz="2100"/>
              <a:t>, da die Werkzeuge </a:t>
            </a:r>
            <a:r>
              <a:rPr lang="en-US" sz="2100" err="1"/>
              <a:t>essentiell</a:t>
            </a:r>
            <a:r>
              <a:rPr lang="en-US" sz="2100"/>
              <a:t> für die </a:t>
            </a:r>
            <a:r>
              <a:rPr lang="en-US" sz="2100" err="1"/>
              <a:t>Gruppenarbeiten</a:t>
            </a:r>
            <a:r>
              <a:rPr lang="en-US" sz="2100"/>
              <a:t> </a:t>
            </a:r>
            <a:r>
              <a:rPr lang="en-US" sz="2100" err="1"/>
              <a:t>sind</a:t>
            </a:r>
            <a:r>
              <a:rPr lang="en-US" sz="2100"/>
              <a:t>, da </a:t>
            </a:r>
            <a:r>
              <a:rPr lang="en-US" sz="2100" err="1"/>
              <a:t>ohne</a:t>
            </a:r>
            <a:r>
              <a:rPr lang="en-US" sz="2100"/>
              <a:t> </a:t>
            </a:r>
            <a:r>
              <a:rPr lang="en-US" sz="2100" err="1"/>
              <a:t>sie</a:t>
            </a:r>
            <a:r>
              <a:rPr lang="en-US" sz="2100"/>
              <a:t> </a:t>
            </a:r>
            <a:r>
              <a:rPr lang="en-US" sz="2100" err="1"/>
              <a:t>keine</a:t>
            </a:r>
            <a:r>
              <a:rPr lang="en-US" sz="2100"/>
              <a:t> </a:t>
            </a:r>
            <a:r>
              <a:rPr lang="en-US" sz="2100" err="1"/>
              <a:t>Artefakte</a:t>
            </a:r>
            <a:r>
              <a:rPr lang="en-US" sz="2100"/>
              <a:t> </a:t>
            </a:r>
            <a:r>
              <a:rPr lang="en-US" sz="2100" err="1"/>
              <a:t>entstehen</a:t>
            </a:r>
            <a:r>
              <a:rPr lang="en-US" sz="2100"/>
              <a:t> </a:t>
            </a:r>
            <a:r>
              <a:rPr lang="en-US" sz="2100" err="1"/>
              <a:t>können</a:t>
            </a:r>
            <a:endParaRPr lang="en-US" sz="2100"/>
          </a:p>
          <a:p>
            <a:pPr marL="342900" lvl="1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342900" lvl="1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/>
              <a:t>Endprodukt</a:t>
            </a:r>
            <a:r>
              <a:rPr lang="en-US" sz="2100"/>
              <a:t>:</a:t>
            </a:r>
          </a:p>
          <a:p>
            <a:pPr marL="685800" lvl="3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/>
              <a:t>Durch das Fehlen </a:t>
            </a:r>
            <a:r>
              <a:rPr lang="en-US" sz="2100" err="1"/>
              <a:t>dieser</a:t>
            </a:r>
            <a:r>
              <a:rPr lang="en-US" sz="2100"/>
              <a:t> </a:t>
            </a:r>
            <a:r>
              <a:rPr lang="en-US" sz="2100" err="1"/>
              <a:t>Funktion</a:t>
            </a:r>
            <a:r>
              <a:rPr lang="en-US" sz="2100"/>
              <a:t> </a:t>
            </a:r>
            <a:r>
              <a:rPr lang="en-US" sz="2100" err="1"/>
              <a:t>wird</a:t>
            </a:r>
            <a:r>
              <a:rPr lang="en-US" sz="2100"/>
              <a:t> das Projekt </a:t>
            </a:r>
            <a:r>
              <a:rPr lang="en-US" sz="2100" err="1"/>
              <a:t>etwas</a:t>
            </a:r>
            <a:r>
              <a:rPr lang="en-US" sz="2100"/>
              <a:t> </a:t>
            </a:r>
            <a:r>
              <a:rPr lang="en-US" sz="2100" err="1"/>
              <a:t>leiden</a:t>
            </a:r>
            <a:r>
              <a:rPr lang="en-US" sz="2100"/>
              <a:t>. </a:t>
            </a:r>
            <a:r>
              <a:rPr lang="en-US" sz="2100" err="1"/>
              <a:t>Ohne</a:t>
            </a:r>
            <a:r>
              <a:rPr lang="en-US" sz="2100"/>
              <a:t> </a:t>
            </a:r>
            <a:r>
              <a:rPr lang="en-US" sz="2100" err="1"/>
              <a:t>sie</a:t>
            </a:r>
            <a:r>
              <a:rPr lang="en-US" sz="2100"/>
              <a:t> </a:t>
            </a:r>
            <a:r>
              <a:rPr lang="en-US" sz="2100" err="1"/>
              <a:t>kann</a:t>
            </a:r>
            <a:r>
              <a:rPr lang="en-US" sz="2100"/>
              <a:t> das System </a:t>
            </a:r>
            <a:r>
              <a:rPr lang="en-US" sz="2100" err="1"/>
              <a:t>funktionieren</a:t>
            </a:r>
            <a:r>
              <a:rPr lang="en-US" sz="2100"/>
              <a:t>, </a:t>
            </a:r>
            <a:r>
              <a:rPr lang="en-US" sz="2100" err="1"/>
              <a:t>jedoch</a:t>
            </a:r>
            <a:r>
              <a:rPr lang="en-US" sz="2100"/>
              <a:t> </a:t>
            </a:r>
            <a:r>
              <a:rPr lang="en-US" sz="2100" err="1"/>
              <a:t>können</a:t>
            </a:r>
            <a:r>
              <a:rPr lang="en-US" sz="2100"/>
              <a:t> die </a:t>
            </a:r>
            <a:r>
              <a:rPr lang="en-US" sz="2100" err="1"/>
              <a:t>Nutzer</a:t>
            </a:r>
            <a:r>
              <a:rPr lang="en-US" sz="2100"/>
              <a:t> </a:t>
            </a:r>
            <a:r>
              <a:rPr lang="en-US" sz="2100" err="1"/>
              <a:t>ihre</a:t>
            </a:r>
            <a:r>
              <a:rPr lang="en-US" sz="2100"/>
              <a:t> Daten </a:t>
            </a:r>
            <a:r>
              <a:rPr lang="en-US" sz="2100" err="1"/>
              <a:t>nicht</a:t>
            </a:r>
            <a:r>
              <a:rPr lang="en-US" sz="2100"/>
              <a:t> </a:t>
            </a:r>
            <a:r>
              <a:rPr lang="en-US" sz="2100" err="1"/>
              <a:t>exportieren</a:t>
            </a:r>
            <a:r>
              <a:rPr lang="en-US" sz="2100"/>
              <a:t>, </a:t>
            </a:r>
            <a:r>
              <a:rPr lang="en-US" sz="2100" err="1"/>
              <a:t>wodurch</a:t>
            </a:r>
            <a:r>
              <a:rPr lang="en-US" sz="2100"/>
              <a:t> die </a:t>
            </a:r>
            <a:r>
              <a:rPr lang="en-US" sz="2100" err="1"/>
              <a:t>Nutzer</a:t>
            </a:r>
            <a:r>
              <a:rPr lang="en-US" sz="2100"/>
              <a:t> </a:t>
            </a:r>
            <a:r>
              <a:rPr lang="en-US" sz="2100" err="1"/>
              <a:t>Zufriedenheit</a:t>
            </a:r>
            <a:r>
              <a:rPr lang="en-US" sz="2100"/>
              <a:t> sinkt</a:t>
            </a:r>
          </a:p>
          <a:p>
            <a:pPr marL="342900" lvl="1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342900" lvl="1" indent="-342900" algn="l">
              <a:buFont typeface="Arial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400050"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342900" lvl="2"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557088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79806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Recherche für weitere Komponente des Systems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652877"/>
            <a:ext cx="11476971" cy="507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PT Sans"/>
              </a:rPr>
              <a:t>Javascript</a:t>
            </a:r>
            <a:r>
              <a:rPr lang="en-US" sz="2100">
                <a:latin typeface="PT Sans"/>
              </a:rPr>
              <a:t> für </a:t>
            </a:r>
            <a:r>
              <a:rPr lang="en-US" sz="2100" err="1">
                <a:latin typeface="PT Sans"/>
              </a:rPr>
              <a:t>eine</a:t>
            </a:r>
            <a:r>
              <a:rPr lang="en-US" sz="2100">
                <a:latin typeface="PT Sans"/>
              </a:rPr>
              <a:t> Web Application</a:t>
            </a:r>
            <a:endParaRPr lang="de-DE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HTML Canvas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PT Sans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PT Sans"/>
              </a:rPr>
              <a:t>API für Whiteboards 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/>
              <a:t>Websockets</a:t>
            </a:r>
            <a:endParaRPr lang="en-US" sz="210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285750" indent="-82296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/>
              <a:t>Datenbank</a:t>
            </a:r>
            <a:r>
              <a:rPr lang="en-US" sz="2100"/>
              <a:t> (</a:t>
            </a:r>
            <a:r>
              <a:rPr lang="en-US" sz="2100" err="1"/>
              <a:t>Persistenz</a:t>
            </a:r>
            <a:r>
              <a:rPr lang="en-US" sz="2100"/>
              <a:t> </a:t>
            </a:r>
            <a:r>
              <a:rPr lang="en-US" sz="2100" err="1"/>
              <a:t>nur</a:t>
            </a:r>
            <a:r>
              <a:rPr lang="en-US" sz="2100"/>
              <a:t> </a:t>
            </a:r>
            <a:r>
              <a:rPr lang="en-US" sz="2100" err="1"/>
              <a:t>kurzzeitig</a:t>
            </a:r>
            <a:r>
              <a:rPr lang="en-US" sz="2100"/>
              <a:t>  </a:t>
            </a:r>
            <a:r>
              <a:rPr lang="en-US" sz="2100" err="1"/>
              <a:t>bsp</a:t>
            </a:r>
            <a:r>
              <a:rPr lang="en-US" sz="2100"/>
              <a:t>. Redis)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069544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16110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Zielhierarchie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F78B36-5DCB-5FA0-B961-3BBECA9BFB62}"/>
              </a:ext>
            </a:extLst>
          </p:cNvPr>
          <p:cNvSpPr txBox="1"/>
          <p:nvPr/>
        </p:nvSpPr>
        <p:spPr>
          <a:xfrm>
            <a:off x="763994" y="1517781"/>
            <a:ext cx="11485081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>
                <a:latin typeface="PT Sans"/>
              </a:rPr>
              <a:t>Strategische Ziele:</a:t>
            </a:r>
          </a:p>
          <a:p>
            <a:pPr algn="l"/>
            <a:endParaRPr lang="de-DE" sz="1700" b="0">
              <a:latin typeface="PT Sans"/>
            </a:endParaRPr>
          </a:p>
          <a:p>
            <a:pPr algn="l"/>
            <a:r>
              <a:rPr lang="de-DE" sz="1700" b="0">
                <a:latin typeface="PT Sans"/>
              </a:rPr>
              <a:t>1. Kollaboratives Arbeiten für Menschen ermöglichen.</a:t>
            </a:r>
          </a:p>
          <a:p>
            <a:pPr algn="l"/>
            <a:r>
              <a:rPr lang="de-DE" sz="1700" b="0">
                <a:latin typeface="PT Sans"/>
              </a:rPr>
              <a:t>2. Privatsphäre für Menschen innerhalb einer kollaborativen Arbeit schaffen.</a:t>
            </a:r>
          </a:p>
          <a:p>
            <a:pPr algn="l"/>
            <a:r>
              <a:rPr lang="de-DE" sz="1700" b="0">
                <a:latin typeface="PT Sans"/>
              </a:rPr>
              <a:t>3. Viele Möglichkeiten für das kollaborative Arbeiten ermöglichen.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0C1F5E-DFA9-04BC-52C4-599AF9E46BC0}"/>
              </a:ext>
            </a:extLst>
          </p:cNvPr>
          <p:cNvSpPr txBox="1"/>
          <p:nvPr/>
        </p:nvSpPr>
        <p:spPr>
          <a:xfrm>
            <a:off x="751647" y="3666615"/>
            <a:ext cx="11485081" cy="1672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>
                <a:latin typeface="PT Sans"/>
              </a:rPr>
              <a:t>Taktische Ziele:</a:t>
            </a:r>
          </a:p>
          <a:p>
            <a:pPr algn="l"/>
            <a:endParaRPr lang="de-DE" sz="1700" b="0">
              <a:latin typeface="PT Sans"/>
            </a:endParaRPr>
          </a:p>
          <a:p>
            <a:pPr algn="l"/>
            <a:r>
              <a:rPr lang="de-DE" sz="1700" b="0">
                <a:latin typeface="PT Sans"/>
              </a:rPr>
              <a:t>1. Erstellung einer Open-</a:t>
            </a:r>
            <a:r>
              <a:rPr lang="de-DE" sz="1700" b="0" err="1">
                <a:latin typeface="PT Sans"/>
              </a:rPr>
              <a:t>space</a:t>
            </a:r>
            <a:r>
              <a:rPr lang="de-DE" sz="1700" b="0">
                <a:latin typeface="PT Sans"/>
              </a:rPr>
              <a:t> für eine gemeinsame Sitzung.</a:t>
            </a:r>
          </a:p>
          <a:p>
            <a:pPr algn="l"/>
            <a:r>
              <a:rPr lang="de-DE" sz="1700" b="0">
                <a:latin typeface="PT Sans"/>
              </a:rPr>
              <a:t>2. Erstellung eines Private-</a:t>
            </a:r>
            <a:r>
              <a:rPr lang="de-DE" sz="1700" b="0" err="1">
                <a:latin typeface="PT Sans"/>
              </a:rPr>
              <a:t>space</a:t>
            </a:r>
            <a:r>
              <a:rPr lang="de-DE" sz="1700" b="0">
                <a:latin typeface="PT Sans"/>
              </a:rPr>
              <a:t> innerhalb derselben Sitzung, welcher nur vom zugehörigem Gruppenmitglied gesehen und bearbeitet werden kann.</a:t>
            </a:r>
          </a:p>
          <a:p>
            <a:pPr algn="l"/>
            <a:r>
              <a:rPr lang="de-DE" sz="1700" b="0"/>
              <a:t>3</a:t>
            </a:r>
            <a:r>
              <a:rPr lang="de-DE" sz="1700" b="0">
                <a:latin typeface="PT Sans"/>
              </a:rPr>
              <a:t>. Anbieten von verschiedenen Arbeitsweisen durch verschiedene Werkzeuge</a:t>
            </a:r>
            <a:endParaRPr lang="de-DE">
              <a:latin typeface="PT San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07843F-A462-ECE5-469A-01801DD48B76}"/>
              </a:ext>
            </a:extLst>
          </p:cNvPr>
          <p:cNvSpPr txBox="1"/>
          <p:nvPr/>
        </p:nvSpPr>
        <p:spPr>
          <a:xfrm>
            <a:off x="751823" y="6210675"/>
            <a:ext cx="11485081" cy="2195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>
                <a:latin typeface="PT Sans"/>
              </a:rPr>
              <a:t>Operative Ziele:</a:t>
            </a:r>
          </a:p>
          <a:p>
            <a:pPr algn="l"/>
            <a:endParaRPr lang="de-DE" sz="1700" b="0">
              <a:latin typeface="PT Sans"/>
            </a:endParaRPr>
          </a:p>
          <a:p>
            <a:pPr algn="l"/>
            <a:r>
              <a:rPr lang="de-DE" sz="1700" b="0">
                <a:latin typeface="PT Sans"/>
              </a:rPr>
              <a:t>1. Webserver (mit HTTP-Protokoll) ermöglicht die Kommunikation in einer Sitzung.</a:t>
            </a:r>
          </a:p>
          <a:p>
            <a:pPr algn="l"/>
            <a:r>
              <a:rPr lang="de-DE" sz="1700" b="0">
                <a:latin typeface="PT Sans"/>
              </a:rPr>
              <a:t>1.1 Synchrone Kommunikation zwischen Clients und Webserver. </a:t>
            </a:r>
          </a:p>
          <a:p>
            <a:pPr algn="l"/>
            <a:r>
              <a:rPr lang="de-DE" sz="1700" b="0">
                <a:latin typeface="PT Sans"/>
              </a:rPr>
              <a:t>2. Eine private Sitzung (mit einer zweiten Arbeitsfläche) soll für einen Nutzer erstellt werden, wenn er einer offenen Sitzung beitritt.</a:t>
            </a:r>
          </a:p>
          <a:p>
            <a:pPr algn="l"/>
            <a:r>
              <a:rPr lang="de-DE" sz="1700" b="0">
                <a:latin typeface="PT Sans"/>
              </a:rPr>
              <a:t>3. Mittels verschiedener Werkzeuge sollen Artefakte auf unterschiedliche Art und Weise erstellt werden können.</a:t>
            </a:r>
          </a:p>
          <a:p>
            <a:pPr algn="l"/>
            <a:endParaRPr lang="de-DE" sz="1700" b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23121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92493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Quellen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CBD06620-2A01-327E-62FE-20D8C73FCF79}"/>
              </a:ext>
            </a:extLst>
          </p:cNvPr>
          <p:cNvSpPr txBox="1"/>
          <p:nvPr/>
        </p:nvSpPr>
        <p:spPr>
          <a:xfrm>
            <a:off x="770374" y="1513323"/>
            <a:ext cx="70627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5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2BF5498B-FF5C-3BC5-3183-2B1D85688E22}"/>
              </a:ext>
            </a:extLst>
          </p:cNvPr>
          <p:cNvSpPr txBox="1"/>
          <p:nvPr/>
        </p:nvSpPr>
        <p:spPr>
          <a:xfrm>
            <a:off x="770563" y="2462992"/>
            <a:ext cx="1028025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/>
              <a:t>https://dspace.gi.de/bitstream/handle/20.500.12116/30136/GI-Proceedings.23-5.pdf?sequence=1&amp;isAllowed=y</a:t>
            </a:r>
          </a:p>
        </p:txBody>
      </p:sp>
      <p:sp>
        <p:nvSpPr>
          <p:cNvPr id="6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23979986-742C-FFC4-44F2-5C6B9BC01B58}"/>
              </a:ext>
            </a:extLst>
          </p:cNvPr>
          <p:cNvSpPr txBox="1"/>
          <p:nvPr/>
        </p:nvSpPr>
        <p:spPr>
          <a:xfrm>
            <a:off x="753909" y="3405189"/>
            <a:ext cx="11092927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7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5620B8E7-0FAC-7341-AC29-1709C49F7E0D}"/>
              </a:ext>
            </a:extLst>
          </p:cNvPr>
          <p:cNvSpPr txBox="1"/>
          <p:nvPr/>
        </p:nvSpPr>
        <p:spPr>
          <a:xfrm>
            <a:off x="771123" y="4334236"/>
            <a:ext cx="1109292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206939-EB7A-A30E-0B94-5EC33C5549DD}"/>
              </a:ext>
            </a:extLst>
          </p:cNvPr>
          <p:cNvSpPr txBox="1"/>
          <p:nvPr/>
        </p:nvSpPr>
        <p:spPr>
          <a:xfrm>
            <a:off x="713897" y="1464242"/>
            <a:ext cx="10574772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584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700" b="0">
                <a:latin typeface="PT Sans"/>
              </a:rPr>
              <a:t>https://opus.bsz-bw.de/hsf/frontdoor/deliver/index/docId/1198/file/Eichler_Marie-Bachelorarbeit-Anlage4.pdf</a:t>
            </a:r>
            <a:endParaRPr lang="de-DE" sz="170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568252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13520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Inhaltsverzeichnis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1790646"/>
            <a:ext cx="11476971" cy="484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Iterierten</a:t>
            </a:r>
            <a:r>
              <a:rPr lang="en-US" sz="2100">
                <a:latin typeface="Roboto Slab Bold"/>
              </a:rPr>
              <a:t> </a:t>
            </a:r>
            <a:r>
              <a:rPr lang="en-US" sz="2100" err="1">
                <a:latin typeface="Roboto Slab Bold"/>
              </a:rPr>
              <a:t>Artefakte</a:t>
            </a:r>
            <a:r>
              <a:rPr lang="en-US" sz="2100">
                <a:latin typeface="Roboto Slab Bold"/>
              </a:rPr>
              <a:t> </a:t>
            </a:r>
            <a:r>
              <a:rPr lang="en-US" sz="2100" err="1">
                <a:latin typeface="Roboto Slab Bold"/>
              </a:rPr>
              <a:t>aus</a:t>
            </a:r>
            <a:r>
              <a:rPr lang="en-US" sz="2100">
                <a:latin typeface="Roboto Slab Bold"/>
              </a:rPr>
              <a:t> dem </a:t>
            </a:r>
            <a:r>
              <a:rPr lang="en-US" sz="2100" err="1">
                <a:latin typeface="Roboto Slab Bold"/>
              </a:rPr>
              <a:t>ersten</a:t>
            </a:r>
            <a:r>
              <a:rPr lang="en-US" sz="2100">
                <a:latin typeface="Roboto Slab Bold"/>
              </a:rPr>
              <a:t> Audit</a:t>
            </a:r>
          </a:p>
          <a:p>
            <a:pPr marL="285750" lvl="1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Domänenmodelle</a:t>
            </a:r>
            <a:endParaRPr lang="en-US" sz="2100">
              <a:latin typeface="Roboto Slab Bold"/>
            </a:endParaRPr>
          </a:p>
          <a:p>
            <a:pPr marL="285750" lvl="1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Projektrisiken</a:t>
            </a:r>
            <a:endParaRPr lang="en-US" sz="2100">
              <a:latin typeface="Roboto Slab Bold"/>
            </a:endParaRPr>
          </a:p>
          <a:p>
            <a:pPr marL="285750" lvl="1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Alleinstellungsmerkmal</a:t>
            </a:r>
            <a:endParaRPr lang="en-US" sz="2100">
              <a:latin typeface="Roboto Slab Bold"/>
            </a:endParaRPr>
          </a:p>
          <a:p>
            <a:pPr marL="285750" lvl="1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Stakeholderanalyse</a:t>
            </a:r>
            <a:endParaRPr lang="en-US" sz="2100">
              <a:latin typeface="Roboto Slab Bold"/>
            </a:endParaRPr>
          </a:p>
          <a:p>
            <a:pPr marL="285750" lvl="1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Projektrisiken</a:t>
            </a:r>
            <a:r>
              <a:rPr lang="en-US" sz="2100">
                <a:latin typeface="Roboto Slab Bold"/>
              </a:rPr>
              <a:t> 2 Audit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Roboto Slab Bold"/>
              </a:rPr>
              <a:t>Proof of Concept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>
                <a:latin typeface="Roboto Slab Bold"/>
              </a:rPr>
              <a:t>Recherche der </a:t>
            </a:r>
            <a:r>
              <a:rPr lang="en-US" sz="2100" err="1">
                <a:latin typeface="Roboto Slab Bold"/>
              </a:rPr>
              <a:t>weiteren</a:t>
            </a:r>
            <a:r>
              <a:rPr lang="en-US" sz="2100">
                <a:latin typeface="Roboto Slab Bold"/>
              </a:rPr>
              <a:t> </a:t>
            </a:r>
            <a:r>
              <a:rPr lang="en-US" sz="2100" err="1">
                <a:latin typeface="Roboto Slab Bold"/>
              </a:rPr>
              <a:t>Systemkomponenten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Zielhierarchie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en-US" sz="2100">
              <a:latin typeface="Roboto Slab 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en-US" sz="2100" err="1">
                <a:latin typeface="Roboto Slab Bold"/>
              </a:rPr>
              <a:t>Quellen</a:t>
            </a:r>
            <a:endParaRPr lang="en-US" sz="2100">
              <a:latin typeface="Roboto Slab Bold"/>
            </a:endParaRPr>
          </a:p>
        </p:txBody>
      </p:sp>
    </p:spTree>
    <p:extLst>
      <p:ext uri="{BB962C8B-B14F-4D97-AF65-F5344CB8AC3E}">
        <p14:creationId xmlns:p14="http://schemas.microsoft.com/office/powerpoint/2010/main" val="15101387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10314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Domänenmodelle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4E94892E-37BF-7435-4ED2-D8160338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5" y="2718552"/>
            <a:ext cx="7705639" cy="5664769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AEAB31E3-45F5-F896-0705-8E685D0E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22" y="2711033"/>
            <a:ext cx="7921757" cy="56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06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10314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Domänenmodelle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BECDA859-2B79-D83E-3E9C-7E2900AC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34" y="2726859"/>
            <a:ext cx="7786728" cy="5637330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B03C0A0E-A138-EDC4-6D86-8EF091D3E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02" y="2729802"/>
            <a:ext cx="7843884" cy="56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805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161262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Projektrisiken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286F15-6039-863F-92D9-726B787A7051}"/>
              </a:ext>
            </a:extLst>
          </p:cNvPr>
          <p:cNvSpPr txBox="1"/>
          <p:nvPr/>
        </p:nvSpPr>
        <p:spPr>
          <a:xfrm>
            <a:off x="763995" y="1515056"/>
            <a:ext cx="488831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>
                <a:latin typeface="PT Sans"/>
              </a:rPr>
              <a:t>Zeitmanagement</a:t>
            </a:r>
          </a:p>
          <a:p>
            <a:pPr marL="285750" indent="-285750" algn="l">
              <a:buFont typeface="Arial"/>
              <a:buChar char="•"/>
            </a:pPr>
            <a:endParaRPr lang="de-DE" sz="1700" b="0">
              <a:latin typeface="PT San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399BB4-9FAE-9F07-B755-6E29C5F65554}"/>
              </a:ext>
            </a:extLst>
          </p:cNvPr>
          <p:cNvSpPr txBox="1"/>
          <p:nvPr/>
        </p:nvSpPr>
        <p:spPr>
          <a:xfrm>
            <a:off x="763994" y="2454395"/>
            <a:ext cx="4059819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>
                <a:latin typeface="PT Sans"/>
              </a:rPr>
              <a:t>Umsetzung der private-</a:t>
            </a:r>
            <a:r>
              <a:rPr lang="de-DE" sz="1700" b="0" err="1">
                <a:latin typeface="PT Sans"/>
              </a:rPr>
              <a:t>space</a:t>
            </a:r>
            <a:r>
              <a:rPr lang="de-DE" sz="1700" b="0">
                <a:latin typeface="PT Sans"/>
              </a:rPr>
              <a:t>-Funktionalität könnte schwer werden</a:t>
            </a:r>
            <a:endParaRPr kumimoji="0" lang="de-DE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E7E72B-383B-52E8-813C-2EFCB2F3A68D}"/>
              </a:ext>
            </a:extLst>
          </p:cNvPr>
          <p:cNvSpPr txBox="1"/>
          <p:nvPr/>
        </p:nvSpPr>
        <p:spPr>
          <a:xfrm>
            <a:off x="764172" y="3393911"/>
            <a:ext cx="4059819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/>
              <a:t>UI könnte nicht übersichtlich werden</a:t>
            </a:r>
            <a:endParaRPr lang="en-US" sz="1700" b="0"/>
          </a:p>
          <a:p>
            <a:pPr algn="l"/>
            <a:endParaRPr lang="de-DE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T Sans"/>
              <a:ea typeface="Helvetica Neue"/>
              <a:cs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4D8A0F-D275-6EC1-CDD9-AFCDD3A700B1}"/>
              </a:ext>
            </a:extLst>
          </p:cNvPr>
          <p:cNvSpPr txBox="1"/>
          <p:nvPr/>
        </p:nvSpPr>
        <p:spPr>
          <a:xfrm>
            <a:off x="764349" y="4334832"/>
            <a:ext cx="4059819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/>
              <a:t>Komfort / Funktionalität von Werkzeugen ist nicht optimal implementiert</a:t>
            </a:r>
            <a:endParaRPr lang="en-US" sz="1700" b="0"/>
          </a:p>
          <a:p>
            <a:pPr marL="285750" indent="-285750" algn="l">
              <a:buFont typeface="Arial,Sans-Serif"/>
              <a:buChar char="•"/>
            </a:pPr>
            <a:endParaRPr lang="de-DE" sz="1700" b="0"/>
          </a:p>
          <a:p>
            <a:pPr algn="l"/>
            <a:endParaRPr lang="de-DE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T Sans"/>
              <a:ea typeface="Helvetica Neue"/>
              <a:cs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B0562C-DCAA-A9D4-4144-E6DB6BFA82F1}"/>
              </a:ext>
            </a:extLst>
          </p:cNvPr>
          <p:cNvSpPr txBox="1"/>
          <p:nvPr/>
        </p:nvSpPr>
        <p:spPr>
          <a:xfrm>
            <a:off x="764526" y="5268100"/>
            <a:ext cx="451172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/>
              <a:t>Zusammensetzung der Artefakte könnte eventuell doch nicht zeitsparend sein</a:t>
            </a:r>
            <a:endParaRPr lang="en-US" sz="1700" b="0"/>
          </a:p>
          <a:p>
            <a:pPr marL="285750" indent="-285750" algn="l">
              <a:buFont typeface="Arial,Sans-Serif"/>
              <a:buChar char="•"/>
            </a:pPr>
            <a:endParaRPr lang="de-DE" sz="1700" b="0"/>
          </a:p>
          <a:p>
            <a:pPr algn="l"/>
            <a:endParaRPr lang="de-DE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T Sans"/>
              <a:ea typeface="Helvetica Neue"/>
              <a:cs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0D843A-305D-5F88-8A3A-2251454A40CB}"/>
              </a:ext>
            </a:extLst>
          </p:cNvPr>
          <p:cNvSpPr txBox="1"/>
          <p:nvPr/>
        </p:nvSpPr>
        <p:spPr>
          <a:xfrm>
            <a:off x="764703" y="6220828"/>
            <a:ext cx="4059819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/>
              <a:t>Vorbereitung der Gruppenarbeit könnte doch zeitaufwendig sein</a:t>
            </a:r>
            <a:endParaRPr lang="en-US" sz="1700" b="0"/>
          </a:p>
          <a:p>
            <a:pPr marL="285750" indent="-285750" algn="l">
              <a:buFont typeface="Arial,Sans-Serif"/>
              <a:buChar char="•"/>
            </a:pPr>
            <a:endParaRPr lang="de-DE" sz="1700" b="0"/>
          </a:p>
          <a:p>
            <a:pPr marL="285750" indent="-285750" algn="l">
              <a:buFont typeface="Arial,Sans-Serif"/>
              <a:buChar char="•"/>
            </a:pPr>
            <a:endParaRPr lang="de-DE" sz="1700" b="0"/>
          </a:p>
          <a:p>
            <a:pPr algn="l"/>
            <a:endParaRPr lang="de-DE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T Sans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29983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629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784683" y="5879991"/>
            <a:ext cx="9530886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/>
              <a:t>Hierbei ist es zwar gut möglich zusammen an einem Dokument zu arbeiten, allerdings ist Teams für Microsofts Hauseigene Programme (Word, </a:t>
            </a:r>
            <a:r>
              <a:rPr lang="de-DE" err="1"/>
              <a:t>Powerpoint</a:t>
            </a:r>
            <a:r>
              <a:rPr lang="de-DE"/>
              <a:t> Excel) geeignet. Außerdem ist eine lange Registrierung im System mit einem Microsoft-Konto + Lizenz erforderlich. </a:t>
            </a:r>
          </a:p>
        </p:txBody>
      </p:sp>
      <p:sp>
        <p:nvSpPr>
          <p:cNvPr id="4" name="Linie">
            <a:extLst>
              <a:ext uri="{FF2B5EF4-FFF2-40B4-BE49-F238E27FC236}">
                <a16:creationId xmlns:a16="http://schemas.microsoft.com/office/drawing/2014/main" id="{FD44BDED-DF20-0C9D-230E-C644552F3DF2}"/>
              </a:ext>
            </a:extLst>
          </p:cNvPr>
          <p:cNvSpPr/>
          <p:nvPr/>
        </p:nvSpPr>
        <p:spPr>
          <a:xfrm>
            <a:off x="780232" y="1190519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Typographie">
            <a:extLst>
              <a:ext uri="{FF2B5EF4-FFF2-40B4-BE49-F238E27FC236}">
                <a16:creationId xmlns:a16="http://schemas.microsoft.com/office/drawing/2014/main" id="{DA8C8DD4-4260-78E5-5DE2-F6FAB282516C}"/>
              </a:ext>
            </a:extLst>
          </p:cNvPr>
          <p:cNvSpPr txBox="1"/>
          <p:nvPr/>
        </p:nvSpPr>
        <p:spPr>
          <a:xfrm>
            <a:off x="766967" y="778217"/>
            <a:ext cx="274594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Alleinstellungsmerkmal</a:t>
            </a:r>
          </a:p>
        </p:txBody>
      </p:sp>
      <p:sp>
        <p:nvSpPr>
          <p:cNvPr id="3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5BF8EE9C-E171-FE47-003B-36CBE789D5F0}"/>
              </a:ext>
            </a:extLst>
          </p:cNvPr>
          <p:cNvSpPr txBox="1"/>
          <p:nvPr/>
        </p:nvSpPr>
        <p:spPr>
          <a:xfrm>
            <a:off x="770375" y="1515904"/>
            <a:ext cx="573543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>
                <a:latin typeface="Roboto Slab Bold"/>
              </a:rPr>
              <a:t>Miro-Board</a:t>
            </a:r>
          </a:p>
        </p:txBody>
      </p:sp>
      <p:sp>
        <p:nvSpPr>
          <p:cNvPr id="5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A1429F7D-A972-7D8C-C41C-02E9F9518C07}"/>
              </a:ext>
            </a:extLst>
          </p:cNvPr>
          <p:cNvSpPr txBox="1"/>
          <p:nvPr/>
        </p:nvSpPr>
        <p:spPr>
          <a:xfrm>
            <a:off x="770374" y="2116859"/>
            <a:ext cx="9530885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/>
              <a:t>Anders als bei Miro-Board soll es bei uns einen ,,open-" und einen ,,private-</a:t>
            </a:r>
            <a:r>
              <a:rPr lang="de-DE" err="1"/>
              <a:t>space</a:t>
            </a:r>
            <a:r>
              <a:rPr lang="de-DE"/>
              <a:t>" geben. Während im open-</a:t>
            </a:r>
            <a:r>
              <a:rPr lang="de-DE" err="1"/>
              <a:t>space</a:t>
            </a:r>
            <a:r>
              <a:rPr lang="de-DE"/>
              <a:t> alle Mitglieder alles gemeinsam sehen und bearbeiten können, soll im private-</a:t>
            </a:r>
            <a:r>
              <a:rPr lang="de-DE" err="1"/>
              <a:t>space</a:t>
            </a:r>
            <a:r>
              <a:rPr lang="de-DE"/>
              <a:t> jeder seine eigenen Artefakte zusammenstellen können, bevor man die eigenen Informationen mit allen teilt. </a:t>
            </a:r>
          </a:p>
        </p:txBody>
      </p:sp>
      <p:sp>
        <p:nvSpPr>
          <p:cNvPr id="7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355B04B5-CD0C-6162-6763-91764A85ECFB}"/>
              </a:ext>
            </a:extLst>
          </p:cNvPr>
          <p:cNvSpPr txBox="1"/>
          <p:nvPr/>
        </p:nvSpPr>
        <p:spPr>
          <a:xfrm>
            <a:off x="770374" y="5279033"/>
            <a:ext cx="5735433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>
                <a:latin typeface="Roboto Slab Bold"/>
              </a:rPr>
              <a:t>Microsoft-Teams</a:t>
            </a:r>
          </a:p>
        </p:txBody>
      </p:sp>
    </p:spTree>
    <p:extLst>
      <p:ext uri="{BB962C8B-B14F-4D97-AF65-F5344CB8AC3E}">
        <p14:creationId xmlns:p14="http://schemas.microsoft.com/office/powerpoint/2010/main" val="32546534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74594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/>
              <a:t>Alleinstellungsmerkmal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FB532A-FCDC-E96B-5C24-F5883F3B0D8D}"/>
              </a:ext>
            </a:extLst>
          </p:cNvPr>
          <p:cNvSpPr txBox="1"/>
          <p:nvPr/>
        </p:nvSpPr>
        <p:spPr>
          <a:xfrm>
            <a:off x="768453" y="1728068"/>
            <a:ext cx="10218180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700" b="0"/>
              <a:t>Unser Tool soll einen kreativen Spielraum bieten in dem es dank mehrerer Arbeitswerkzeuge möglich sein soll auf einer Leinwand zusammen kollaborativ im open-</a:t>
            </a:r>
            <a:r>
              <a:rPr lang="de-DE" sz="1700" b="0" err="1"/>
              <a:t>space</a:t>
            </a:r>
            <a:r>
              <a:rPr lang="de-DE" sz="1700" b="0"/>
              <a:t> Informationen auf verschiedene Art und Weise zu erstellen und festzuhalten, sowie bei der Erstellung der Informationen auch in einen private-</a:t>
            </a:r>
            <a:r>
              <a:rPr lang="de-DE" sz="1700" b="0" err="1"/>
              <a:t>space</a:t>
            </a:r>
            <a:r>
              <a:rPr lang="de-DE" sz="1700" b="0"/>
              <a:t> erst mal ohne der Einsicht der anderen Teammitglieder arbeiten zu können.</a:t>
            </a:r>
          </a:p>
          <a:p>
            <a:pPr algn="l"/>
            <a:endParaRPr lang="de-DE" sz="1700" b="0">
              <a:latin typeface="PT San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D7C95EB-AAFC-4204-0764-A9B621FBE885}"/>
              </a:ext>
            </a:extLst>
          </p:cNvPr>
          <p:cNvSpPr txBox="1"/>
          <p:nvPr/>
        </p:nvSpPr>
        <p:spPr>
          <a:xfrm>
            <a:off x="768630" y="3303525"/>
            <a:ext cx="10218180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sz="1700" b="0">
              <a:latin typeface="PT Sans"/>
            </a:endParaRPr>
          </a:p>
          <a:p>
            <a:pPr algn="l"/>
            <a:r>
              <a:rPr lang="de-DE" sz="1700" b="0"/>
              <a:t>Ein weiterer Punkt wäre die unkomplizierte und schnelle Einrichtung des Arbeitsraumes ohne Registrierung/Anmeldung, sodass alle Teammitglieder nahezu umgehend starten können.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6849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3580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err="1"/>
              <a:t>Stakeholderanalyse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03CE4C19-0ED0-4E28-7D24-30D1C46D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3" y="2451776"/>
            <a:ext cx="8425852" cy="59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800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3580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err="1"/>
              <a:t>Stakeholderanalyse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1F1E5DD8-5161-023A-81DB-FDB7B43E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3" y="2459468"/>
            <a:ext cx="6939193" cy="59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83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3178</Words>
  <Application>Microsoft Office PowerPoint</Application>
  <PresentationFormat>Benutzerdefiniert</PresentationFormat>
  <Paragraphs>791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Arial,Sans-Serif</vt:lpstr>
      <vt:lpstr>Calibri</vt:lpstr>
      <vt:lpstr>Gill Sans</vt:lpstr>
      <vt:lpstr>Helvetica Light</vt:lpstr>
      <vt:lpstr>Helvetica Neue</vt:lpstr>
      <vt:lpstr>Helvetica Neue Light</vt:lpstr>
      <vt:lpstr>Helvetica Neue Medium</vt:lpstr>
      <vt:lpstr>Helvetica Neue Thin</vt:lpstr>
      <vt:lpstr>PT Sans</vt:lpstr>
      <vt:lpstr>Roboto Slab Bold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anp3X</dc:creator>
  <cp:lastModifiedBy>Anton Berg (aberg)</cp:lastModifiedBy>
  <cp:revision>4</cp:revision>
  <dcterms:modified xsi:type="dcterms:W3CDTF">2022-12-08T16:45:09Z</dcterms:modified>
</cp:coreProperties>
</file>