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7" r:id="rId3"/>
    <p:sldId id="292" r:id="rId4"/>
    <p:sldId id="302" r:id="rId5"/>
    <p:sldId id="306" r:id="rId6"/>
    <p:sldId id="305" r:id="rId7"/>
    <p:sldId id="294" r:id="rId8"/>
    <p:sldId id="304" r:id="rId9"/>
    <p:sldId id="290" r:id="rId10"/>
    <p:sldId id="298" r:id="rId11"/>
    <p:sldId id="307" r:id="rId12"/>
    <p:sldId id="308"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11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68988-65DA-2617-1CAD-14BCEDA39D01}" v="869" dt="2022-11-16T14:59:37.524"/>
    <p1510:client id="{1D90ED39-089C-F16E-7593-04C4ABD31A04}" v="536" dt="2023-01-04T11:29:56.137"/>
    <p1510:client id="{238C1428-2B8E-F70E-1884-B01A1D6F72C5}" v="8" dt="2023-01-11T18:45:09.319"/>
    <p1510:client id="{29549E76-751F-83C7-4A24-CE0C1C7D8F2D}" v="4026" dt="2023-01-04T11:44:05.020"/>
    <p1510:client id="{2CD982D1-F84C-594E-C188-FCDB2A20F6FF}" v="1213" dt="2023-01-11T17:03:08.196"/>
    <p1510:client id="{36249235-E19A-3C99-B1D0-627FB41E5EC1}" v="1" dt="2023-01-09T11:32:09.077"/>
    <p1510:client id="{527ACAE1-0E00-156D-66C9-665166232FA9}" v="5137" dt="2022-12-15T16:09:23.234"/>
    <p1510:client id="{558FE256-A94A-9CA6-2332-B5FC8DBA1CB1}" v="299" dt="2023-01-04T11:14:49.376"/>
    <p1510:client id="{55BEFF77-A863-24C8-7296-6C4A3D1478E4}" v="14" dt="2022-12-15T15:34:00.971"/>
    <p1510:client id="{5B257253-6938-2A71-7B0A-FF4D8A850A65}" v="33" dt="2022-12-07T13:50:34.510"/>
    <p1510:client id="{60A49A35-30ED-15DE-7424-786A66EE4F9E}" v="181" dt="2022-11-28T13:17:46.519"/>
    <p1510:client id="{61415E11-6242-6E3C-A89F-6C24421F0536}" v="208" dt="2022-12-06T15:33:28.822"/>
    <p1510:client id="{62851219-7ED2-377A-EFC0-A21095786417}" v="2169" dt="2022-12-15T16:09:15.071"/>
    <p1510:client id="{64DB991B-9DF6-A1B8-4621-C2F8ED86E5EB}" v="3481" dt="2022-11-10T16:06:10.652"/>
    <p1510:client id="{65F6FC8E-56A0-283D-1E79-5FAF4DCE749A}" v="3473" dt="2022-12-06T15:39:47.049"/>
    <p1510:client id="{6CE0E3CB-0053-AC3F-01B4-F9FE14EAAAB3}" v="77" dt="2022-12-08T15:51:56.291"/>
    <p1510:client id="{72740C35-02EC-8050-7587-5D0C8DA8FF94}" v="3" dt="2022-11-28T14:10:08.423"/>
    <p1510:client id="{7AC8B16A-FDA6-4529-9CCC-A7EE0624E052}" v="143" dt="2022-11-10T16:00:21.178"/>
    <p1510:client id="{8162B3DC-10F6-71AC-2EB8-95AED4F19B6E}" v="82" dt="2022-11-28T14:12:23.010"/>
    <p1510:client id="{88E69471-573F-33AC-4617-A39DC8D7F020}" v="75" dt="2022-12-05T13:58:49.791"/>
    <p1510:client id="{9E29EFBF-24AC-CD6D-9B15-863FD45E6127}" v="368" dt="2022-11-23T12:40:00.572"/>
    <p1510:client id="{9F8FA59E-59C8-B6AA-1624-054985DA243F}" v="4" dt="2023-01-03T12:43:02.302"/>
    <p1510:client id="{9F9D76F1-9F72-8A13-3A30-D26E549AC510}" v="1415" dt="2022-11-10T14:56:17.695"/>
    <p1510:client id="{A3C79FDE-2837-EAD8-9115-196D25B9B982}" v="1" dt="2022-11-10T17:12:19.461"/>
    <p1510:client id="{A75EA4B9-DC8E-4835-31B0-64960F299BC1}" v="1851" dt="2022-11-21T14:06:53.466"/>
    <p1510:client id="{AC445C4B-253C-0EE2-B384-3F2CC2568BE1}" v="2611" dt="2022-12-05T14:18:21.198"/>
    <p1510:client id="{ADAFD76D-73F0-C074-4EF3-7E70A7A713EE}" v="121" dt="2022-12-08T15:49:24.662"/>
    <p1510:client id="{AF1F0FBC-BF71-AD04-AAC9-0AAF4D96D72A}" v="2189" dt="2022-11-21T13:56:24.830"/>
    <p1510:client id="{BB1BD2D0-1D87-0628-801D-7DAA48F0D763}" v="2" dt="2022-12-07T13:27:17.662"/>
    <p1510:client id="{C03E9B88-0D18-3DD0-947E-404FFC8E10CE}" v="1523" dt="2022-11-21T14:05:54.150"/>
    <p1510:client id="{C36CA960-BBA4-3CED-C15C-E5F8352DEEEB}" v="4" dt="2022-11-16T14:44:13.154"/>
    <p1510:client id="{C4781C21-1960-7D10-2C25-FE7EDEF17A83}" v="87" dt="2022-12-08T16:27:41.221"/>
    <p1510:client id="{D4204689-2BD2-EBC0-5840-AAB41429781A}" v="250" dt="2023-01-04T10:00:38.024"/>
    <p1510:client id="{D4697C94-C4B6-24C4-7368-0D042EE413DF}" v="350" dt="2022-11-16T16:28:27.380"/>
    <p1510:client id="{D5FC0A72-783E-6767-FC43-AB6F43AD4AC5}" v="4174" dt="2022-11-23T13:23:46.976"/>
    <p1510:client id="{E895AA07-5C8B-4D1C-4790-49BA02BC3A3C}" v="986" dt="2022-11-10T14:02:55.473"/>
    <p1510:client id="{EDD9F06C-85CC-DB44-5774-4DA5AA618F22}" v="1022" dt="2023-01-04T10:47:02.038"/>
    <p1510:client id="{EF294A5E-DC93-864C-2355-AE0BB085899B}" v="220" dt="2022-11-10T15:07:00.11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latin typeface="Calibri"/>
              <a:cs typeface="Calibri"/>
            </a:endParaRPr>
          </a:p>
        </p:txBody>
      </p:sp>
    </p:spTree>
    <p:extLst>
      <p:ext uri="{BB962C8B-B14F-4D97-AF65-F5344CB8AC3E}">
        <p14:creationId xmlns:p14="http://schemas.microsoft.com/office/powerpoint/2010/main" val="4278729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solidFill>
                <a:srgbClr val="000000"/>
              </a:solidFill>
              <a:latin typeface="Calibri"/>
              <a:cs typeface="Calibri"/>
            </a:endParaRPr>
          </a:p>
        </p:txBody>
      </p:sp>
    </p:spTree>
    <p:extLst>
      <p:ext uri="{BB962C8B-B14F-4D97-AF65-F5344CB8AC3E}">
        <p14:creationId xmlns:p14="http://schemas.microsoft.com/office/powerpoint/2010/main" val="33572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solidFill>
                <a:srgbClr val="000000"/>
              </a:solidFill>
              <a:latin typeface="Calibri"/>
              <a:cs typeface="Calibri"/>
            </a:endParaRPr>
          </a:p>
        </p:txBody>
      </p:sp>
    </p:spTree>
    <p:extLst>
      <p:ext uri="{BB962C8B-B14F-4D97-AF65-F5344CB8AC3E}">
        <p14:creationId xmlns:p14="http://schemas.microsoft.com/office/powerpoint/2010/main" val="416312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solidFill>
                <a:srgbClr val="000000"/>
              </a:solidFill>
              <a:latin typeface="Calibri"/>
              <a:cs typeface="Calibri"/>
            </a:endParaRPr>
          </a:p>
        </p:txBody>
      </p:sp>
    </p:spTree>
    <p:extLst>
      <p:ext uri="{BB962C8B-B14F-4D97-AF65-F5344CB8AC3E}">
        <p14:creationId xmlns:p14="http://schemas.microsoft.com/office/powerpoint/2010/main" val="268546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latin typeface="Calibri"/>
              <a:cs typeface="Calibri"/>
            </a:endParaRPr>
          </a:p>
        </p:txBody>
      </p:sp>
    </p:spTree>
    <p:extLst>
      <p:ext uri="{BB962C8B-B14F-4D97-AF65-F5344CB8AC3E}">
        <p14:creationId xmlns:p14="http://schemas.microsoft.com/office/powerpoint/2010/main" val="4274623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latin typeface="Calibri"/>
              <a:cs typeface="Calibri"/>
            </a:endParaRPr>
          </a:p>
        </p:txBody>
      </p:sp>
    </p:spTree>
    <p:extLst>
      <p:ext uri="{BB962C8B-B14F-4D97-AF65-F5344CB8AC3E}">
        <p14:creationId xmlns:p14="http://schemas.microsoft.com/office/powerpoint/2010/main" val="257103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latin typeface="Calibri"/>
              <a:cs typeface="Calibri"/>
            </a:endParaRPr>
          </a:p>
        </p:txBody>
      </p:sp>
    </p:spTree>
    <p:extLst>
      <p:ext uri="{BB962C8B-B14F-4D97-AF65-F5344CB8AC3E}">
        <p14:creationId xmlns:p14="http://schemas.microsoft.com/office/powerpoint/2010/main" val="307879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a:p>
            <a:endParaRPr lang="en-US">
              <a:solidFill>
                <a:srgbClr val="000000"/>
              </a:solidFill>
              <a:latin typeface="Calibri"/>
              <a:cs typeface="Calibri"/>
            </a:endParaRPr>
          </a:p>
        </p:txBody>
      </p:sp>
    </p:spTree>
    <p:extLst>
      <p:ext uri="{BB962C8B-B14F-4D97-AF65-F5344CB8AC3E}">
        <p14:creationId xmlns:p14="http://schemas.microsoft.com/office/powerpoint/2010/main" val="1473383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solidFill>
                <a:srgbClr val="000000"/>
              </a:solidFill>
              <a:latin typeface="Calibri"/>
              <a:cs typeface="Calibri"/>
            </a:endParaRPr>
          </a:p>
        </p:txBody>
      </p:sp>
    </p:spTree>
    <p:extLst>
      <p:ext uri="{BB962C8B-B14F-4D97-AF65-F5344CB8AC3E}">
        <p14:creationId xmlns:p14="http://schemas.microsoft.com/office/powerpoint/2010/main" val="312343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solidFill>
                <a:srgbClr val="000000"/>
              </a:solidFill>
              <a:latin typeface="Calibri"/>
              <a:cs typeface="Calibri"/>
            </a:endParaRPr>
          </a:p>
        </p:txBody>
      </p:sp>
    </p:spTree>
    <p:extLst>
      <p:ext uri="{BB962C8B-B14F-4D97-AF65-F5344CB8AC3E}">
        <p14:creationId xmlns:p14="http://schemas.microsoft.com/office/powerpoint/2010/main" val="409661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atin typeface="Calibri"/>
                <a:cs typeface="Calibri"/>
              </a:rPr>
              <a:t> </a:t>
            </a:r>
          </a:p>
        </p:txBody>
      </p:sp>
    </p:spTree>
    <p:extLst>
      <p:ext uri="{BB962C8B-B14F-4D97-AF65-F5344CB8AC3E}">
        <p14:creationId xmlns:p14="http://schemas.microsoft.com/office/powerpoint/2010/main" val="2688425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1270000" y="1638300"/>
            <a:ext cx="10464800" cy="3302000"/>
          </a:xfrm>
          <a:prstGeom prst="rect">
            <a:avLst/>
          </a:prstGeom>
        </p:spPr>
        <p:txBody>
          <a:bodyPr anchor="b"/>
          <a:lstStyle/>
          <a:p>
            <a:r>
              <a:t>Titeltext</a:t>
            </a:r>
          </a:p>
        </p:txBody>
      </p:sp>
      <p:sp>
        <p:nvSpPr>
          <p:cNvPr id="12" name="Textebene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94" name="–Christian Bauer"/>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–Christian Bauer</a:t>
            </a:r>
          </a:p>
        </p:txBody>
      </p:sp>
      <p:sp>
        <p:nvSpPr>
          <p:cNvPr id="95" name="„Zitat hier eingeben.“"/>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„Zitat hier eingeben.“ </a:t>
            </a:r>
          </a:p>
        </p:txBody>
      </p:sp>
      <p:sp>
        <p:nvSpPr>
          <p:cNvPr id="96"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3" name="Bild"/>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1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el - Oben">
    <p:spTree>
      <p:nvGrpSpPr>
        <p:cNvPr id="1" name=""/>
        <p:cNvGrpSpPr/>
        <p:nvPr/>
      </p:nvGrpSpPr>
      <p:grpSpPr>
        <a:xfrm>
          <a:off x="0" y="0"/>
          <a:ext cx="0" cy="0"/>
          <a:chOff x="0" y="0"/>
          <a:chExt cx="0" cy="0"/>
        </a:xfrm>
      </p:grpSpPr>
      <p:sp>
        <p:nvSpPr>
          <p:cNvPr id="118" name="Titeltext"/>
          <p:cNvSpPr txBox="1">
            <a:spLocks noGrp="1"/>
          </p:cNvSpPr>
          <p:nvPr>
            <p:ph type="title"/>
          </p:nvPr>
        </p:nvSpPr>
        <p:spPr>
          <a:xfrm>
            <a:off x="952500" y="444500"/>
            <a:ext cx="11099800" cy="2159000"/>
          </a:xfrm>
          <a:prstGeom prst="rect">
            <a:avLst/>
          </a:prstGeom>
        </p:spPr>
        <p:txBody>
          <a:bodyPr/>
          <a:lstStyle>
            <a:lvl1pPr>
              <a:defRPr sz="7000">
                <a:latin typeface="Helvetica Light"/>
                <a:ea typeface="Helvetica Light"/>
                <a:cs typeface="Helvetica Light"/>
                <a:sym typeface="Helvetica Light"/>
              </a:defRPr>
            </a:lvl1pPr>
          </a:lstStyle>
          <a:p>
            <a:r>
              <a:t>Titeltext</a:t>
            </a:r>
          </a:p>
        </p:txBody>
      </p:sp>
      <p:grpSp>
        <p:nvGrpSpPr>
          <p:cNvPr id="122" name="Gruppieren"/>
          <p:cNvGrpSpPr/>
          <p:nvPr/>
        </p:nvGrpSpPr>
        <p:grpSpPr>
          <a:xfrm>
            <a:off x="1285431" y="-1"/>
            <a:ext cx="11724801" cy="102401"/>
            <a:chOff x="0" y="0"/>
            <a:chExt cx="11724800" cy="102399"/>
          </a:xfrm>
        </p:grpSpPr>
        <p:sp>
          <p:nvSpPr>
            <p:cNvPr id="119"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0"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1"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pic>
        <p:nvPicPr>
          <p:cNvPr id="123" name="Logo_17pt.wmf" descr="Logo_17pt.wmf"/>
          <p:cNvPicPr>
            <a:picLocks noChangeAspect="1"/>
          </p:cNvPicPr>
          <p:nvPr/>
        </p:nvPicPr>
        <p:blipFill>
          <a:blip r:embed="rId2"/>
          <a:stretch>
            <a:fillRect/>
          </a:stretch>
        </p:blipFill>
        <p:spPr>
          <a:xfrm>
            <a:off x="11008500" y="8573622"/>
            <a:ext cx="1492393" cy="869245"/>
          </a:xfrm>
          <a:prstGeom prst="rect">
            <a:avLst/>
          </a:prstGeom>
          <a:ln w="12700">
            <a:miter lim="400000"/>
          </a:ln>
        </p:spPr>
      </p:pic>
      <p:sp>
        <p:nvSpPr>
          <p:cNvPr id="124"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31" name="Titeltext"/>
          <p:cNvSpPr txBox="1">
            <a:spLocks noGrp="1"/>
          </p:cNvSpPr>
          <p:nvPr>
            <p:ph type="title"/>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r>
              <a:t>Titeltext</a:t>
            </a:r>
          </a:p>
        </p:txBody>
      </p:sp>
      <p:grpSp>
        <p:nvGrpSpPr>
          <p:cNvPr id="135" name="Gruppieren"/>
          <p:cNvGrpSpPr/>
          <p:nvPr/>
        </p:nvGrpSpPr>
        <p:grpSpPr>
          <a:xfrm>
            <a:off x="1285431" y="-1"/>
            <a:ext cx="11724801" cy="102401"/>
            <a:chOff x="0" y="0"/>
            <a:chExt cx="11724800" cy="102399"/>
          </a:xfrm>
        </p:grpSpPr>
        <p:sp>
          <p:nvSpPr>
            <p:cNvPr id="132"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3"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4"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sp>
        <p:nvSpPr>
          <p:cNvPr id="136"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20" name="Bild"/>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eltext"/>
          <p:cNvSpPr txBox="1">
            <a:spLocks noGrp="1"/>
          </p:cNvSpPr>
          <p:nvPr>
            <p:ph type="title"/>
          </p:nvPr>
        </p:nvSpPr>
        <p:spPr>
          <a:xfrm>
            <a:off x="1270000" y="6718300"/>
            <a:ext cx="10464800" cy="1422400"/>
          </a:xfrm>
          <a:prstGeom prst="rect">
            <a:avLst/>
          </a:prstGeom>
        </p:spPr>
        <p:txBody>
          <a:bodyPr anchor="b"/>
          <a:lstStyle/>
          <a:p>
            <a:r>
              <a:t>Titeltext</a:t>
            </a:r>
          </a:p>
        </p:txBody>
      </p:sp>
      <p:sp>
        <p:nvSpPr>
          <p:cNvPr id="22" name="Textebene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2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30" name="Titeltext"/>
          <p:cNvSpPr txBox="1">
            <a:spLocks noGrp="1"/>
          </p:cNvSpPr>
          <p:nvPr>
            <p:ph type="title"/>
          </p:nvPr>
        </p:nvSpPr>
        <p:spPr>
          <a:xfrm>
            <a:off x="1270000" y="3225800"/>
            <a:ext cx="10464800" cy="3302000"/>
          </a:xfrm>
          <a:prstGeom prst="rect">
            <a:avLst/>
          </a:prstGeom>
        </p:spPr>
        <p:txBody>
          <a:bodyPr/>
          <a:lstStyle/>
          <a:p>
            <a:r>
              <a:t>Titeltext</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38" name="Bild"/>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eltext"/>
          <p:cNvSpPr txBox="1">
            <a:spLocks noGrp="1"/>
          </p:cNvSpPr>
          <p:nvPr>
            <p:ph type="title"/>
          </p:nvPr>
        </p:nvSpPr>
        <p:spPr>
          <a:xfrm>
            <a:off x="952500" y="635000"/>
            <a:ext cx="5334000" cy="3987800"/>
          </a:xfrm>
          <a:prstGeom prst="rect">
            <a:avLst/>
          </a:prstGeom>
        </p:spPr>
        <p:txBody>
          <a:bodyPr anchor="b"/>
          <a:lstStyle>
            <a:lvl1pPr>
              <a:defRPr sz="6000"/>
            </a:lvl1pPr>
          </a:lstStyle>
          <a:p>
            <a:r>
              <a:t>Titeltext</a:t>
            </a:r>
          </a:p>
        </p:txBody>
      </p:sp>
      <p:sp>
        <p:nvSpPr>
          <p:cNvPr id="40" name="Textebene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4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el - Oben">
    <p:spTree>
      <p:nvGrpSpPr>
        <p:cNvPr id="1" name=""/>
        <p:cNvGrpSpPr/>
        <p:nvPr/>
      </p:nvGrpSpPr>
      <p:grpSpPr>
        <a:xfrm>
          <a:off x="0" y="0"/>
          <a:ext cx="0" cy="0"/>
          <a:chOff x="0" y="0"/>
          <a:chExt cx="0" cy="0"/>
        </a:xfrm>
      </p:grpSpPr>
      <p:sp>
        <p:nvSpPr>
          <p:cNvPr id="48" name="Titeltext"/>
          <p:cNvSpPr txBox="1">
            <a:spLocks noGrp="1"/>
          </p:cNvSpPr>
          <p:nvPr>
            <p:ph type="title"/>
          </p:nvPr>
        </p:nvSpPr>
        <p:spPr>
          <a:prstGeom prst="rect">
            <a:avLst/>
          </a:prstGeom>
        </p:spPr>
        <p:txBody>
          <a:bodyPr/>
          <a:lstStyle/>
          <a:p>
            <a:r>
              <a:t>Titeltext</a:t>
            </a:r>
          </a:p>
        </p:txBody>
      </p:sp>
      <p:sp>
        <p:nvSpPr>
          <p:cNvPr id="4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56" name="Titeltext"/>
          <p:cNvSpPr txBox="1">
            <a:spLocks noGrp="1"/>
          </p:cNvSpPr>
          <p:nvPr>
            <p:ph type="title"/>
          </p:nvPr>
        </p:nvSpPr>
        <p:spPr>
          <a:prstGeom prst="rect">
            <a:avLst/>
          </a:prstGeom>
        </p:spPr>
        <p:txBody>
          <a:bodyPr/>
          <a:lstStyle/>
          <a:p>
            <a:r>
              <a:t>Titeltext</a:t>
            </a:r>
          </a:p>
        </p:txBody>
      </p:sp>
      <p:sp>
        <p:nvSpPr>
          <p:cNvPr id="57"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Rechteck"/>
          <p:cNvSpPr/>
          <p:nvPr/>
        </p:nvSpPr>
        <p:spPr>
          <a:xfrm>
            <a:off x="-87859" y="-876298"/>
            <a:ext cx="11651941" cy="1072156"/>
          </a:xfrm>
          <a:prstGeom prst="rect">
            <a:avLst/>
          </a:prstGeom>
          <a:solidFill>
            <a:schemeClr val="accent1">
              <a:hueOff val="114395"/>
              <a:lumOff val="-24975"/>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66" name="Bild"/>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7" name="Titeltext"/>
          <p:cNvSpPr txBox="1">
            <a:spLocks noGrp="1"/>
          </p:cNvSpPr>
          <p:nvPr>
            <p:ph type="title"/>
          </p:nvPr>
        </p:nvSpPr>
        <p:spPr>
          <a:prstGeom prst="rect">
            <a:avLst/>
          </a:prstGeom>
        </p:spPr>
        <p:txBody>
          <a:bodyPr/>
          <a:lstStyle/>
          <a:p>
            <a:r>
              <a:t>Titeltext</a:t>
            </a:r>
          </a:p>
        </p:txBody>
      </p:sp>
      <p:sp>
        <p:nvSpPr>
          <p:cNvPr id="68" name="Textebene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Textebene 1</a:t>
            </a:r>
          </a:p>
          <a:p>
            <a:pPr lvl="1"/>
            <a:r>
              <a:t>Textebene 2</a:t>
            </a:r>
          </a:p>
          <a:p>
            <a:pPr lvl="2"/>
            <a:r>
              <a:t>Textebene 3</a:t>
            </a:r>
          </a:p>
          <a:p>
            <a:pPr lvl="3"/>
            <a:r>
              <a:t>Textebene 4</a:t>
            </a:r>
          </a:p>
          <a:p>
            <a:pPr lvl="4"/>
            <a:r>
              <a:t>Textebene 5</a:t>
            </a:r>
          </a:p>
        </p:txBody>
      </p:sp>
      <p:sp>
        <p:nvSpPr>
          <p:cNvPr id="69" name="Foliennumm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76" name="Textebene 1…"/>
          <p:cNvSpPr txBox="1">
            <a:spLocks noGrp="1"/>
          </p:cNvSpPr>
          <p:nvPr>
            <p:ph type="body" idx="1"/>
          </p:nvPr>
        </p:nvSpPr>
        <p:spPr>
          <a:xfrm>
            <a:off x="952500" y="1270000"/>
            <a:ext cx="11099800" cy="72136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7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84" name="Bild"/>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5" name="Bild"/>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6" name="Bild"/>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Titeltext</a:t>
            </a:r>
          </a:p>
        </p:txBody>
      </p:sp>
      <p:sp>
        <p:nvSpPr>
          <p:cNvPr id="3" name="Textebene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180" name="Gruppieren"/>
          <p:cNvGrpSpPr/>
          <p:nvPr/>
        </p:nvGrpSpPr>
        <p:grpSpPr>
          <a:xfrm>
            <a:off x="0" y="9652000"/>
            <a:ext cx="13004800" cy="254000"/>
            <a:chOff x="0" y="0"/>
            <a:chExt cx="13004800" cy="254000"/>
          </a:xfrm>
        </p:grpSpPr>
        <p:sp>
          <p:nvSpPr>
            <p:cNvPr id="1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Slideguide v0.1"/>
          <p:cNvSpPr txBox="1"/>
          <p:nvPr/>
        </p:nvSpPr>
        <p:spPr>
          <a:xfrm>
            <a:off x="766967" y="4603750"/>
            <a:ext cx="5735433"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spAutoFit/>
          </a:bodyPr>
          <a:lstStyle>
            <a:lvl1pPr algn="l">
              <a:defRPr sz="1700" b="0">
                <a:latin typeface="PT Sans"/>
                <a:ea typeface="PT Sans"/>
                <a:cs typeface="PT Sans"/>
                <a:sym typeface="PT Sans"/>
              </a:defRPr>
            </a:lvl1pPr>
          </a:lstStyle>
          <a:p>
            <a:r>
              <a:rPr lang="de-DE"/>
              <a:t>Richard Reh, Anton Berg, </a:t>
            </a:r>
            <a:r>
              <a:rPr lang="de-DE" err="1"/>
              <a:t>Vassilij</a:t>
            </a:r>
            <a:r>
              <a:rPr lang="de-DE"/>
              <a:t> </a:t>
            </a:r>
            <a:r>
              <a:rPr lang="de-DE" err="1"/>
              <a:t>Misenko</a:t>
            </a:r>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de-DE"/>
              <a:t>Audit 3. : Entwicklungsprojekt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1611018"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Zielhierarchie</a:t>
            </a: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Textfeld 2">
            <a:extLst>
              <a:ext uri="{FF2B5EF4-FFF2-40B4-BE49-F238E27FC236}">
                <a16:creationId xmlns:a16="http://schemas.microsoft.com/office/drawing/2014/main" id="{F0F78B36-5DCB-5FA0-B961-3BBECA9BFB62}"/>
              </a:ext>
            </a:extLst>
          </p:cNvPr>
          <p:cNvSpPr txBox="1"/>
          <p:nvPr/>
        </p:nvSpPr>
        <p:spPr>
          <a:xfrm>
            <a:off x="763994" y="1386976"/>
            <a:ext cx="11485081" cy="16722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a:latin typeface="PT Sans"/>
              </a:rPr>
              <a:t>Strategische Ziele:</a:t>
            </a:r>
          </a:p>
          <a:p>
            <a:pPr algn="l"/>
            <a:endParaRPr lang="de-DE" sz="1700" b="0">
              <a:latin typeface="PT Sans"/>
            </a:endParaRPr>
          </a:p>
          <a:p>
            <a:pPr algn="l"/>
            <a:r>
              <a:rPr lang="de-DE" sz="1700" b="0">
                <a:latin typeface="PT Sans"/>
              </a:rPr>
              <a:t>1. Kollaboratives Arbeiten für Menschen ermöglichen.</a:t>
            </a:r>
          </a:p>
          <a:p>
            <a:pPr algn="l"/>
            <a:r>
              <a:rPr lang="de-DE" sz="1700" b="0">
                <a:latin typeface="PT Sans"/>
              </a:rPr>
              <a:t>2. Privatsphäre für Menschen innerhalb einer kollaborativen Arbeit schaffen.</a:t>
            </a:r>
          </a:p>
          <a:p>
            <a:pPr algn="l"/>
            <a:r>
              <a:rPr lang="de-DE" sz="1700" b="0">
                <a:latin typeface="PT Sans"/>
              </a:rPr>
              <a:t>3. Erleichterter Austausch von Informationen.</a:t>
            </a:r>
          </a:p>
          <a:p>
            <a:pPr algn="l"/>
            <a:endParaRPr lang="de-DE" sz="1700" b="0">
              <a:latin typeface="PT Sans"/>
            </a:endParaRPr>
          </a:p>
        </p:txBody>
      </p:sp>
      <p:sp>
        <p:nvSpPr>
          <p:cNvPr id="4" name="Textfeld 3">
            <a:extLst>
              <a:ext uri="{FF2B5EF4-FFF2-40B4-BE49-F238E27FC236}">
                <a16:creationId xmlns:a16="http://schemas.microsoft.com/office/drawing/2014/main" id="{650C1F5E-DFA9-04BC-52C4-599AF9E46BC0}"/>
              </a:ext>
            </a:extLst>
          </p:cNvPr>
          <p:cNvSpPr txBox="1"/>
          <p:nvPr/>
        </p:nvSpPr>
        <p:spPr>
          <a:xfrm>
            <a:off x="751647" y="3797420"/>
            <a:ext cx="11485081" cy="14106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latin typeface="PT Sans"/>
              </a:rPr>
              <a:t>Taktische Ziele:</a:t>
            </a:r>
          </a:p>
          <a:p>
            <a:pPr algn="l"/>
            <a:endParaRPr lang="de-DE" sz="1700" b="0">
              <a:latin typeface="PT Sans"/>
            </a:endParaRPr>
          </a:p>
          <a:p>
            <a:pPr algn="l"/>
            <a:r>
              <a:rPr lang="de-DE" sz="1700" b="0" dirty="0">
                <a:latin typeface="PT Sans"/>
              </a:rPr>
              <a:t>1. Erstellung eines Open-</a:t>
            </a:r>
            <a:r>
              <a:rPr lang="de-DE" sz="1700" b="0" dirty="0" err="1">
                <a:latin typeface="PT Sans"/>
              </a:rPr>
              <a:t>spaces</a:t>
            </a:r>
            <a:r>
              <a:rPr lang="de-DE" sz="1700" b="0" dirty="0">
                <a:latin typeface="PT Sans"/>
              </a:rPr>
              <a:t> für eine gemeinsame Sitzung.</a:t>
            </a:r>
          </a:p>
          <a:p>
            <a:pPr algn="l"/>
            <a:r>
              <a:rPr lang="de-DE" sz="1700" b="0" dirty="0">
                <a:latin typeface="PT Sans"/>
              </a:rPr>
              <a:t>2. Teilen von Elementen nur innerhalb der gemeinsamen Sitzung.</a:t>
            </a:r>
          </a:p>
          <a:p>
            <a:pPr algn="l"/>
            <a:r>
              <a:rPr lang="de-DE" sz="1700" b="0" dirty="0">
                <a:latin typeface="PT Sans"/>
              </a:rPr>
              <a:t>3. Anbieten eines Werkzeuges für das anmerken von Informationen.</a:t>
            </a:r>
            <a:endParaRPr lang="de-DE" dirty="0">
              <a:latin typeface="PT Sans"/>
            </a:endParaRPr>
          </a:p>
        </p:txBody>
      </p:sp>
      <p:sp>
        <p:nvSpPr>
          <p:cNvPr id="5" name="Textfeld 4">
            <a:extLst>
              <a:ext uri="{FF2B5EF4-FFF2-40B4-BE49-F238E27FC236}">
                <a16:creationId xmlns:a16="http://schemas.microsoft.com/office/drawing/2014/main" id="{E907843F-A462-ECE5-469A-01801DD48B76}"/>
              </a:ext>
            </a:extLst>
          </p:cNvPr>
          <p:cNvSpPr txBox="1"/>
          <p:nvPr/>
        </p:nvSpPr>
        <p:spPr>
          <a:xfrm>
            <a:off x="751823" y="6079870"/>
            <a:ext cx="11485081" cy="2457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latin typeface="PT Sans"/>
              </a:rPr>
              <a:t>Operative Ziele:</a:t>
            </a:r>
          </a:p>
          <a:p>
            <a:pPr algn="l"/>
            <a:endParaRPr lang="de-DE" sz="1700" b="0">
              <a:latin typeface="PT Sans"/>
            </a:endParaRPr>
          </a:p>
          <a:p>
            <a:pPr algn="l"/>
            <a:r>
              <a:rPr lang="de-DE" sz="1700" b="0" dirty="0">
                <a:latin typeface="PT Sans"/>
              </a:rPr>
              <a:t>1. Webserver (mit HTTP-Protokoll) ermöglicht die Kommunikation in einer Sitzung.</a:t>
            </a:r>
          </a:p>
          <a:p>
            <a:pPr algn="l"/>
            <a:r>
              <a:rPr lang="de-DE" sz="1700" b="0" dirty="0">
                <a:latin typeface="PT Sans"/>
              </a:rPr>
              <a:t>1.1 Synchrone Kommunikation zwischen Clients und Webserver. </a:t>
            </a:r>
          </a:p>
          <a:p>
            <a:pPr algn="l"/>
            <a:r>
              <a:rPr lang="de-DE" sz="1700" b="0" dirty="0">
                <a:latin typeface="PT Sans"/>
              </a:rPr>
              <a:t>2. Hochladen und Anzeigen von Elementen unter den Clients. --&gt; Dadurch Austausch von Informationen.</a:t>
            </a:r>
          </a:p>
          <a:p>
            <a:pPr algn="l"/>
            <a:r>
              <a:rPr lang="de-DE" sz="1700" b="0" dirty="0">
                <a:latin typeface="PT Sans"/>
              </a:rPr>
              <a:t>3. Mittels eines Werkzeuges sollten die geteilten Elemente bearbeitet / ergänzt werden und die ergänzten Informationen sollen für alle Clients live angezeigt werden.</a:t>
            </a:r>
          </a:p>
          <a:p>
            <a:pPr algn="l"/>
            <a:r>
              <a:rPr lang="de-DE" sz="1700" b="0" dirty="0">
                <a:latin typeface="PT Sans"/>
              </a:rPr>
              <a:t>4. Kurzspeicherung der Informationen auf dem Servercache.</a:t>
            </a:r>
          </a:p>
          <a:p>
            <a:pPr algn="l"/>
            <a:endParaRPr lang="de-DE" sz="1700" b="0">
              <a:latin typeface="PT Sans"/>
            </a:endParaRPr>
          </a:p>
        </p:txBody>
      </p:sp>
    </p:spTree>
    <p:extLst>
      <p:ext uri="{BB962C8B-B14F-4D97-AF65-F5344CB8AC3E}">
        <p14:creationId xmlns:p14="http://schemas.microsoft.com/office/powerpoint/2010/main" val="323121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1508426"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Architektur</a:t>
            </a: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9" name="Textfeld 1">
            <a:extLst>
              <a:ext uri="{FF2B5EF4-FFF2-40B4-BE49-F238E27FC236}">
                <a16:creationId xmlns:a16="http://schemas.microsoft.com/office/drawing/2014/main" id="{28825A21-8E63-C8DD-77CB-D4FCF8070E9E}"/>
              </a:ext>
            </a:extLst>
          </p:cNvPr>
          <p:cNvSpPr txBox="1"/>
          <p:nvPr/>
        </p:nvSpPr>
        <p:spPr>
          <a:xfrm>
            <a:off x="748686" y="1525274"/>
            <a:ext cx="10218180" cy="8874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marL="285750" indent="-285750" algn="l">
              <a:buFont typeface="Arial"/>
              <a:buChar char="•"/>
            </a:pPr>
            <a:r>
              <a:rPr lang="de-DE" sz="1700" b="0" err="1">
                <a:latin typeface="PT Sans"/>
              </a:rPr>
              <a:t>Websockets</a:t>
            </a:r>
            <a:r>
              <a:rPr lang="de-DE" sz="1700" b="0">
                <a:latin typeface="PT Sans"/>
              </a:rPr>
              <a:t>:</a:t>
            </a:r>
          </a:p>
          <a:p>
            <a:pPr marL="285750" lvl="1" algn="l">
              <a:buFont typeface="Arial"/>
              <a:buChar char="•"/>
            </a:pPr>
            <a:r>
              <a:rPr lang="de-DE" sz="1700" b="0">
                <a:latin typeface="PT Sans"/>
              </a:rPr>
              <a:t>Geeignetes TCP-Protokoll für den Austausch von Information zwischen Clients und Server</a:t>
            </a:r>
          </a:p>
          <a:p>
            <a:pPr marL="571500" lvl="1" indent="-285750" algn="l">
              <a:buFont typeface="Arial"/>
              <a:buChar char="•"/>
            </a:pPr>
            <a:r>
              <a:rPr lang="de-DE" sz="1700" b="0">
                <a:latin typeface="PT Sans"/>
              </a:rPr>
              <a:t>Gut geeignet für die Übermittlung Daten in Echtzeit</a:t>
            </a:r>
          </a:p>
        </p:txBody>
      </p:sp>
      <p:sp>
        <p:nvSpPr>
          <p:cNvPr id="2" name="Textfeld 1">
            <a:extLst>
              <a:ext uri="{FF2B5EF4-FFF2-40B4-BE49-F238E27FC236}">
                <a16:creationId xmlns:a16="http://schemas.microsoft.com/office/drawing/2014/main" id="{D0ADEF82-04AC-20FC-AD9F-CFD8CCA9882B}"/>
              </a:ext>
            </a:extLst>
          </p:cNvPr>
          <p:cNvSpPr txBox="1"/>
          <p:nvPr/>
        </p:nvSpPr>
        <p:spPr>
          <a:xfrm>
            <a:off x="762686" y="2719675"/>
            <a:ext cx="10218180" cy="14106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marL="285750" indent="-285750" algn="l">
              <a:buFont typeface="Arial"/>
              <a:buChar char="•"/>
            </a:pPr>
            <a:r>
              <a:rPr lang="de-DE" sz="1700" b="0">
                <a:latin typeface="PT Sans"/>
              </a:rPr>
              <a:t>Daten:</a:t>
            </a:r>
          </a:p>
          <a:p>
            <a:pPr marL="285750" lvl="1" algn="l">
              <a:buFont typeface="Arial"/>
              <a:buChar char="•"/>
            </a:pPr>
            <a:r>
              <a:rPr lang="de-DE" sz="1700" b="0">
                <a:latin typeface="PT Sans"/>
              </a:rPr>
              <a:t>Client-</a:t>
            </a:r>
            <a:r>
              <a:rPr lang="de-DE" sz="1700" b="0" err="1">
                <a:latin typeface="PT Sans"/>
              </a:rPr>
              <a:t>Id</a:t>
            </a:r>
            <a:r>
              <a:rPr lang="de-DE" sz="1700" b="0">
                <a:latin typeface="PT Sans"/>
              </a:rPr>
              <a:t> und der Nutzernamen des Benutzers (keine Anmeldung)</a:t>
            </a:r>
          </a:p>
          <a:p>
            <a:pPr marL="285750" lvl="1" algn="l">
              <a:buFont typeface="Arial"/>
              <a:buChar char="•"/>
            </a:pPr>
            <a:r>
              <a:rPr lang="de-DE" sz="1700" b="0">
                <a:latin typeface="PT Sans"/>
              </a:rPr>
              <a:t>Sitzungs-</a:t>
            </a:r>
            <a:r>
              <a:rPr lang="de-DE" sz="1700" b="0" err="1">
                <a:latin typeface="PT Sans"/>
              </a:rPr>
              <a:t>Id</a:t>
            </a:r>
            <a:r>
              <a:rPr lang="de-DE" sz="1700" b="0">
                <a:latin typeface="PT Sans"/>
              </a:rPr>
              <a:t> für die Session </a:t>
            </a:r>
          </a:p>
          <a:p>
            <a:pPr marL="285750" lvl="1" algn="l">
              <a:buFont typeface="Arial"/>
              <a:buChar char="•"/>
            </a:pPr>
            <a:r>
              <a:rPr lang="de-DE" sz="1700" b="0">
                <a:latin typeface="PT Sans"/>
              </a:rPr>
              <a:t>Weitere Informationen teilen (Beispielweise ein Bild) (geplant)</a:t>
            </a:r>
          </a:p>
          <a:p>
            <a:pPr marL="285750" lvl="1" algn="l">
              <a:buFont typeface="Arial"/>
              <a:buChar char="•"/>
            </a:pPr>
            <a:r>
              <a:rPr lang="de-DE" sz="1700" b="0">
                <a:latin typeface="PT Sans"/>
              </a:rPr>
              <a:t>HTML-Canvas Information zu den "gezeichneten Notizen"</a:t>
            </a:r>
          </a:p>
        </p:txBody>
      </p:sp>
      <p:sp>
        <p:nvSpPr>
          <p:cNvPr id="3" name="Textfeld 1">
            <a:extLst>
              <a:ext uri="{FF2B5EF4-FFF2-40B4-BE49-F238E27FC236}">
                <a16:creationId xmlns:a16="http://schemas.microsoft.com/office/drawing/2014/main" id="{8BCA6A48-5D93-964A-540F-55A49057B89A}"/>
              </a:ext>
            </a:extLst>
          </p:cNvPr>
          <p:cNvSpPr txBox="1"/>
          <p:nvPr/>
        </p:nvSpPr>
        <p:spPr>
          <a:xfrm>
            <a:off x="762686" y="4604886"/>
            <a:ext cx="10218180" cy="16722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marL="285750" indent="-285750" algn="l">
              <a:buFont typeface="Arial"/>
              <a:buChar char="•"/>
            </a:pPr>
            <a:r>
              <a:rPr lang="de-DE" sz="1700" b="0">
                <a:latin typeface="PT Sans"/>
              </a:rPr>
              <a:t>Datenbank:</a:t>
            </a:r>
          </a:p>
          <a:p>
            <a:pPr marL="285750" lvl="1" algn="l">
              <a:buFont typeface="Arial"/>
              <a:buChar char="•"/>
            </a:pPr>
            <a:r>
              <a:rPr lang="de-DE" sz="1700" b="0">
                <a:latin typeface="PT Sans"/>
              </a:rPr>
              <a:t>Keine Persistenz</a:t>
            </a:r>
          </a:p>
          <a:p>
            <a:pPr marL="285750" lvl="1" algn="l">
              <a:buFont typeface="Arial"/>
              <a:buChar char="•"/>
            </a:pPr>
            <a:r>
              <a:rPr lang="de-DE" sz="1700" b="0">
                <a:latin typeface="PT Sans"/>
              </a:rPr>
              <a:t>Keine Anmeldedaten (Ad Hoc)</a:t>
            </a:r>
          </a:p>
          <a:p>
            <a:pPr marL="285750" lvl="1" algn="l">
              <a:buFont typeface="Arial"/>
              <a:buChar char="•"/>
            </a:pPr>
            <a:r>
              <a:rPr lang="de-DE" sz="1700" b="0">
                <a:latin typeface="PT Sans"/>
              </a:rPr>
              <a:t>Alle Informationen nur einsehbar, solange die Sitzung existiert</a:t>
            </a:r>
          </a:p>
          <a:p>
            <a:pPr marL="285750" lvl="1" algn="l">
              <a:buFont typeface="Arial"/>
              <a:buChar char="•"/>
            </a:pPr>
            <a:r>
              <a:rPr lang="de-DE" sz="1700" b="0">
                <a:latin typeface="PT Sans"/>
              </a:rPr>
              <a:t>Nur Nutzer in der Sitzung können auf die Daten zugreifen / diese Daten sehen</a:t>
            </a:r>
          </a:p>
          <a:p>
            <a:pPr marL="285750" lvl="1" algn="l">
              <a:buFont typeface="Arial"/>
              <a:buChar char="•"/>
            </a:pPr>
            <a:endParaRPr lang="de-DE" sz="1700" b="0">
              <a:latin typeface="PT Sans"/>
            </a:endParaRPr>
          </a:p>
        </p:txBody>
      </p:sp>
      <p:sp>
        <p:nvSpPr>
          <p:cNvPr id="4" name="Textfeld 1">
            <a:extLst>
              <a:ext uri="{FF2B5EF4-FFF2-40B4-BE49-F238E27FC236}">
                <a16:creationId xmlns:a16="http://schemas.microsoft.com/office/drawing/2014/main" id="{403F4E2A-29B2-453C-94CD-61817128FA51}"/>
              </a:ext>
            </a:extLst>
          </p:cNvPr>
          <p:cNvSpPr txBox="1"/>
          <p:nvPr/>
        </p:nvSpPr>
        <p:spPr>
          <a:xfrm>
            <a:off x="762686" y="7680929"/>
            <a:ext cx="10218180"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marL="285750" indent="-285750" algn="l">
              <a:buFont typeface="Arial"/>
              <a:buChar char="•"/>
            </a:pPr>
            <a:r>
              <a:rPr lang="de-DE" sz="1700" b="0">
                <a:latin typeface="PT Sans"/>
              </a:rPr>
              <a:t>Alle wichtigen Informationen sind in dem GitHub Wiki unter </a:t>
            </a:r>
            <a:r>
              <a:rPr lang="de-DE" sz="1700" b="0" u="sng">
                <a:latin typeface="PT Sans"/>
              </a:rPr>
              <a:t>Architektur des Systems</a:t>
            </a:r>
            <a:r>
              <a:rPr lang="de-DE" sz="1700" b="0">
                <a:latin typeface="PT Sans"/>
              </a:rPr>
              <a:t> nochmal aufzufinden</a:t>
            </a:r>
          </a:p>
        </p:txBody>
      </p:sp>
    </p:spTree>
    <p:extLst>
      <p:ext uri="{BB962C8B-B14F-4D97-AF65-F5344CB8AC3E}">
        <p14:creationId xmlns:p14="http://schemas.microsoft.com/office/powerpoint/2010/main" val="310354726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3561873"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Projektplan für den 4. Audit</a:t>
            </a: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4FAE196A-1978-F128-831B-D2E9167B2B74}"/>
              </a:ext>
            </a:extLst>
          </p:cNvPr>
          <p:cNvSpPr txBox="1"/>
          <p:nvPr/>
        </p:nvSpPr>
        <p:spPr>
          <a:xfrm>
            <a:off x="770005" y="1786475"/>
            <a:ext cx="11462078"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buFont typeface="Arial"/>
              <a:buChar char="•"/>
            </a:pPr>
            <a:r>
              <a:rPr lang="de-DE" sz="1700" b="0">
                <a:latin typeface="PT Sans"/>
              </a:rPr>
              <a:t>1: restliche PoCs verwirklichen und mit anderen verknüpfen</a:t>
            </a:r>
          </a:p>
        </p:txBody>
      </p:sp>
      <p:sp>
        <p:nvSpPr>
          <p:cNvPr id="3" name="Textfeld 2">
            <a:extLst>
              <a:ext uri="{FF2B5EF4-FFF2-40B4-BE49-F238E27FC236}">
                <a16:creationId xmlns:a16="http://schemas.microsoft.com/office/drawing/2014/main" id="{918ACD93-5295-4657-6B0B-663164E1A6A7}"/>
              </a:ext>
            </a:extLst>
          </p:cNvPr>
          <p:cNvSpPr txBox="1"/>
          <p:nvPr/>
        </p:nvSpPr>
        <p:spPr>
          <a:xfrm>
            <a:off x="770005" y="2696482"/>
            <a:ext cx="11462078"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buFont typeface="Arial"/>
              <a:buChar char="•"/>
            </a:pPr>
            <a:r>
              <a:rPr lang="de-DE" sz="1700" b="0">
                <a:latin typeface="PT Sans"/>
              </a:rPr>
              <a:t>2: ein passendes und funktionales Frontend entwickeln </a:t>
            </a:r>
          </a:p>
        </p:txBody>
      </p:sp>
      <p:sp>
        <p:nvSpPr>
          <p:cNvPr id="4" name="Textfeld 3">
            <a:extLst>
              <a:ext uri="{FF2B5EF4-FFF2-40B4-BE49-F238E27FC236}">
                <a16:creationId xmlns:a16="http://schemas.microsoft.com/office/drawing/2014/main" id="{99AB24ED-F878-7770-1B3A-5584A6C10198}"/>
              </a:ext>
            </a:extLst>
          </p:cNvPr>
          <p:cNvSpPr txBox="1"/>
          <p:nvPr/>
        </p:nvSpPr>
        <p:spPr>
          <a:xfrm>
            <a:off x="770004" y="3662489"/>
            <a:ext cx="11462078"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buFont typeface="Arial"/>
              <a:buChar char="•"/>
            </a:pPr>
            <a:r>
              <a:rPr lang="de-DE" sz="1700" b="0">
                <a:latin typeface="PT Sans"/>
              </a:rPr>
              <a:t>3: alle PoCs zu dem Main Prototype verbinden</a:t>
            </a:r>
          </a:p>
        </p:txBody>
      </p:sp>
      <p:sp>
        <p:nvSpPr>
          <p:cNvPr id="5" name="Textfeld 4">
            <a:extLst>
              <a:ext uri="{FF2B5EF4-FFF2-40B4-BE49-F238E27FC236}">
                <a16:creationId xmlns:a16="http://schemas.microsoft.com/office/drawing/2014/main" id="{CDCE3231-4698-506C-B505-3B36CEBCD647}"/>
              </a:ext>
            </a:extLst>
          </p:cNvPr>
          <p:cNvSpPr txBox="1"/>
          <p:nvPr/>
        </p:nvSpPr>
        <p:spPr>
          <a:xfrm>
            <a:off x="770004" y="4614496"/>
            <a:ext cx="11462078"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buFont typeface="Arial"/>
              <a:buChar char="•"/>
            </a:pPr>
            <a:r>
              <a:rPr lang="de-DE" sz="1700" b="0">
                <a:latin typeface="PT Sans"/>
              </a:rPr>
              <a:t>4: das Poster für dieses Projekt erstellen</a:t>
            </a:r>
          </a:p>
        </p:txBody>
      </p:sp>
      <p:sp>
        <p:nvSpPr>
          <p:cNvPr id="6" name="Textfeld 5">
            <a:extLst>
              <a:ext uri="{FF2B5EF4-FFF2-40B4-BE49-F238E27FC236}">
                <a16:creationId xmlns:a16="http://schemas.microsoft.com/office/drawing/2014/main" id="{0239D669-832F-2AB9-5A9D-BE2C367925B1}"/>
              </a:ext>
            </a:extLst>
          </p:cNvPr>
          <p:cNvSpPr txBox="1"/>
          <p:nvPr/>
        </p:nvSpPr>
        <p:spPr>
          <a:xfrm>
            <a:off x="770004" y="5538503"/>
            <a:ext cx="11462078"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buFont typeface="Arial"/>
              <a:buChar char="•"/>
            </a:pPr>
            <a:r>
              <a:rPr lang="de-DE" sz="1700" b="0">
                <a:latin typeface="PT Sans"/>
              </a:rPr>
              <a:t>5: kritische Reflektion über das Projekt aus der Sicht der Beteiligten</a:t>
            </a:r>
          </a:p>
        </p:txBody>
      </p:sp>
    </p:spTree>
    <p:extLst>
      <p:ext uri="{BB962C8B-B14F-4D97-AF65-F5344CB8AC3E}">
        <p14:creationId xmlns:p14="http://schemas.microsoft.com/office/powerpoint/2010/main" val="6941433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2135200"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Inhaltsverzeichnis</a:t>
            </a: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3" name="Im Idealfall sollten die Headlines und Mengentexte in einer Zeile etwa 9 bis 13 Worte enthalten. Somit sollten die Textblöcke in der Regel nicht breiter als vier Spalten sein. Alles andere ist zumeist schlecht lesbar."/>
          <p:cNvSpPr txBox="1"/>
          <p:nvPr/>
        </p:nvSpPr>
        <p:spPr>
          <a:xfrm>
            <a:off x="765584" y="1790646"/>
            <a:ext cx="11476971" cy="42011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342900" indent="-342900" algn="l">
              <a:buFont typeface="Arial"/>
              <a:buChar char="•"/>
              <a:defRPr sz="1700" b="0">
                <a:latin typeface="PT Sans"/>
                <a:ea typeface="PT Sans"/>
                <a:cs typeface="PT Sans"/>
                <a:sym typeface="PT Sans"/>
              </a:defRPr>
            </a:pPr>
            <a:r>
              <a:rPr lang="en-US" sz="2100" err="1">
                <a:latin typeface="Roboto Slab Bold"/>
              </a:rPr>
              <a:t>Projektrisiken</a:t>
            </a:r>
            <a:endParaRPr lang="en-US" sz="2100">
              <a:latin typeface="Roboto Slab Bold"/>
            </a:endParaRPr>
          </a:p>
          <a:p>
            <a:pPr marL="342900" indent="-342900" algn="l">
              <a:buFont typeface="Arial"/>
              <a:buChar char="•"/>
              <a:defRPr sz="1700" b="0">
                <a:latin typeface="PT Sans"/>
                <a:ea typeface="PT Sans"/>
                <a:cs typeface="PT Sans"/>
                <a:sym typeface="PT Sans"/>
              </a:defRPr>
            </a:pPr>
            <a:endParaRPr lang="en-US" sz="2100">
              <a:latin typeface="Roboto Slab Bold"/>
            </a:endParaRPr>
          </a:p>
          <a:p>
            <a:pPr marL="342900" indent="-342900" algn="l">
              <a:buFont typeface="Arial"/>
              <a:buChar char="•"/>
              <a:defRPr sz="1700" b="0">
                <a:latin typeface="PT Sans"/>
                <a:ea typeface="PT Sans"/>
                <a:cs typeface="PT Sans"/>
                <a:sym typeface="PT Sans"/>
              </a:defRPr>
            </a:pPr>
            <a:r>
              <a:rPr lang="en-US" sz="2100">
                <a:latin typeface="Roboto Slab Bold"/>
              </a:rPr>
              <a:t>Proof of Concepts </a:t>
            </a:r>
            <a:r>
              <a:rPr lang="en-US" sz="2100" err="1">
                <a:latin typeface="Roboto Slab Bold"/>
              </a:rPr>
              <a:t>überarbeitet</a:t>
            </a:r>
            <a:endParaRPr lang="en-US" sz="2100">
              <a:latin typeface="Roboto Slab Bold"/>
            </a:endParaRPr>
          </a:p>
          <a:p>
            <a:pPr marL="285750" indent="-285750" algn="l">
              <a:buFont typeface="Arial" panose="020B0604020202020204" pitchFamily="34" charset="0"/>
              <a:buChar char="•"/>
              <a:defRPr sz="1700" b="0">
                <a:latin typeface="PT Sans"/>
                <a:ea typeface="PT Sans"/>
                <a:cs typeface="PT Sans"/>
                <a:sym typeface="PT Sans"/>
              </a:defRPr>
            </a:pPr>
            <a:endParaRPr lang="en-US" sz="2100">
              <a:latin typeface="Roboto Slab Bold"/>
            </a:endParaRPr>
          </a:p>
          <a:p>
            <a:pPr marL="342900" indent="-342900" algn="l">
              <a:buFont typeface="Arial"/>
              <a:buChar char="•"/>
              <a:defRPr sz="1700" b="0">
                <a:latin typeface="PT Sans"/>
                <a:ea typeface="PT Sans"/>
                <a:cs typeface="PT Sans"/>
                <a:sym typeface="PT Sans"/>
              </a:defRPr>
            </a:pPr>
            <a:r>
              <a:rPr lang="en-US" sz="2100" err="1">
                <a:latin typeface="Roboto Slab Bold"/>
              </a:rPr>
              <a:t>Alleinstellungsmerkmal</a:t>
            </a:r>
            <a:endParaRPr lang="en-US" sz="2100">
              <a:latin typeface="Roboto Slab Bold"/>
            </a:endParaRPr>
          </a:p>
          <a:p>
            <a:pPr marL="285750" indent="-285750" algn="l">
              <a:buFont typeface="Arial" panose="020B0604020202020204" pitchFamily="34" charset="0"/>
              <a:buChar char="•"/>
              <a:defRPr sz="1700" b="0">
                <a:latin typeface="PT Sans"/>
                <a:ea typeface="PT Sans"/>
                <a:cs typeface="PT Sans"/>
                <a:sym typeface="PT Sans"/>
              </a:defRPr>
            </a:pPr>
            <a:endParaRPr lang="en-US" sz="2100">
              <a:latin typeface="Roboto Slab Bold"/>
            </a:endParaRPr>
          </a:p>
          <a:p>
            <a:pPr marL="285750" indent="-285750" algn="l">
              <a:buFont typeface="Arial" panose="020B0604020202020204" pitchFamily="34" charset="0"/>
              <a:buChar char="•"/>
              <a:defRPr sz="1700" b="0">
                <a:latin typeface="PT Sans"/>
                <a:ea typeface="PT Sans"/>
                <a:cs typeface="PT Sans"/>
                <a:sym typeface="PT Sans"/>
              </a:defRPr>
            </a:pPr>
            <a:r>
              <a:rPr lang="en-US" sz="2100" err="1">
                <a:latin typeface="Roboto Slab Bold"/>
              </a:rPr>
              <a:t>Zielhierarchie</a:t>
            </a:r>
            <a:endParaRPr lang="en-US" sz="2100">
              <a:latin typeface="Roboto Slab Bold"/>
            </a:endParaRPr>
          </a:p>
          <a:p>
            <a:pPr marL="285750" indent="-285750" algn="l">
              <a:buFont typeface="Arial" panose="020B0604020202020204" pitchFamily="34" charset="0"/>
              <a:buChar char="•"/>
              <a:defRPr sz="1700" b="0">
                <a:latin typeface="PT Sans"/>
                <a:ea typeface="PT Sans"/>
                <a:cs typeface="PT Sans"/>
                <a:sym typeface="PT Sans"/>
              </a:defRPr>
            </a:pPr>
            <a:endParaRPr lang="en-US" sz="2100">
              <a:latin typeface="Roboto Slab Bold"/>
            </a:endParaRPr>
          </a:p>
          <a:p>
            <a:pPr marL="285750" indent="-285750" algn="l">
              <a:buFont typeface="Arial" panose="020B0604020202020204" pitchFamily="34" charset="0"/>
              <a:buChar char="•"/>
              <a:defRPr sz="1700" b="0">
                <a:latin typeface="PT Sans"/>
                <a:ea typeface="PT Sans"/>
                <a:cs typeface="PT Sans"/>
                <a:sym typeface="PT Sans"/>
              </a:defRPr>
            </a:pPr>
            <a:r>
              <a:rPr lang="en-US" sz="2100" err="1">
                <a:latin typeface="Roboto Slab Bold"/>
              </a:rPr>
              <a:t>Architektur</a:t>
            </a:r>
          </a:p>
          <a:p>
            <a:pPr marL="285750" indent="-285750" algn="l">
              <a:buFont typeface="Arial" panose="020B0604020202020204" pitchFamily="34" charset="0"/>
              <a:buChar char="•"/>
              <a:defRPr sz="1700" b="0">
                <a:latin typeface="PT Sans"/>
                <a:ea typeface="PT Sans"/>
                <a:cs typeface="PT Sans"/>
                <a:sym typeface="PT Sans"/>
              </a:defRPr>
            </a:pPr>
            <a:endParaRPr lang="en-US" sz="2100">
              <a:latin typeface="Roboto Slab Bold"/>
            </a:endParaRPr>
          </a:p>
          <a:p>
            <a:pPr marL="285750" indent="-285750" algn="l">
              <a:buFont typeface="Arial" panose="020B0604020202020204" pitchFamily="34" charset="0"/>
              <a:buChar char="•"/>
              <a:defRPr sz="1700" b="0">
                <a:latin typeface="PT Sans"/>
                <a:ea typeface="PT Sans"/>
                <a:cs typeface="PT Sans"/>
                <a:sym typeface="PT Sans"/>
              </a:defRPr>
            </a:pPr>
            <a:r>
              <a:rPr lang="en-US" sz="2100" err="1">
                <a:latin typeface="Roboto Slab Bold"/>
              </a:rPr>
              <a:t>Projektplan</a:t>
            </a:r>
            <a:r>
              <a:rPr lang="en-US" sz="2100">
                <a:latin typeface="Roboto Slab Bold"/>
              </a:rPr>
              <a:t> für den 4. Audit</a:t>
            </a:r>
          </a:p>
          <a:p>
            <a:pPr marL="285750" indent="-285750" algn="l">
              <a:buFont typeface="Arial" panose="020B0604020202020204" pitchFamily="34" charset="0"/>
              <a:buChar char="•"/>
              <a:defRPr sz="1700" b="0">
                <a:latin typeface="PT Sans"/>
                <a:ea typeface="PT Sans"/>
                <a:cs typeface="PT Sans"/>
                <a:sym typeface="PT Sans"/>
              </a:defRPr>
            </a:pPr>
            <a:endParaRPr lang="en-US" sz="2100">
              <a:latin typeface="Roboto Slab Bold"/>
            </a:endParaRPr>
          </a:p>
          <a:p>
            <a:pPr marL="342900" indent="-342900" algn="l">
              <a:buFont typeface="Arial"/>
              <a:buChar char="•"/>
              <a:defRPr sz="1700" b="0">
                <a:latin typeface="PT Sans"/>
                <a:ea typeface="PT Sans"/>
                <a:cs typeface="PT Sans"/>
                <a:sym typeface="PT Sans"/>
              </a:defRPr>
            </a:pPr>
            <a:r>
              <a:rPr lang="en-US" sz="2100">
                <a:latin typeface="Roboto Slab Bold"/>
              </a:rPr>
              <a:t>Proof of Concept </a:t>
            </a:r>
            <a:r>
              <a:rPr lang="en-US" sz="2100" err="1">
                <a:latin typeface="Roboto Slab Bold"/>
              </a:rPr>
              <a:t>Vorstellung</a:t>
            </a:r>
            <a:endParaRPr lang="en-US" sz="2100">
              <a:latin typeface="Roboto Slab Bold"/>
            </a:endParaRPr>
          </a:p>
        </p:txBody>
      </p:sp>
    </p:spTree>
    <p:extLst>
      <p:ext uri="{BB962C8B-B14F-4D97-AF65-F5344CB8AC3E}">
        <p14:creationId xmlns:p14="http://schemas.microsoft.com/office/powerpoint/2010/main" val="15101387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2524730"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Projektrisiken 2 Audit</a:t>
            </a: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3" name="Im Idealfall sollten die Headlines und Mengentexte in einer Zeile etwa 9 bis 13 Worte enthalten. Somit sollten die Textblöcke in der Regel nicht breiter als vier Spalten sein. Alles andere ist zumeist schlecht lesbar."/>
          <p:cNvSpPr txBox="1"/>
          <p:nvPr/>
        </p:nvSpPr>
        <p:spPr>
          <a:xfrm>
            <a:off x="790633" y="1915891"/>
            <a:ext cx="11476971"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285750" indent="-285750" algn="l">
              <a:buFont typeface="Arial" panose="020B0604020202020204" pitchFamily="34" charset="0"/>
              <a:buChar char="•"/>
              <a:defRPr sz="1700" b="0">
                <a:latin typeface="PT Sans"/>
                <a:ea typeface="PT Sans"/>
                <a:cs typeface="PT Sans"/>
                <a:sym typeface="PT Sans"/>
              </a:defRPr>
            </a:pPr>
            <a:endParaRPr lang="en-US" sz="2100">
              <a:latin typeface="Roboto Slab Bold"/>
            </a:endParaRPr>
          </a:p>
        </p:txBody>
      </p:sp>
      <p:graphicFrame>
        <p:nvGraphicFramePr>
          <p:cNvPr id="3" name="Tabelle 2">
            <a:extLst>
              <a:ext uri="{FF2B5EF4-FFF2-40B4-BE49-F238E27FC236}">
                <a16:creationId xmlns:a16="http://schemas.microsoft.com/office/drawing/2014/main" id="{DA954AC9-194D-3859-FABE-3AEBE9E9AA00}"/>
              </a:ext>
            </a:extLst>
          </p:cNvPr>
          <p:cNvGraphicFramePr>
            <a:graphicFrameLocks noGrp="1"/>
          </p:cNvGraphicFramePr>
          <p:nvPr>
            <p:extLst>
              <p:ext uri="{D42A27DB-BD31-4B8C-83A1-F6EECF244321}">
                <p14:modId xmlns:p14="http://schemas.microsoft.com/office/powerpoint/2010/main" val="1410983265"/>
              </p:ext>
            </p:extLst>
          </p:nvPr>
        </p:nvGraphicFramePr>
        <p:xfrm>
          <a:off x="767137" y="1521931"/>
          <a:ext cx="11455844" cy="6265092"/>
        </p:xfrm>
        <a:graphic>
          <a:graphicData uri="http://schemas.openxmlformats.org/drawingml/2006/table">
            <a:tbl>
              <a:tblPr firstRow="1" bandRow="1">
                <a:tableStyleId>{5940675A-B579-460E-94D1-54222C63F5DA}</a:tableStyleId>
              </a:tblPr>
              <a:tblGrid>
                <a:gridCol w="5688481">
                  <a:extLst>
                    <a:ext uri="{9D8B030D-6E8A-4147-A177-3AD203B41FA5}">
                      <a16:colId xmlns:a16="http://schemas.microsoft.com/office/drawing/2014/main" val="1261558536"/>
                    </a:ext>
                  </a:extLst>
                </a:gridCol>
                <a:gridCol w="5767363">
                  <a:extLst>
                    <a:ext uri="{9D8B030D-6E8A-4147-A177-3AD203B41FA5}">
                      <a16:colId xmlns:a16="http://schemas.microsoft.com/office/drawing/2014/main" val="4065226545"/>
                    </a:ext>
                  </a:extLst>
                </a:gridCol>
              </a:tblGrid>
              <a:tr h="525459">
                <a:tc>
                  <a:txBody>
                    <a:bodyPr/>
                    <a:lstStyle/>
                    <a:p>
                      <a:pPr algn="ctr" fontAlgn="base"/>
                      <a:r>
                        <a:rPr lang="de-DE" sz="1700">
                          <a:effectLst/>
                          <a:latin typeface="PT Sans"/>
                        </a:rPr>
                        <a:t>Risiko​</a:t>
                      </a:r>
                    </a:p>
                  </a:txBody>
                  <a:tcPr/>
                </a:tc>
                <a:tc>
                  <a:txBody>
                    <a:bodyPr/>
                    <a:lstStyle/>
                    <a:p>
                      <a:pPr algn="ctr" fontAlgn="base"/>
                      <a:r>
                        <a:rPr lang="de-DE" sz="1700">
                          <a:effectLst/>
                          <a:latin typeface="PT Sans"/>
                        </a:rPr>
                        <a:t>Priorisierung​</a:t>
                      </a:r>
                    </a:p>
                  </a:txBody>
                  <a:tcPr/>
                </a:tc>
                <a:extLst>
                  <a:ext uri="{0D108BD9-81ED-4DB2-BD59-A6C34878D82A}">
                    <a16:rowId xmlns:a16="http://schemas.microsoft.com/office/drawing/2014/main" val="1439757286"/>
                  </a:ext>
                </a:extLst>
              </a:tr>
              <a:tr h="862293">
                <a:tc>
                  <a:txBody>
                    <a:bodyPr/>
                    <a:lstStyle/>
                    <a:p>
                      <a:pPr algn="ctr" fontAlgn="base"/>
                      <a:endParaRPr lang="de-DE" sz="1700">
                        <a:effectLst/>
                        <a:latin typeface="PT Sans"/>
                      </a:endParaRPr>
                    </a:p>
                    <a:p>
                      <a:pPr lvl="0" algn="ctr">
                        <a:buNone/>
                      </a:pPr>
                      <a:r>
                        <a:rPr lang="de-DE" sz="1700">
                          <a:effectLst/>
                          <a:latin typeface="PT Sans"/>
                        </a:rPr>
                        <a:t>Offene Sitzungen funktioniert nicht</a:t>
                      </a:r>
                    </a:p>
                  </a:txBody>
                  <a:tcPr/>
                </a:tc>
                <a:tc>
                  <a:txBody>
                    <a:bodyPr/>
                    <a:lstStyle/>
                    <a:p>
                      <a:pPr algn="ctr" fontAlgn="auto"/>
                      <a:r>
                        <a:rPr lang="de-DE" sz="1600">
                          <a:effectLst/>
                        </a:rPr>
                        <a:t>​</a:t>
                      </a:r>
                      <a:endParaRPr lang="de-DE" sz="1700">
                        <a:effectLst/>
                        <a:latin typeface="PT Sans"/>
                      </a:endParaRPr>
                    </a:p>
                    <a:p>
                      <a:pPr lvl="0" algn="ctr">
                        <a:buNone/>
                      </a:pPr>
                      <a:r>
                        <a:rPr lang="de-DE" sz="1600">
                          <a:effectLst/>
                        </a:rPr>
                        <a:t>1</a:t>
                      </a:r>
                      <a:endParaRPr lang="de-DE" sz="1700">
                        <a:effectLst/>
                        <a:latin typeface="PT Sans"/>
                      </a:endParaRPr>
                    </a:p>
                  </a:txBody>
                  <a:tcPr/>
                </a:tc>
                <a:extLst>
                  <a:ext uri="{0D108BD9-81ED-4DB2-BD59-A6C34878D82A}">
                    <a16:rowId xmlns:a16="http://schemas.microsoft.com/office/drawing/2014/main" val="1214646920"/>
                  </a:ext>
                </a:extLst>
              </a:tr>
              <a:tr h="835345">
                <a:tc>
                  <a:txBody>
                    <a:bodyPr/>
                    <a:lstStyle/>
                    <a:p>
                      <a:pPr fontAlgn="base"/>
                      <a:endParaRPr lang="de-DE" sz="1700">
                        <a:effectLst/>
                        <a:latin typeface="PT Sans"/>
                      </a:endParaRPr>
                    </a:p>
                    <a:p>
                      <a:pPr algn="ctr" fontAlgn="base"/>
                      <a:r>
                        <a:rPr lang="de-DE" sz="1600">
                          <a:effectLst/>
                        </a:rPr>
                        <a:t>​Das Erstellen einer Sitzung (AD Hoc) funktioniert nicht</a:t>
                      </a:r>
                      <a:endParaRPr lang="de-DE">
                        <a:effectLst/>
                      </a:endParaRPr>
                    </a:p>
                  </a:txBody>
                  <a:tcPr/>
                </a:tc>
                <a:tc>
                  <a:txBody>
                    <a:bodyPr/>
                    <a:lstStyle/>
                    <a:p>
                      <a:pPr algn="ctr" fontAlgn="auto"/>
                      <a:r>
                        <a:rPr lang="de-DE" sz="1600">
                          <a:effectLst/>
                        </a:rPr>
                        <a:t>​</a:t>
                      </a:r>
                      <a:endParaRPr lang="de-DE" sz="1700">
                        <a:effectLst/>
                        <a:latin typeface="PT Sans"/>
                      </a:endParaRPr>
                    </a:p>
                    <a:p>
                      <a:pPr lvl="0" algn="ctr">
                        <a:buNone/>
                      </a:pPr>
                      <a:r>
                        <a:rPr lang="de-DE" sz="1600">
                          <a:effectLst/>
                        </a:rPr>
                        <a:t>2</a:t>
                      </a:r>
                      <a:endParaRPr lang="de-DE" sz="1700">
                        <a:effectLst/>
                        <a:latin typeface="PT Sans"/>
                      </a:endParaRPr>
                    </a:p>
                  </a:txBody>
                  <a:tcPr/>
                </a:tc>
                <a:extLst>
                  <a:ext uri="{0D108BD9-81ED-4DB2-BD59-A6C34878D82A}">
                    <a16:rowId xmlns:a16="http://schemas.microsoft.com/office/drawing/2014/main" val="1361117416"/>
                  </a:ext>
                </a:extLst>
              </a:tr>
              <a:tr h="1347332">
                <a:tc>
                  <a:txBody>
                    <a:bodyPr/>
                    <a:lstStyle/>
                    <a:p>
                      <a:pPr fontAlgn="base"/>
                      <a:endParaRPr lang="de-DE" sz="1700">
                        <a:effectLst/>
                        <a:latin typeface="PT Sans"/>
                      </a:endParaRPr>
                    </a:p>
                    <a:p>
                      <a:pPr fontAlgn="base"/>
                      <a:r>
                        <a:rPr lang="de-DE" sz="1700">
                          <a:effectLst/>
                          <a:latin typeface="PT Sans"/>
                        </a:rPr>
                        <a:t>​</a:t>
                      </a:r>
                    </a:p>
                    <a:p>
                      <a:pPr algn="ctr" fontAlgn="base"/>
                      <a:r>
                        <a:rPr lang="de-DE" sz="1600">
                          <a:effectLst/>
                        </a:rPr>
                        <a:t>​Das Beitreten einer Sitzung (AD Hoc) funktioniert nicht</a:t>
                      </a:r>
                      <a:endParaRPr lang="de-DE" err="1">
                        <a:effectLst/>
                      </a:endParaRPr>
                    </a:p>
                  </a:txBody>
                  <a:tcPr/>
                </a:tc>
                <a:tc>
                  <a:txBody>
                    <a:bodyPr/>
                    <a:lstStyle/>
                    <a:p>
                      <a:pPr algn="ctr" fontAlgn="auto"/>
                      <a:r>
                        <a:rPr lang="de-DE" sz="1600">
                          <a:effectLst/>
                        </a:rPr>
                        <a:t>​</a:t>
                      </a:r>
                      <a:endParaRPr lang="de-DE" sz="1700">
                        <a:effectLst/>
                        <a:latin typeface="PT Sans"/>
                      </a:endParaRPr>
                    </a:p>
                    <a:p>
                      <a:pPr lvl="0" algn="ctr">
                        <a:buNone/>
                      </a:pPr>
                      <a:endParaRPr lang="de-DE" sz="1600">
                        <a:effectLst/>
                      </a:endParaRPr>
                    </a:p>
                    <a:p>
                      <a:pPr lvl="0" algn="ctr">
                        <a:buNone/>
                      </a:pPr>
                      <a:r>
                        <a:rPr lang="de-DE" sz="1600">
                          <a:effectLst/>
                        </a:rPr>
                        <a:t>3</a:t>
                      </a:r>
                      <a:endParaRPr lang="de-DE" sz="1700">
                        <a:effectLst/>
                        <a:latin typeface="PT Sans"/>
                      </a:endParaRPr>
                    </a:p>
                  </a:txBody>
                  <a:tcPr/>
                </a:tc>
                <a:extLst>
                  <a:ext uri="{0D108BD9-81ED-4DB2-BD59-A6C34878D82A}">
                    <a16:rowId xmlns:a16="http://schemas.microsoft.com/office/drawing/2014/main" val="643932443"/>
                  </a:ext>
                </a:extLst>
              </a:tr>
              <a:tr h="1347332">
                <a:tc>
                  <a:txBody>
                    <a:bodyPr/>
                    <a:lstStyle/>
                    <a:p>
                      <a:pPr fontAlgn="base"/>
                      <a:endParaRPr lang="de-DE" sz="1700">
                        <a:effectLst/>
                        <a:latin typeface="PT Sans"/>
                      </a:endParaRPr>
                    </a:p>
                    <a:p>
                      <a:pPr algn="ctr" fontAlgn="base"/>
                      <a:r>
                        <a:rPr lang="de-DE" sz="1600">
                          <a:effectLst/>
                        </a:rPr>
                        <a:t>​Das Teilen von Information  (Bild / JPEG / -&gt; falls möglich Dateien)</a:t>
                      </a:r>
                      <a:endParaRPr lang="de-DE">
                        <a:effectLst/>
                      </a:endParaRPr>
                    </a:p>
                  </a:txBody>
                  <a:tcPr/>
                </a:tc>
                <a:tc>
                  <a:txBody>
                    <a:bodyPr/>
                    <a:lstStyle/>
                    <a:p>
                      <a:pPr algn="ctr" fontAlgn="auto"/>
                      <a:r>
                        <a:rPr lang="de-DE" sz="1600">
                          <a:effectLst/>
                        </a:rPr>
                        <a:t>​</a:t>
                      </a:r>
                      <a:endParaRPr lang="de-DE" sz="1700">
                        <a:effectLst/>
                        <a:latin typeface="PT Sans"/>
                      </a:endParaRPr>
                    </a:p>
                    <a:p>
                      <a:pPr lvl="0" algn="ctr">
                        <a:buNone/>
                      </a:pPr>
                      <a:endParaRPr lang="de-DE" sz="1600">
                        <a:effectLst/>
                      </a:endParaRPr>
                    </a:p>
                    <a:p>
                      <a:pPr lvl="0" algn="ctr">
                        <a:buNone/>
                      </a:pPr>
                      <a:r>
                        <a:rPr lang="de-DE" sz="1600">
                          <a:effectLst/>
                        </a:rPr>
                        <a:t>4</a:t>
                      </a:r>
                      <a:endParaRPr lang="de-DE" sz="1700">
                        <a:effectLst/>
                        <a:latin typeface="PT Sans"/>
                      </a:endParaRPr>
                    </a:p>
                  </a:txBody>
                  <a:tcPr/>
                </a:tc>
                <a:extLst>
                  <a:ext uri="{0D108BD9-81ED-4DB2-BD59-A6C34878D82A}">
                    <a16:rowId xmlns:a16="http://schemas.microsoft.com/office/drawing/2014/main" val="238287086"/>
                  </a:ext>
                </a:extLst>
              </a:tr>
              <a:tr h="1347331">
                <a:tc>
                  <a:txBody>
                    <a:bodyPr/>
                    <a:lstStyle/>
                    <a:p>
                      <a:pPr lvl="0" algn="ctr">
                        <a:buNone/>
                      </a:pPr>
                      <a:endParaRPr lang="de-DE" sz="1600" b="0" i="0" u="none" strike="noStrike" noProof="0">
                        <a:effectLst/>
                        <a:latin typeface="Helvetica Neue Medium"/>
                      </a:endParaRPr>
                    </a:p>
                    <a:p>
                      <a:pPr lvl="0" algn="ctr">
                        <a:buNone/>
                      </a:pPr>
                      <a:endParaRPr lang="de-DE" sz="1600" b="0" i="0" u="none" strike="noStrike" noProof="0">
                        <a:effectLst/>
                        <a:latin typeface="Helvetica Neue Medium"/>
                      </a:endParaRPr>
                    </a:p>
                    <a:p>
                      <a:pPr lvl="0" algn="ctr">
                        <a:buNone/>
                      </a:pPr>
                      <a:r>
                        <a:rPr lang="de-DE" sz="1600" b="0" i="0" u="none" strike="noStrike" noProof="0">
                          <a:effectLst/>
                          <a:latin typeface="Helvetica Neue Medium"/>
                        </a:rPr>
                        <a:t>Bestückung von Information (virtueller Stift) funktioniert nicht</a:t>
                      </a:r>
                    </a:p>
                    <a:p>
                      <a:pPr lvl="0" algn="ctr">
                        <a:buNone/>
                      </a:pPr>
                      <a:endParaRPr lang="de-DE" sz="1600" b="0" i="0" u="none" strike="noStrike" noProof="0">
                        <a:effectLst/>
                        <a:latin typeface="Helvetica Neue Medium"/>
                      </a:endParaRPr>
                    </a:p>
                  </a:txBody>
                  <a:tcPr/>
                </a:tc>
                <a:tc>
                  <a:txBody>
                    <a:bodyPr/>
                    <a:lstStyle/>
                    <a:p>
                      <a:pPr lvl="0" algn="ctr">
                        <a:buNone/>
                      </a:pPr>
                      <a:endParaRPr lang="de-DE" sz="1600">
                        <a:effectLst/>
                      </a:endParaRPr>
                    </a:p>
                    <a:p>
                      <a:pPr lvl="0" algn="ctr">
                        <a:buNone/>
                      </a:pPr>
                      <a:endParaRPr lang="de-DE" sz="1600">
                        <a:effectLst/>
                      </a:endParaRPr>
                    </a:p>
                    <a:p>
                      <a:pPr lvl="0" algn="ctr">
                        <a:buNone/>
                      </a:pPr>
                      <a:r>
                        <a:rPr lang="de-DE" sz="1600">
                          <a:effectLst/>
                        </a:rPr>
                        <a:t>5</a:t>
                      </a:r>
                    </a:p>
                  </a:txBody>
                  <a:tcPr/>
                </a:tc>
                <a:extLst>
                  <a:ext uri="{0D108BD9-81ED-4DB2-BD59-A6C34878D82A}">
                    <a16:rowId xmlns:a16="http://schemas.microsoft.com/office/drawing/2014/main" val="696292833"/>
                  </a:ext>
                </a:extLst>
              </a:tr>
            </a:tbl>
          </a:graphicData>
        </a:graphic>
      </p:graphicFrame>
    </p:spTree>
    <p:extLst>
      <p:ext uri="{BB962C8B-B14F-4D97-AF65-F5344CB8AC3E}">
        <p14:creationId xmlns:p14="http://schemas.microsoft.com/office/powerpoint/2010/main" val="39423226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5102359"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Proof </a:t>
            </a:r>
            <a:r>
              <a:rPr lang="de-DE" err="1"/>
              <a:t>of</a:t>
            </a:r>
            <a:r>
              <a:rPr lang="de-DE"/>
              <a:t> Concept – </a:t>
            </a:r>
            <a:r>
              <a:rPr lang="en-US"/>
              <a:t> Open-Space </a:t>
            </a:r>
            <a:r>
              <a:rPr lang="en-US" err="1"/>
              <a:t>Sitzung</a:t>
            </a:r>
            <a:endParaRPr lang="de-DE" err="1"/>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3" name="Im Idealfall sollten die Headlines und Mengentexte in einer Zeile etwa 9 bis 13 Worte enthalten. Somit sollten die Textblöcke in der Regel nicht breiter als vier Spalten sein. Alles andere ist zumeist schlecht lesbar."/>
          <p:cNvSpPr txBox="1"/>
          <p:nvPr/>
        </p:nvSpPr>
        <p:spPr>
          <a:xfrm>
            <a:off x="765584" y="1790646"/>
            <a:ext cx="11476971" cy="161582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gn="l">
              <a:defRPr sz="1700" b="0">
                <a:latin typeface="PT Sans"/>
                <a:ea typeface="PT Sans"/>
                <a:cs typeface="PT Sans"/>
                <a:sym typeface="PT Sans"/>
              </a:defRPr>
            </a:pPr>
            <a:r>
              <a:rPr lang="en-US" sz="2100" err="1">
                <a:latin typeface="PT Sans"/>
              </a:rPr>
              <a:t>Beschreibung</a:t>
            </a:r>
            <a:r>
              <a:rPr lang="en-US" sz="2100">
                <a:latin typeface="PT Sans"/>
              </a:rPr>
              <a:t>:</a:t>
            </a:r>
          </a:p>
          <a:p>
            <a:pPr algn="l">
              <a:defRPr sz="1700" b="0">
                <a:latin typeface="PT Sans"/>
                <a:ea typeface="PT Sans"/>
                <a:cs typeface="PT Sans"/>
                <a:sym typeface="PT Sans"/>
              </a:defRPr>
            </a:pPr>
            <a:endParaRPr lang="en-US" sz="2100">
              <a:latin typeface="PT Sans"/>
            </a:endParaRPr>
          </a:p>
          <a:p>
            <a:pPr algn="l">
              <a:defRPr sz="1700" b="0">
                <a:latin typeface="PT Sans"/>
                <a:ea typeface="PT Sans"/>
                <a:cs typeface="PT Sans"/>
                <a:sym typeface="PT Sans"/>
              </a:defRPr>
            </a:pPr>
            <a:r>
              <a:rPr lang="en-US" sz="2100">
                <a:latin typeface="PT Sans"/>
              </a:rPr>
              <a:t>Eine </a:t>
            </a:r>
            <a:r>
              <a:rPr lang="en-US" sz="2100" err="1">
                <a:latin typeface="PT Sans"/>
              </a:rPr>
              <a:t>Sitzung</a:t>
            </a:r>
            <a:r>
              <a:rPr lang="en-US" sz="2100">
                <a:latin typeface="PT Sans"/>
              </a:rPr>
              <a:t> in der </a:t>
            </a:r>
            <a:r>
              <a:rPr lang="en-US" sz="2100" err="1">
                <a:latin typeface="PT Sans"/>
              </a:rPr>
              <a:t>sich</a:t>
            </a:r>
            <a:r>
              <a:rPr lang="en-US" sz="2100">
                <a:latin typeface="PT Sans"/>
              </a:rPr>
              <a:t> </a:t>
            </a:r>
            <a:r>
              <a:rPr lang="en-US" sz="2100" err="1">
                <a:latin typeface="PT Sans"/>
              </a:rPr>
              <a:t>eine</a:t>
            </a:r>
            <a:r>
              <a:rPr lang="en-US" sz="2100">
                <a:latin typeface="PT Sans"/>
              </a:rPr>
              <a:t> </a:t>
            </a:r>
            <a:r>
              <a:rPr lang="en-US" sz="2100" err="1">
                <a:latin typeface="PT Sans"/>
              </a:rPr>
              <a:t>Anzahl</a:t>
            </a:r>
            <a:r>
              <a:rPr lang="en-US" sz="2100">
                <a:latin typeface="PT Sans"/>
              </a:rPr>
              <a:t> an Clients </a:t>
            </a:r>
            <a:r>
              <a:rPr lang="en-US" sz="2100" err="1">
                <a:latin typeface="PT Sans"/>
              </a:rPr>
              <a:t>wiederfinden</a:t>
            </a:r>
            <a:r>
              <a:rPr lang="en-US" sz="2100">
                <a:latin typeface="PT Sans"/>
              </a:rPr>
              <a:t>. Darin </a:t>
            </a:r>
            <a:r>
              <a:rPr lang="en-US" sz="2100" err="1">
                <a:latin typeface="PT Sans"/>
              </a:rPr>
              <a:t>können</a:t>
            </a:r>
            <a:r>
              <a:rPr lang="en-US" sz="2100">
                <a:latin typeface="PT Sans"/>
              </a:rPr>
              <a:t> </a:t>
            </a:r>
            <a:r>
              <a:rPr lang="en-US" sz="2100" err="1">
                <a:latin typeface="PT Sans"/>
              </a:rPr>
              <a:t>Informationen</a:t>
            </a:r>
            <a:r>
              <a:rPr lang="en-US" sz="2100">
                <a:latin typeface="PT Sans"/>
              </a:rPr>
              <a:t> </a:t>
            </a:r>
            <a:r>
              <a:rPr lang="en-US" sz="2100" err="1">
                <a:latin typeface="PT Sans"/>
              </a:rPr>
              <a:t>zwischen</a:t>
            </a:r>
            <a:r>
              <a:rPr lang="en-US" sz="2100">
                <a:latin typeface="PT Sans"/>
              </a:rPr>
              <a:t> Clients </a:t>
            </a:r>
            <a:r>
              <a:rPr lang="en-US" sz="2100" err="1">
                <a:latin typeface="PT Sans"/>
              </a:rPr>
              <a:t>ausgetauscht</a:t>
            </a:r>
            <a:r>
              <a:rPr lang="en-US" sz="2100">
                <a:latin typeface="PT Sans"/>
              </a:rPr>
              <a:t> </a:t>
            </a:r>
            <a:r>
              <a:rPr lang="en-US" sz="2100" err="1">
                <a:latin typeface="PT Sans"/>
              </a:rPr>
              <a:t>werden</a:t>
            </a:r>
            <a:r>
              <a:rPr lang="en-US" sz="2100">
                <a:latin typeface="PT Sans"/>
              </a:rPr>
              <a:t>.</a:t>
            </a:r>
          </a:p>
          <a:p>
            <a:pPr algn="l">
              <a:defRPr sz="1700" b="0">
                <a:latin typeface="PT Sans"/>
                <a:ea typeface="PT Sans"/>
                <a:cs typeface="PT Sans"/>
                <a:sym typeface="PT Sans"/>
              </a:defRPr>
            </a:pPr>
            <a:endParaRPr lang="en-US" sz="2100">
              <a:latin typeface="PT Sans"/>
            </a:endParaRPr>
          </a:p>
        </p:txBody>
      </p:sp>
      <p:sp>
        <p:nvSpPr>
          <p:cNvPr id="3"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77FFB324-E610-C4F4-001F-69A589AD4C0B}"/>
              </a:ext>
            </a:extLst>
          </p:cNvPr>
          <p:cNvSpPr txBox="1"/>
          <p:nvPr/>
        </p:nvSpPr>
        <p:spPr>
          <a:xfrm>
            <a:off x="765584" y="3662127"/>
            <a:ext cx="11476971" cy="193899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Exit-</a:t>
            </a:r>
            <a:r>
              <a:rPr lang="en-US" sz="2100" err="1">
                <a:latin typeface="PT Sans"/>
              </a:rPr>
              <a:t>Kriterien</a:t>
            </a:r>
            <a:r>
              <a:rPr lang="en-US" sz="2100">
                <a:latin typeface="PT Sans"/>
              </a:rPr>
              <a:t>:</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Open-Space </a:t>
            </a:r>
            <a:r>
              <a:rPr lang="en-US" sz="2100" err="1">
                <a:latin typeface="PT Sans"/>
              </a:rPr>
              <a:t>Sitzung</a:t>
            </a:r>
            <a:r>
              <a:rPr lang="en-US" sz="2100">
                <a:latin typeface="PT Sans"/>
              </a:rPr>
              <a:t> </a:t>
            </a:r>
            <a:r>
              <a:rPr lang="en-US" sz="2100" err="1">
                <a:latin typeface="PT Sans"/>
              </a:rPr>
              <a:t>findet</a:t>
            </a:r>
            <a:r>
              <a:rPr lang="en-US" sz="2100">
                <a:latin typeface="PT Sans"/>
              </a:rPr>
              <a:t> </a:t>
            </a:r>
            <a:r>
              <a:rPr lang="en-US" sz="2100" err="1">
                <a:latin typeface="PT Sans"/>
              </a:rPr>
              <a:t>statt</a:t>
            </a:r>
            <a:r>
              <a:rPr lang="en-US" sz="2100">
                <a:latin typeface="PT Sans"/>
              </a:rPr>
              <a:t>, die Clients </a:t>
            </a:r>
            <a:r>
              <a:rPr lang="en-US" sz="2100" err="1">
                <a:latin typeface="PT Sans"/>
              </a:rPr>
              <a:t>sind</a:t>
            </a:r>
            <a:r>
              <a:rPr lang="en-US" sz="2100">
                <a:latin typeface="PT Sans"/>
              </a:rPr>
              <a:t> miteinander verbunden.</a:t>
            </a:r>
          </a:p>
          <a:p>
            <a:pPr marL="342900" indent="-342900" algn="l">
              <a:buFont typeface="Arial"/>
              <a:buChar char="•"/>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p:txBody>
      </p:sp>
      <p:sp>
        <p:nvSpPr>
          <p:cNvPr id="5"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5506F667-C239-3AD2-3AD4-DB57B962A355}"/>
              </a:ext>
            </a:extLst>
          </p:cNvPr>
          <p:cNvSpPr txBox="1"/>
          <p:nvPr/>
        </p:nvSpPr>
        <p:spPr>
          <a:xfrm>
            <a:off x="765584" y="5533608"/>
            <a:ext cx="11476971" cy="193899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Fail-</a:t>
            </a:r>
            <a:r>
              <a:rPr lang="en-US" sz="2100" err="1">
                <a:latin typeface="PT Sans"/>
              </a:rPr>
              <a:t>Kriterien</a:t>
            </a:r>
            <a:r>
              <a:rPr lang="en-US" sz="2100">
                <a:latin typeface="PT Sans"/>
              </a:rPr>
              <a:t>:</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Es </a:t>
            </a:r>
            <a:r>
              <a:rPr lang="en-US" sz="2100" err="1">
                <a:latin typeface="PT Sans"/>
              </a:rPr>
              <a:t>gibt</a:t>
            </a:r>
            <a:r>
              <a:rPr lang="en-US" sz="2100">
                <a:latin typeface="PT Sans"/>
              </a:rPr>
              <a:t> </a:t>
            </a:r>
            <a:r>
              <a:rPr lang="en-US" sz="2100" err="1">
                <a:latin typeface="PT Sans"/>
              </a:rPr>
              <a:t>keine</a:t>
            </a:r>
            <a:r>
              <a:rPr lang="en-US" sz="2100">
                <a:latin typeface="PT Sans"/>
              </a:rPr>
              <a:t> </a:t>
            </a:r>
            <a:r>
              <a:rPr lang="en-US" sz="2100" err="1">
                <a:latin typeface="PT Sans"/>
              </a:rPr>
              <a:t>synchrone</a:t>
            </a:r>
            <a:r>
              <a:rPr lang="en-US" sz="2100">
                <a:latin typeface="PT Sans"/>
              </a:rPr>
              <a:t> Open-Space </a:t>
            </a:r>
            <a:r>
              <a:rPr lang="en-US" sz="2100" err="1">
                <a:latin typeface="PT Sans"/>
              </a:rPr>
              <a:t>Sitzung</a:t>
            </a:r>
            <a:r>
              <a:rPr lang="en-US" sz="2100">
                <a:latin typeface="PT Sans"/>
              </a:rPr>
              <a:t>.</a:t>
            </a:r>
          </a:p>
          <a:p>
            <a:pPr marL="342900" indent="-342900" algn="l">
              <a:buFont typeface="Arial"/>
              <a:buChar char="•"/>
              <a:defRPr sz="1700" b="0">
                <a:latin typeface="PT Sans"/>
                <a:ea typeface="PT Sans"/>
                <a:cs typeface="PT Sans"/>
                <a:sym typeface="PT Sans"/>
              </a:defRPr>
            </a:pPr>
            <a:r>
              <a:rPr lang="en-US" sz="2100" err="1">
                <a:latin typeface="PT Sans"/>
              </a:rPr>
              <a:t>Beigetretene</a:t>
            </a:r>
            <a:r>
              <a:rPr lang="en-US" sz="2100">
                <a:latin typeface="PT Sans"/>
              </a:rPr>
              <a:t> </a:t>
            </a:r>
            <a:r>
              <a:rPr lang="en-US" sz="2100" err="1">
                <a:latin typeface="PT Sans"/>
              </a:rPr>
              <a:t>Nutzer</a:t>
            </a:r>
            <a:r>
              <a:rPr lang="en-US" sz="2100">
                <a:latin typeface="PT Sans"/>
              </a:rPr>
              <a:t> </a:t>
            </a:r>
            <a:r>
              <a:rPr lang="en-US" sz="2100" err="1">
                <a:latin typeface="PT Sans"/>
              </a:rPr>
              <a:t>sehen</a:t>
            </a:r>
            <a:r>
              <a:rPr lang="en-US" sz="2100">
                <a:latin typeface="PT Sans"/>
              </a:rPr>
              <a:t> </a:t>
            </a:r>
            <a:r>
              <a:rPr lang="en-US" sz="2100" err="1">
                <a:latin typeface="PT Sans"/>
              </a:rPr>
              <a:t>nicht</a:t>
            </a:r>
            <a:r>
              <a:rPr lang="en-US" sz="2100">
                <a:latin typeface="PT Sans"/>
              </a:rPr>
              <a:t> </a:t>
            </a:r>
            <a:r>
              <a:rPr lang="en-US" sz="2100" err="1">
                <a:latin typeface="PT Sans"/>
              </a:rPr>
              <a:t>direkt</a:t>
            </a:r>
            <a:r>
              <a:rPr lang="en-US" sz="2100">
                <a:latin typeface="PT Sans"/>
              </a:rPr>
              <a:t> den </a:t>
            </a:r>
            <a:r>
              <a:rPr lang="en-US" sz="2100" err="1">
                <a:latin typeface="PT Sans"/>
              </a:rPr>
              <a:t>aktuellen</a:t>
            </a:r>
            <a:r>
              <a:rPr lang="en-US" sz="2100">
                <a:latin typeface="PT Sans"/>
              </a:rPr>
              <a:t> Stand.</a:t>
            </a:r>
          </a:p>
          <a:p>
            <a:pPr marL="342900" indent="-342900" algn="l">
              <a:buFont typeface="Arial"/>
              <a:buChar char="•"/>
              <a:defRPr sz="1700" b="0">
                <a:latin typeface="PT Sans"/>
                <a:ea typeface="PT Sans"/>
                <a:cs typeface="PT Sans"/>
                <a:sym typeface="PT Sans"/>
              </a:defRPr>
            </a:pPr>
            <a:endParaRPr lang="en-US" sz="2100">
              <a:latin typeface="PT Sans"/>
            </a:endParaRPr>
          </a:p>
          <a:p>
            <a:pPr algn="l">
              <a:defRPr sz="1700" b="0">
                <a:latin typeface="PT Sans"/>
                <a:ea typeface="PT Sans"/>
                <a:cs typeface="PT Sans"/>
                <a:sym typeface="PT Sans"/>
              </a:defRPr>
            </a:pPr>
            <a:endParaRPr lang="en-US" sz="2100">
              <a:latin typeface="Roboto Slab Bold"/>
            </a:endParaRPr>
          </a:p>
        </p:txBody>
      </p:sp>
      <p:sp>
        <p:nvSpPr>
          <p:cNvPr id="7"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98689A6B-D3C3-F45A-3122-A7CA385940BA}"/>
              </a:ext>
            </a:extLst>
          </p:cNvPr>
          <p:cNvSpPr txBox="1"/>
          <p:nvPr/>
        </p:nvSpPr>
        <p:spPr>
          <a:xfrm>
            <a:off x="765584" y="7420556"/>
            <a:ext cx="11476971" cy="96949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Fallbacks: </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Kein Fallback </a:t>
            </a:r>
            <a:r>
              <a:rPr lang="en-US" sz="2100" err="1">
                <a:latin typeface="PT Sans"/>
              </a:rPr>
              <a:t>möglich</a:t>
            </a:r>
            <a:r>
              <a:rPr lang="en-US" sz="2100">
                <a:latin typeface="PT Sans"/>
              </a:rPr>
              <a:t>, da es </a:t>
            </a:r>
            <a:r>
              <a:rPr lang="en-US" sz="2100" err="1">
                <a:latin typeface="PT Sans"/>
              </a:rPr>
              <a:t>eine</a:t>
            </a:r>
            <a:r>
              <a:rPr lang="en-US" sz="2100">
                <a:latin typeface="PT Sans"/>
              </a:rPr>
              <a:t> </a:t>
            </a:r>
            <a:r>
              <a:rPr lang="en-US" sz="2100" err="1">
                <a:latin typeface="PT Sans"/>
              </a:rPr>
              <a:t>essentielle</a:t>
            </a:r>
            <a:r>
              <a:rPr lang="en-US" sz="2100">
                <a:latin typeface="PT Sans"/>
              </a:rPr>
              <a:t> </a:t>
            </a:r>
            <a:r>
              <a:rPr lang="en-US" sz="2100" err="1">
                <a:latin typeface="PT Sans"/>
              </a:rPr>
              <a:t>Funktion</a:t>
            </a:r>
            <a:r>
              <a:rPr lang="en-US" sz="2100">
                <a:latin typeface="PT Sans"/>
              </a:rPr>
              <a:t> </a:t>
            </a:r>
            <a:r>
              <a:rPr lang="en-US" sz="2100" err="1">
                <a:latin typeface="PT Sans"/>
              </a:rPr>
              <a:t>ist</a:t>
            </a:r>
            <a:r>
              <a:rPr lang="en-US" sz="2100">
                <a:latin typeface="PT Sans"/>
              </a:rPr>
              <a:t> </a:t>
            </a:r>
          </a:p>
        </p:txBody>
      </p:sp>
    </p:spTree>
    <p:extLst>
      <p:ext uri="{BB962C8B-B14F-4D97-AF65-F5344CB8AC3E}">
        <p14:creationId xmlns:p14="http://schemas.microsoft.com/office/powerpoint/2010/main" val="16346596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7157409"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Proof </a:t>
            </a:r>
            <a:r>
              <a:rPr lang="de-DE" err="1"/>
              <a:t>of</a:t>
            </a:r>
            <a:r>
              <a:rPr lang="de-DE"/>
              <a:t> Concept – Erstellung</a:t>
            </a:r>
            <a:r>
              <a:rPr lang="en-US"/>
              <a:t> </a:t>
            </a:r>
            <a:r>
              <a:rPr lang="en-US" err="1"/>
              <a:t>einer</a:t>
            </a:r>
            <a:r>
              <a:rPr lang="en-US"/>
              <a:t> Open-Space </a:t>
            </a:r>
            <a:r>
              <a:rPr lang="en-US" err="1"/>
              <a:t>Sitzung</a:t>
            </a:r>
            <a:endParaRPr lang="de-DE" err="1"/>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3" name="Im Idealfall sollten die Headlines und Mengentexte in einer Zeile etwa 9 bis 13 Worte enthalten. Somit sollten die Textblöcke in der Regel nicht breiter als vier Spalten sein. Alles andere ist zumeist schlecht lesbar."/>
          <p:cNvSpPr txBox="1"/>
          <p:nvPr/>
        </p:nvSpPr>
        <p:spPr>
          <a:xfrm>
            <a:off x="765584" y="1790646"/>
            <a:ext cx="11476971" cy="1292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err="1">
                <a:latin typeface="PT Sans"/>
              </a:rPr>
              <a:t>Beschreibung</a:t>
            </a:r>
            <a:r>
              <a:rPr lang="en-US" sz="2100">
                <a:latin typeface="PT Sans"/>
              </a:rPr>
              <a:t>:</a:t>
            </a:r>
          </a:p>
          <a:p>
            <a:pPr algn="l">
              <a:defRPr sz="1700" b="0">
                <a:latin typeface="PT Sans"/>
                <a:ea typeface="PT Sans"/>
                <a:cs typeface="PT Sans"/>
                <a:sym typeface="PT Sans"/>
              </a:defRPr>
            </a:pPr>
            <a:endParaRPr lang="en-US" sz="2100">
              <a:latin typeface="PT Sans"/>
            </a:endParaRPr>
          </a:p>
          <a:p>
            <a:pPr algn="l">
              <a:defRPr sz="1700" b="0">
                <a:latin typeface="PT Sans"/>
                <a:ea typeface="PT Sans"/>
                <a:cs typeface="PT Sans"/>
                <a:sym typeface="PT Sans"/>
              </a:defRPr>
            </a:pPr>
            <a:r>
              <a:rPr lang="en-US" sz="2100" err="1">
                <a:latin typeface="PT Sans"/>
              </a:rPr>
              <a:t>Anwender</a:t>
            </a:r>
            <a:r>
              <a:rPr lang="en-US" sz="2100">
                <a:latin typeface="PT Sans"/>
              </a:rPr>
              <a:t> </a:t>
            </a:r>
            <a:r>
              <a:rPr lang="en-US" sz="2100" err="1">
                <a:latin typeface="PT Sans"/>
              </a:rPr>
              <a:t>können</a:t>
            </a:r>
            <a:r>
              <a:rPr lang="en-US" sz="2100">
                <a:latin typeface="PT Sans"/>
              </a:rPr>
              <a:t> </a:t>
            </a:r>
            <a:r>
              <a:rPr lang="en-US" sz="2100" err="1">
                <a:latin typeface="PT Sans"/>
              </a:rPr>
              <a:t>eine</a:t>
            </a:r>
            <a:r>
              <a:rPr lang="en-US" sz="2100">
                <a:latin typeface="PT Sans"/>
              </a:rPr>
              <a:t> </a:t>
            </a:r>
            <a:r>
              <a:rPr lang="en-US" sz="2100" err="1">
                <a:latin typeface="PT Sans"/>
              </a:rPr>
              <a:t>neue</a:t>
            </a:r>
            <a:r>
              <a:rPr lang="en-US" sz="2100">
                <a:latin typeface="PT Sans"/>
              </a:rPr>
              <a:t> </a:t>
            </a:r>
            <a:r>
              <a:rPr lang="en-US" sz="2100" err="1">
                <a:latin typeface="PT Sans"/>
              </a:rPr>
              <a:t>Sitzung</a:t>
            </a:r>
            <a:r>
              <a:rPr lang="en-US" sz="2100">
                <a:latin typeface="PT Sans"/>
              </a:rPr>
              <a:t> </a:t>
            </a:r>
            <a:r>
              <a:rPr lang="en-US" sz="2100" err="1">
                <a:latin typeface="PT Sans"/>
              </a:rPr>
              <a:t>erstellen</a:t>
            </a:r>
            <a:r>
              <a:rPr lang="en-US" sz="2100">
                <a:latin typeface="PT Sans"/>
              </a:rPr>
              <a:t>.</a:t>
            </a:r>
          </a:p>
          <a:p>
            <a:pPr algn="l">
              <a:defRPr sz="1700" b="0">
                <a:latin typeface="PT Sans"/>
                <a:ea typeface="PT Sans"/>
                <a:cs typeface="PT Sans"/>
                <a:sym typeface="PT Sans"/>
              </a:defRPr>
            </a:pPr>
            <a:endParaRPr lang="en-US" sz="2100">
              <a:latin typeface="PT Sans"/>
            </a:endParaRPr>
          </a:p>
        </p:txBody>
      </p:sp>
      <p:sp>
        <p:nvSpPr>
          <p:cNvPr id="3"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77FFB324-E610-C4F4-001F-69A589AD4C0B}"/>
              </a:ext>
            </a:extLst>
          </p:cNvPr>
          <p:cNvSpPr txBox="1"/>
          <p:nvPr/>
        </p:nvSpPr>
        <p:spPr>
          <a:xfrm>
            <a:off x="765584" y="3662127"/>
            <a:ext cx="11476971" cy="22621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Exit-</a:t>
            </a:r>
            <a:r>
              <a:rPr lang="en-US" sz="2100" err="1">
                <a:latin typeface="PT Sans"/>
              </a:rPr>
              <a:t>Kriterien</a:t>
            </a:r>
            <a:r>
              <a:rPr lang="en-US" sz="2100">
                <a:latin typeface="PT Sans"/>
              </a:rPr>
              <a:t>:</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Eine Open Space </a:t>
            </a:r>
            <a:r>
              <a:rPr lang="en-US" sz="2100" err="1">
                <a:latin typeface="PT Sans"/>
              </a:rPr>
              <a:t>Sitzung</a:t>
            </a:r>
            <a:r>
              <a:rPr lang="en-US" sz="2100">
                <a:latin typeface="PT Sans"/>
              </a:rPr>
              <a:t> </a:t>
            </a:r>
            <a:r>
              <a:rPr lang="en-US" sz="2100" err="1">
                <a:latin typeface="PT Sans"/>
              </a:rPr>
              <a:t>wurde</a:t>
            </a:r>
            <a:r>
              <a:rPr lang="en-US" sz="2100">
                <a:latin typeface="PT Sans"/>
              </a:rPr>
              <a:t> </a:t>
            </a:r>
            <a:r>
              <a:rPr lang="en-US" sz="2100" err="1">
                <a:latin typeface="PT Sans"/>
              </a:rPr>
              <a:t>erstellt</a:t>
            </a:r>
            <a:r>
              <a:rPr lang="en-US" sz="2100">
                <a:latin typeface="PT Sans"/>
              </a:rPr>
              <a:t>.</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p:txBody>
      </p:sp>
      <p:sp>
        <p:nvSpPr>
          <p:cNvPr id="5"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5506F667-C239-3AD2-3AD4-DB57B962A355}"/>
              </a:ext>
            </a:extLst>
          </p:cNvPr>
          <p:cNvSpPr txBox="1"/>
          <p:nvPr/>
        </p:nvSpPr>
        <p:spPr>
          <a:xfrm>
            <a:off x="765584" y="5533608"/>
            <a:ext cx="11476971" cy="22621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Fail-</a:t>
            </a:r>
            <a:r>
              <a:rPr lang="en-US" sz="2100" err="1">
                <a:latin typeface="PT Sans"/>
              </a:rPr>
              <a:t>Kriterien</a:t>
            </a:r>
            <a:r>
              <a:rPr lang="en-US" sz="2100">
                <a:latin typeface="PT Sans"/>
              </a:rPr>
              <a:t>:</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Einer Open Space </a:t>
            </a:r>
            <a:r>
              <a:rPr lang="en-US" sz="2100" err="1">
                <a:latin typeface="PT Sans"/>
              </a:rPr>
              <a:t>Sitzung</a:t>
            </a:r>
            <a:r>
              <a:rPr lang="en-US" sz="2100">
                <a:latin typeface="PT Sans"/>
              </a:rPr>
              <a:t> </a:t>
            </a:r>
            <a:r>
              <a:rPr lang="en-US" sz="2100" err="1">
                <a:latin typeface="PT Sans"/>
              </a:rPr>
              <a:t>lässt</a:t>
            </a:r>
            <a:r>
              <a:rPr lang="en-US" sz="2100">
                <a:latin typeface="PT Sans"/>
              </a:rPr>
              <a:t> </a:t>
            </a:r>
            <a:r>
              <a:rPr lang="en-US" sz="2100" err="1">
                <a:latin typeface="PT Sans"/>
              </a:rPr>
              <a:t>sich</a:t>
            </a:r>
            <a:r>
              <a:rPr lang="en-US" sz="2100">
                <a:latin typeface="PT Sans"/>
              </a:rPr>
              <a:t> </a:t>
            </a:r>
            <a:r>
              <a:rPr lang="en-US" sz="2100" err="1">
                <a:latin typeface="PT Sans"/>
              </a:rPr>
              <a:t>nicht</a:t>
            </a:r>
            <a:r>
              <a:rPr lang="en-US" sz="2100">
                <a:latin typeface="PT Sans"/>
              </a:rPr>
              <a:t> </a:t>
            </a:r>
            <a:r>
              <a:rPr lang="en-US" sz="2100" err="1">
                <a:latin typeface="PT Sans"/>
              </a:rPr>
              <a:t>erstellt</a:t>
            </a:r>
            <a:r>
              <a:rPr lang="en-US" sz="2100">
                <a:latin typeface="PT Sans"/>
              </a:rPr>
              <a:t>.</a:t>
            </a:r>
          </a:p>
          <a:p>
            <a:pPr marL="342900" indent="-342900" algn="l">
              <a:buFont typeface="Arial"/>
              <a:buChar char="•"/>
              <a:defRPr sz="1700" b="0">
                <a:latin typeface="PT Sans"/>
                <a:ea typeface="PT Sans"/>
                <a:cs typeface="PT Sans"/>
                <a:sym typeface="PT Sans"/>
              </a:defRPr>
            </a:pPr>
            <a:r>
              <a:rPr lang="en-US" sz="2100" err="1"/>
              <a:t>Beitritts</a:t>
            </a:r>
            <a:r>
              <a:rPr lang="en-US" sz="2100"/>
              <a:t> - Code </a:t>
            </a:r>
            <a:r>
              <a:rPr lang="en-US" sz="2100" err="1"/>
              <a:t>kann</a:t>
            </a:r>
            <a:r>
              <a:rPr lang="en-US" sz="2100"/>
              <a:t> </a:t>
            </a:r>
            <a:r>
              <a:rPr lang="en-US" sz="2100" err="1"/>
              <a:t>nicht</a:t>
            </a:r>
            <a:r>
              <a:rPr lang="en-US" sz="2100"/>
              <a:t> </a:t>
            </a:r>
            <a:r>
              <a:rPr lang="en-US" sz="2100" err="1"/>
              <a:t>erstellt</a:t>
            </a:r>
            <a:r>
              <a:rPr lang="en-US" sz="2100"/>
              <a:t> </a:t>
            </a:r>
            <a:r>
              <a:rPr lang="en-US" sz="2100" err="1"/>
              <a:t>werden</a:t>
            </a:r>
            <a:r>
              <a:rPr lang="en-US" sz="2100"/>
              <a:t> </a:t>
            </a: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a:p>
            <a:pPr algn="l">
              <a:defRPr sz="1700" b="0">
                <a:latin typeface="PT Sans"/>
                <a:ea typeface="PT Sans"/>
                <a:cs typeface="PT Sans"/>
                <a:sym typeface="PT Sans"/>
              </a:defRPr>
            </a:pPr>
            <a:endParaRPr lang="en-US" sz="2100">
              <a:latin typeface="Roboto Slab Bold"/>
            </a:endParaRPr>
          </a:p>
          <a:p>
            <a:pPr algn="l">
              <a:defRPr sz="1700" b="0">
                <a:latin typeface="PT Sans"/>
                <a:ea typeface="PT Sans"/>
                <a:cs typeface="PT Sans"/>
                <a:sym typeface="PT Sans"/>
              </a:defRPr>
            </a:pPr>
            <a:endParaRPr lang="en-US" sz="2100">
              <a:latin typeface="Roboto Slab Bold"/>
            </a:endParaRPr>
          </a:p>
        </p:txBody>
      </p:sp>
      <p:sp>
        <p:nvSpPr>
          <p:cNvPr id="7"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98689A6B-D3C3-F45A-3122-A7CA385940BA}"/>
              </a:ext>
            </a:extLst>
          </p:cNvPr>
          <p:cNvSpPr txBox="1"/>
          <p:nvPr/>
        </p:nvSpPr>
        <p:spPr>
          <a:xfrm>
            <a:off x="765584" y="7420556"/>
            <a:ext cx="11476971"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Fallbacks:</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err="1">
                <a:latin typeface="PT Sans"/>
              </a:rPr>
              <a:t>Erstellung</a:t>
            </a:r>
            <a:r>
              <a:rPr lang="en-US" sz="2100">
                <a:latin typeface="PT Sans"/>
              </a:rPr>
              <a:t> </a:t>
            </a:r>
            <a:r>
              <a:rPr lang="en-US" sz="2100" err="1">
                <a:latin typeface="PT Sans"/>
              </a:rPr>
              <a:t>einer</a:t>
            </a:r>
            <a:r>
              <a:rPr lang="en-US" sz="2100">
                <a:latin typeface="PT Sans"/>
              </a:rPr>
              <a:t> </a:t>
            </a:r>
            <a:r>
              <a:rPr lang="en-US" sz="2100" err="1">
                <a:latin typeface="PT Sans"/>
              </a:rPr>
              <a:t>alternativen</a:t>
            </a:r>
            <a:r>
              <a:rPr lang="en-US" sz="2100">
                <a:latin typeface="PT Sans"/>
              </a:rPr>
              <a:t> </a:t>
            </a:r>
            <a:r>
              <a:rPr lang="en-US" sz="2100" err="1">
                <a:latin typeface="PT Sans"/>
              </a:rPr>
              <a:t>Beitrittsmöglichkeit</a:t>
            </a:r>
            <a:r>
              <a:rPr lang="en-US" sz="2100">
                <a:latin typeface="PT Sans"/>
              </a:rPr>
              <a:t> </a:t>
            </a:r>
            <a:r>
              <a:rPr lang="en-US" sz="2100" err="1">
                <a:latin typeface="PT Sans"/>
              </a:rPr>
              <a:t>z.B</a:t>
            </a:r>
            <a:r>
              <a:rPr lang="en-US" sz="2100">
                <a:latin typeface="PT Sans"/>
              </a:rPr>
              <a:t> </a:t>
            </a:r>
            <a:r>
              <a:rPr lang="en-US" sz="2100" err="1">
                <a:latin typeface="PT Sans"/>
              </a:rPr>
              <a:t>wenn</a:t>
            </a:r>
            <a:r>
              <a:rPr lang="en-US" sz="2100">
                <a:latin typeface="PT Sans"/>
              </a:rPr>
              <a:t> QR-Code </a:t>
            </a:r>
            <a:r>
              <a:rPr lang="en-US" sz="2100" err="1">
                <a:latin typeface="PT Sans"/>
              </a:rPr>
              <a:t>Generierung</a:t>
            </a:r>
            <a:r>
              <a:rPr lang="en-US" sz="2100">
                <a:latin typeface="PT Sans"/>
              </a:rPr>
              <a:t> </a:t>
            </a:r>
            <a:r>
              <a:rPr lang="en-US" sz="2100" err="1">
                <a:latin typeface="PT Sans"/>
              </a:rPr>
              <a:t>nicht</a:t>
            </a:r>
            <a:r>
              <a:rPr lang="en-US" sz="2100">
                <a:latin typeface="PT Sans"/>
              </a:rPr>
              <a:t> </a:t>
            </a:r>
            <a:r>
              <a:rPr lang="en-US" sz="2100" err="1">
                <a:latin typeface="PT Sans"/>
              </a:rPr>
              <a:t>klappt</a:t>
            </a:r>
            <a:r>
              <a:rPr lang="en-US" sz="2100">
                <a:latin typeface="PT Sans"/>
              </a:rPr>
              <a:t>, </a:t>
            </a:r>
            <a:r>
              <a:rPr lang="en-US" sz="2100" err="1">
                <a:latin typeface="PT Sans"/>
              </a:rPr>
              <a:t>dann</a:t>
            </a:r>
            <a:r>
              <a:rPr lang="en-US" sz="2100">
                <a:latin typeface="PT Sans"/>
              </a:rPr>
              <a:t> </a:t>
            </a:r>
            <a:r>
              <a:rPr lang="en-US" sz="2100" err="1">
                <a:latin typeface="PT Sans"/>
              </a:rPr>
              <a:t>soll</a:t>
            </a:r>
            <a:r>
              <a:rPr lang="en-US" sz="2100">
                <a:latin typeface="PT Sans"/>
              </a:rPr>
              <a:t> </a:t>
            </a:r>
            <a:r>
              <a:rPr lang="en-US" sz="2100" err="1">
                <a:latin typeface="PT Sans"/>
              </a:rPr>
              <a:t>stattdessen</a:t>
            </a:r>
            <a:r>
              <a:rPr lang="en-US" sz="2100">
                <a:latin typeface="PT Sans"/>
              </a:rPr>
              <a:t> </a:t>
            </a:r>
            <a:r>
              <a:rPr lang="en-US" sz="2100" err="1">
                <a:latin typeface="PT Sans"/>
              </a:rPr>
              <a:t>eine</a:t>
            </a:r>
            <a:r>
              <a:rPr lang="en-US" sz="2100">
                <a:latin typeface="PT Sans"/>
              </a:rPr>
              <a:t> Raum-ID </a:t>
            </a:r>
            <a:r>
              <a:rPr lang="en-US" sz="2100" err="1">
                <a:latin typeface="PT Sans"/>
              </a:rPr>
              <a:t>erstellt</a:t>
            </a:r>
            <a:r>
              <a:rPr lang="en-US" sz="2100">
                <a:latin typeface="PT Sans"/>
              </a:rPr>
              <a:t> </a:t>
            </a:r>
            <a:r>
              <a:rPr lang="en-US" sz="2100" err="1">
                <a:latin typeface="PT Sans"/>
              </a:rPr>
              <a:t>werden</a:t>
            </a:r>
            <a:r>
              <a:rPr lang="en-US" sz="2100">
                <a:latin typeface="PT Sans"/>
              </a:rPr>
              <a:t>, </a:t>
            </a:r>
            <a:r>
              <a:rPr lang="en-US" sz="2100" err="1">
                <a:latin typeface="PT Sans"/>
              </a:rPr>
              <a:t>durch</a:t>
            </a:r>
            <a:r>
              <a:rPr lang="en-US" sz="2100">
                <a:latin typeface="PT Sans"/>
              </a:rPr>
              <a:t> die </a:t>
            </a:r>
            <a:r>
              <a:rPr lang="en-US" sz="2100" err="1">
                <a:latin typeface="PT Sans"/>
              </a:rPr>
              <a:t>andere</a:t>
            </a:r>
            <a:r>
              <a:rPr lang="en-US" sz="2100">
                <a:latin typeface="PT Sans"/>
              </a:rPr>
              <a:t> </a:t>
            </a:r>
            <a:r>
              <a:rPr lang="en-US" sz="2100" err="1">
                <a:latin typeface="PT Sans"/>
              </a:rPr>
              <a:t>Nutzer</a:t>
            </a:r>
            <a:r>
              <a:rPr lang="en-US" sz="2100">
                <a:latin typeface="PT Sans"/>
              </a:rPr>
              <a:t> </a:t>
            </a:r>
            <a:r>
              <a:rPr lang="en-US" sz="2100" err="1">
                <a:latin typeface="PT Sans"/>
              </a:rPr>
              <a:t>beitreten</a:t>
            </a:r>
            <a:r>
              <a:rPr lang="en-US" sz="2100">
                <a:latin typeface="PT Sans"/>
              </a:rPr>
              <a:t> </a:t>
            </a:r>
            <a:r>
              <a:rPr lang="en-US" sz="2100" err="1">
                <a:latin typeface="PT Sans"/>
              </a:rPr>
              <a:t>könnten</a:t>
            </a:r>
            <a:r>
              <a:rPr lang="en-US" sz="2100">
                <a:latin typeface="PT Sans"/>
              </a:rPr>
              <a:t>.</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p:txBody>
      </p:sp>
    </p:spTree>
    <p:extLst>
      <p:ext uri="{BB962C8B-B14F-4D97-AF65-F5344CB8AC3E}">
        <p14:creationId xmlns:p14="http://schemas.microsoft.com/office/powerpoint/2010/main" val="6513982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7088479"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Proof </a:t>
            </a:r>
            <a:r>
              <a:rPr lang="de-DE" err="1"/>
              <a:t>of</a:t>
            </a:r>
            <a:r>
              <a:rPr lang="de-DE"/>
              <a:t> Concept – </a:t>
            </a:r>
            <a:r>
              <a:rPr lang="en-US" err="1"/>
              <a:t>Beitretten</a:t>
            </a:r>
            <a:r>
              <a:rPr lang="en-US"/>
              <a:t> </a:t>
            </a:r>
            <a:r>
              <a:rPr lang="en-US" err="1"/>
              <a:t>einer</a:t>
            </a:r>
            <a:r>
              <a:rPr lang="en-US"/>
              <a:t> Open-Space </a:t>
            </a:r>
            <a:r>
              <a:rPr lang="en-US" err="1"/>
              <a:t>Sitzung</a:t>
            </a:r>
            <a:endParaRPr lang="de-DE" err="1"/>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3" name="Im Idealfall sollten die Headlines und Mengentexte in einer Zeile etwa 9 bis 13 Worte enthalten. Somit sollten die Textblöcke in der Regel nicht breiter als vier Spalten sein. Alles andere ist zumeist schlecht lesbar."/>
          <p:cNvSpPr txBox="1"/>
          <p:nvPr/>
        </p:nvSpPr>
        <p:spPr>
          <a:xfrm>
            <a:off x="765584" y="1790646"/>
            <a:ext cx="11476971" cy="1292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err="1">
                <a:latin typeface="PT Sans"/>
              </a:rPr>
              <a:t>Beschreibung</a:t>
            </a:r>
            <a:r>
              <a:rPr lang="en-US" sz="2100">
                <a:latin typeface="PT Sans"/>
              </a:rPr>
              <a:t>:</a:t>
            </a:r>
          </a:p>
          <a:p>
            <a:pPr algn="l">
              <a:defRPr sz="1700" b="0">
                <a:latin typeface="PT Sans"/>
                <a:ea typeface="PT Sans"/>
                <a:cs typeface="PT Sans"/>
                <a:sym typeface="PT Sans"/>
              </a:defRPr>
            </a:pPr>
            <a:endParaRPr lang="en-US" sz="2100">
              <a:latin typeface="PT Sans"/>
            </a:endParaRPr>
          </a:p>
          <a:p>
            <a:pPr algn="l">
              <a:defRPr sz="1700" b="0">
                <a:latin typeface="PT Sans"/>
                <a:ea typeface="PT Sans"/>
                <a:cs typeface="PT Sans"/>
                <a:sym typeface="PT Sans"/>
              </a:defRPr>
            </a:pPr>
            <a:r>
              <a:rPr lang="en-US" sz="2100" err="1">
                <a:latin typeface="PT Sans"/>
              </a:rPr>
              <a:t>Anwender</a:t>
            </a:r>
            <a:r>
              <a:rPr lang="en-US" sz="2100">
                <a:latin typeface="PT Sans"/>
              </a:rPr>
              <a:t> </a:t>
            </a:r>
            <a:r>
              <a:rPr lang="en-US" sz="2100" err="1">
                <a:latin typeface="PT Sans"/>
              </a:rPr>
              <a:t>können</a:t>
            </a:r>
            <a:r>
              <a:rPr lang="en-US" sz="2100">
                <a:latin typeface="PT Sans"/>
              </a:rPr>
              <a:t> </a:t>
            </a:r>
            <a:r>
              <a:rPr lang="en-US" sz="2100" err="1">
                <a:latin typeface="PT Sans"/>
              </a:rPr>
              <a:t>einem</a:t>
            </a:r>
            <a:r>
              <a:rPr lang="en-US" sz="2100">
                <a:latin typeface="PT Sans"/>
              </a:rPr>
              <a:t> </a:t>
            </a:r>
            <a:r>
              <a:rPr lang="en-US" sz="2100" err="1">
                <a:latin typeface="PT Sans"/>
              </a:rPr>
              <a:t>bereits</a:t>
            </a:r>
            <a:r>
              <a:rPr lang="en-US" sz="2100">
                <a:latin typeface="PT Sans"/>
              </a:rPr>
              <a:t> </a:t>
            </a:r>
            <a:r>
              <a:rPr lang="en-US" sz="2100" err="1">
                <a:latin typeface="PT Sans"/>
              </a:rPr>
              <a:t>erstellten</a:t>
            </a:r>
            <a:r>
              <a:rPr lang="en-US" sz="2100">
                <a:latin typeface="PT Sans"/>
              </a:rPr>
              <a:t> Raum </a:t>
            </a:r>
            <a:r>
              <a:rPr lang="en-US" sz="2100" err="1">
                <a:latin typeface="PT Sans"/>
              </a:rPr>
              <a:t>beitreten</a:t>
            </a:r>
            <a:r>
              <a:rPr lang="en-US" sz="2100">
                <a:latin typeface="PT Sans"/>
              </a:rPr>
              <a:t>.</a:t>
            </a:r>
          </a:p>
          <a:p>
            <a:pPr algn="l">
              <a:defRPr sz="1700" b="0">
                <a:latin typeface="PT Sans"/>
                <a:ea typeface="PT Sans"/>
                <a:cs typeface="PT Sans"/>
                <a:sym typeface="PT Sans"/>
              </a:defRPr>
            </a:pPr>
            <a:endParaRPr lang="en-US" sz="2100">
              <a:latin typeface="PT Sans"/>
            </a:endParaRPr>
          </a:p>
        </p:txBody>
      </p:sp>
      <p:sp>
        <p:nvSpPr>
          <p:cNvPr id="3"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77FFB324-E610-C4F4-001F-69A589AD4C0B}"/>
              </a:ext>
            </a:extLst>
          </p:cNvPr>
          <p:cNvSpPr txBox="1"/>
          <p:nvPr/>
        </p:nvSpPr>
        <p:spPr>
          <a:xfrm>
            <a:off x="765584" y="3662127"/>
            <a:ext cx="11476971" cy="22621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Exit-</a:t>
            </a:r>
            <a:r>
              <a:rPr lang="en-US" sz="2100" err="1">
                <a:latin typeface="PT Sans"/>
              </a:rPr>
              <a:t>Kriterien</a:t>
            </a:r>
            <a:r>
              <a:rPr lang="en-US" sz="2100">
                <a:latin typeface="PT Sans"/>
              </a:rPr>
              <a:t>:</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err="1">
                <a:latin typeface="PT Sans"/>
              </a:rPr>
              <a:t>Anwender</a:t>
            </a:r>
            <a:r>
              <a:rPr lang="en-US" sz="2100">
                <a:latin typeface="PT Sans"/>
              </a:rPr>
              <a:t> </a:t>
            </a:r>
            <a:r>
              <a:rPr lang="en-US" sz="2100" err="1">
                <a:latin typeface="PT Sans"/>
              </a:rPr>
              <a:t>treten</a:t>
            </a:r>
            <a:r>
              <a:rPr lang="en-US" sz="2100">
                <a:latin typeface="PT Sans"/>
              </a:rPr>
              <a:t> </a:t>
            </a:r>
            <a:r>
              <a:rPr lang="en-US" sz="2100" err="1">
                <a:latin typeface="PT Sans"/>
              </a:rPr>
              <a:t>anhand</a:t>
            </a:r>
            <a:r>
              <a:rPr lang="en-US" sz="2100">
                <a:latin typeface="PT Sans"/>
              </a:rPr>
              <a:t> </a:t>
            </a:r>
            <a:r>
              <a:rPr lang="en-US" sz="2100" err="1">
                <a:latin typeface="PT Sans"/>
              </a:rPr>
              <a:t>eines</a:t>
            </a:r>
            <a:r>
              <a:rPr lang="en-US" sz="2100">
                <a:latin typeface="PT Sans"/>
              </a:rPr>
              <a:t> "Codes" / "Links" </a:t>
            </a:r>
            <a:r>
              <a:rPr lang="en-US" sz="2100" err="1">
                <a:latin typeface="PT Sans"/>
              </a:rPr>
              <a:t>einem</a:t>
            </a:r>
            <a:r>
              <a:rPr lang="en-US" sz="2100">
                <a:latin typeface="PT Sans"/>
              </a:rPr>
              <a:t> Raum </a:t>
            </a:r>
            <a:r>
              <a:rPr lang="en-US" sz="2100" err="1">
                <a:latin typeface="PT Sans"/>
              </a:rPr>
              <a:t>erfolgreich</a:t>
            </a:r>
            <a:r>
              <a:rPr lang="en-US" sz="2100">
                <a:latin typeface="PT Sans"/>
              </a:rPr>
              <a:t> </a:t>
            </a:r>
            <a:r>
              <a:rPr lang="en-US" sz="2100" err="1">
                <a:latin typeface="PT Sans"/>
              </a:rPr>
              <a:t>bei</a:t>
            </a:r>
            <a:r>
              <a:rPr lang="en-US" sz="2100">
                <a:latin typeface="PT Sans"/>
              </a:rPr>
              <a:t>.</a:t>
            </a:r>
          </a:p>
          <a:p>
            <a:pPr marL="342900" indent="-342900" algn="l">
              <a:buFont typeface="Arial"/>
              <a:buChar char="•"/>
              <a:defRPr sz="1700" b="0">
                <a:latin typeface="PT Sans"/>
                <a:ea typeface="PT Sans"/>
                <a:cs typeface="PT Sans"/>
                <a:sym typeface="PT Sans"/>
              </a:defRPr>
            </a:pPr>
            <a:r>
              <a:rPr lang="en-US" sz="2100" err="1">
                <a:latin typeface="PT Sans"/>
              </a:rPr>
              <a:t>Anwender</a:t>
            </a:r>
            <a:r>
              <a:rPr lang="en-US" sz="2100">
                <a:latin typeface="PT Sans"/>
              </a:rPr>
              <a:t> </a:t>
            </a:r>
            <a:r>
              <a:rPr lang="en-US" sz="2100" err="1">
                <a:latin typeface="PT Sans"/>
              </a:rPr>
              <a:t>sieht</a:t>
            </a:r>
            <a:r>
              <a:rPr lang="en-US" sz="2100">
                <a:latin typeface="PT Sans"/>
              </a:rPr>
              <a:t> den </a:t>
            </a:r>
            <a:r>
              <a:rPr lang="en-US" sz="2100" err="1">
                <a:latin typeface="PT Sans"/>
              </a:rPr>
              <a:t>synchronisierten</a:t>
            </a:r>
            <a:r>
              <a:rPr lang="en-US" sz="2100">
                <a:latin typeface="PT Sans"/>
              </a:rPr>
              <a:t> Stand (die Information) des </a:t>
            </a:r>
            <a:r>
              <a:rPr lang="en-US" sz="2100" err="1">
                <a:latin typeface="PT Sans"/>
              </a:rPr>
              <a:t>Raumes</a:t>
            </a:r>
            <a:r>
              <a:rPr lang="en-US" sz="2100">
                <a:latin typeface="PT Sans"/>
              </a:rPr>
              <a:t> </a:t>
            </a:r>
            <a:r>
              <a:rPr lang="en-US" sz="2100" err="1">
                <a:latin typeface="PT Sans"/>
              </a:rPr>
              <a:t>nach</a:t>
            </a:r>
            <a:r>
              <a:rPr lang="en-US" sz="2100">
                <a:latin typeface="PT Sans"/>
              </a:rPr>
              <a:t> dem </a:t>
            </a:r>
            <a:r>
              <a:rPr lang="en-US" sz="2100" err="1">
                <a:latin typeface="PT Sans"/>
              </a:rPr>
              <a:t>beitreten</a:t>
            </a:r>
            <a:r>
              <a:rPr lang="en-US" sz="2100">
                <a:latin typeface="PT Sans"/>
              </a:rPr>
              <a:t>.</a:t>
            </a:r>
          </a:p>
          <a:p>
            <a:pPr marL="342900" indent="-342900" algn="l">
              <a:buFont typeface="Arial"/>
              <a:buChar char="•"/>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p:txBody>
      </p:sp>
      <p:sp>
        <p:nvSpPr>
          <p:cNvPr id="5"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5506F667-C239-3AD2-3AD4-DB57B962A355}"/>
              </a:ext>
            </a:extLst>
          </p:cNvPr>
          <p:cNvSpPr txBox="1"/>
          <p:nvPr/>
        </p:nvSpPr>
        <p:spPr>
          <a:xfrm>
            <a:off x="765584" y="5533608"/>
            <a:ext cx="11476971"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Fail-</a:t>
            </a:r>
            <a:r>
              <a:rPr lang="en-US" sz="2100" err="1">
                <a:latin typeface="PT Sans"/>
              </a:rPr>
              <a:t>Kriterien</a:t>
            </a:r>
            <a:r>
              <a:rPr lang="en-US" sz="2100">
                <a:latin typeface="PT Sans"/>
              </a:rPr>
              <a:t>:</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Einer </a:t>
            </a:r>
            <a:r>
              <a:rPr lang="en-US" sz="2100" err="1">
                <a:latin typeface="PT Sans"/>
              </a:rPr>
              <a:t>vorhandenen</a:t>
            </a:r>
            <a:r>
              <a:rPr lang="en-US" sz="2100">
                <a:latin typeface="PT Sans"/>
              </a:rPr>
              <a:t> </a:t>
            </a:r>
            <a:r>
              <a:rPr lang="en-US" sz="2100" err="1">
                <a:latin typeface="PT Sans"/>
              </a:rPr>
              <a:t>Sitzung</a:t>
            </a:r>
            <a:r>
              <a:rPr lang="en-US" sz="2100">
                <a:latin typeface="PT Sans"/>
              </a:rPr>
              <a:t> </a:t>
            </a:r>
            <a:r>
              <a:rPr lang="en-US" sz="2100" err="1">
                <a:latin typeface="PT Sans"/>
              </a:rPr>
              <a:t>kann</a:t>
            </a:r>
            <a:r>
              <a:rPr lang="en-US" sz="2100">
                <a:latin typeface="PT Sans"/>
              </a:rPr>
              <a:t> der </a:t>
            </a:r>
            <a:r>
              <a:rPr lang="en-US" sz="2100" err="1">
                <a:latin typeface="PT Sans"/>
              </a:rPr>
              <a:t>Anwender</a:t>
            </a:r>
            <a:r>
              <a:rPr lang="en-US" sz="2100">
                <a:latin typeface="PT Sans"/>
              </a:rPr>
              <a:t> </a:t>
            </a:r>
            <a:r>
              <a:rPr lang="en-US" sz="2100" err="1">
                <a:latin typeface="PT Sans"/>
              </a:rPr>
              <a:t>nicht</a:t>
            </a:r>
            <a:r>
              <a:rPr lang="en-US" sz="2100">
                <a:latin typeface="PT Sans"/>
              </a:rPr>
              <a:t> </a:t>
            </a:r>
            <a:r>
              <a:rPr lang="en-US" sz="2100" err="1">
                <a:latin typeface="PT Sans"/>
              </a:rPr>
              <a:t>beitreten</a:t>
            </a:r>
            <a:r>
              <a:rPr lang="en-US" sz="2100">
                <a:latin typeface="PT Sans"/>
              </a:rPr>
              <a:t>.</a:t>
            </a:r>
          </a:p>
          <a:p>
            <a:pPr marL="342900" indent="-342900" algn="l">
              <a:buFont typeface="Arial"/>
              <a:buChar char="•"/>
              <a:defRPr sz="1700" b="0">
                <a:latin typeface="PT Sans"/>
                <a:ea typeface="PT Sans"/>
                <a:cs typeface="PT Sans"/>
                <a:sym typeface="PT Sans"/>
              </a:defRPr>
            </a:pPr>
            <a:endParaRPr lang="en-US" sz="2100">
              <a:latin typeface="PT Sans"/>
            </a:endParaRPr>
          </a:p>
          <a:p>
            <a:pPr algn="l">
              <a:defRPr sz="1700" b="0">
                <a:latin typeface="PT Sans"/>
                <a:ea typeface="PT Sans"/>
                <a:cs typeface="PT Sans"/>
                <a:sym typeface="PT Sans"/>
              </a:defRPr>
            </a:pPr>
            <a:endParaRPr lang="en-US" sz="2100">
              <a:latin typeface="Roboto Slab Bold"/>
            </a:endParaRPr>
          </a:p>
          <a:p>
            <a:pPr algn="l">
              <a:defRPr sz="1700" b="0">
                <a:latin typeface="PT Sans"/>
                <a:ea typeface="PT Sans"/>
                <a:cs typeface="PT Sans"/>
                <a:sym typeface="PT Sans"/>
              </a:defRPr>
            </a:pPr>
            <a:endParaRPr lang="en-US" sz="2100">
              <a:latin typeface="Roboto Slab Bold"/>
            </a:endParaRPr>
          </a:p>
        </p:txBody>
      </p:sp>
      <p:sp>
        <p:nvSpPr>
          <p:cNvPr id="7"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98689A6B-D3C3-F45A-3122-A7CA385940BA}"/>
              </a:ext>
            </a:extLst>
          </p:cNvPr>
          <p:cNvSpPr txBox="1"/>
          <p:nvPr/>
        </p:nvSpPr>
        <p:spPr>
          <a:xfrm>
            <a:off x="765584" y="7420556"/>
            <a:ext cx="11476971" cy="9694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Fallbacks: </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Da es </a:t>
            </a:r>
            <a:r>
              <a:rPr lang="en-US" sz="2100" err="1">
                <a:latin typeface="PT Sans"/>
              </a:rPr>
              <a:t>eine</a:t>
            </a:r>
            <a:r>
              <a:rPr lang="en-US" sz="2100">
                <a:latin typeface="PT Sans"/>
              </a:rPr>
              <a:t> </a:t>
            </a:r>
            <a:r>
              <a:rPr lang="en-US" sz="2100" err="1">
                <a:latin typeface="PT Sans"/>
              </a:rPr>
              <a:t>essentielle</a:t>
            </a:r>
            <a:r>
              <a:rPr lang="en-US" sz="2100">
                <a:latin typeface="PT Sans"/>
              </a:rPr>
              <a:t> </a:t>
            </a:r>
            <a:r>
              <a:rPr lang="en-US" sz="2100" err="1">
                <a:latin typeface="PT Sans"/>
              </a:rPr>
              <a:t>Funktion</a:t>
            </a:r>
            <a:r>
              <a:rPr lang="en-US" sz="2100">
                <a:latin typeface="PT Sans"/>
              </a:rPr>
              <a:t> </a:t>
            </a:r>
            <a:r>
              <a:rPr lang="en-US" sz="2100" err="1">
                <a:latin typeface="PT Sans"/>
              </a:rPr>
              <a:t>ist</a:t>
            </a:r>
            <a:r>
              <a:rPr lang="en-US" sz="2100">
                <a:latin typeface="PT Sans"/>
              </a:rPr>
              <a:t>, </a:t>
            </a:r>
            <a:r>
              <a:rPr lang="en-US" sz="2100" err="1">
                <a:latin typeface="PT Sans"/>
              </a:rPr>
              <a:t>kann</a:t>
            </a:r>
            <a:r>
              <a:rPr lang="en-US" sz="2100">
                <a:latin typeface="PT Sans"/>
              </a:rPr>
              <a:t> </a:t>
            </a:r>
            <a:r>
              <a:rPr lang="en-US" sz="2100" err="1">
                <a:latin typeface="PT Sans"/>
              </a:rPr>
              <a:t>hierfür</a:t>
            </a:r>
            <a:r>
              <a:rPr lang="en-US" sz="2100">
                <a:latin typeface="PT Sans"/>
              </a:rPr>
              <a:t> </a:t>
            </a:r>
            <a:r>
              <a:rPr lang="en-US" sz="2100" err="1">
                <a:latin typeface="PT Sans"/>
              </a:rPr>
              <a:t>kein</a:t>
            </a:r>
            <a:r>
              <a:rPr lang="en-US" sz="2100">
                <a:latin typeface="PT Sans"/>
              </a:rPr>
              <a:t> Fallback </a:t>
            </a:r>
            <a:r>
              <a:rPr lang="en-US" sz="2100" err="1">
                <a:latin typeface="PT Sans"/>
              </a:rPr>
              <a:t>erstellt</a:t>
            </a:r>
            <a:r>
              <a:rPr lang="en-US" sz="2100">
                <a:latin typeface="PT Sans"/>
              </a:rPr>
              <a:t> </a:t>
            </a:r>
            <a:r>
              <a:rPr lang="en-US" sz="2100" err="1">
                <a:latin typeface="PT Sans"/>
              </a:rPr>
              <a:t>werden</a:t>
            </a:r>
            <a:r>
              <a:rPr lang="en-US" sz="2100">
                <a:latin typeface="PT Sans"/>
              </a:rPr>
              <a:t>. </a:t>
            </a:r>
          </a:p>
        </p:txBody>
      </p:sp>
    </p:spTree>
    <p:extLst>
      <p:ext uri="{BB962C8B-B14F-4D97-AF65-F5344CB8AC3E}">
        <p14:creationId xmlns:p14="http://schemas.microsoft.com/office/powerpoint/2010/main" val="376985528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50217"/>
            <a:ext cx="9808775"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Proof </a:t>
            </a:r>
            <a:r>
              <a:rPr lang="de-DE" err="1"/>
              <a:t>of</a:t>
            </a:r>
            <a:r>
              <a:rPr lang="de-DE"/>
              <a:t> Concept - </a:t>
            </a:r>
            <a:r>
              <a:rPr lang="en-US" err="1"/>
              <a:t>Teilen</a:t>
            </a:r>
            <a:r>
              <a:rPr lang="en-US"/>
              <a:t> von Information (Bild / Streaming </a:t>
            </a:r>
            <a:r>
              <a:rPr lang="en-US" err="1"/>
              <a:t>eigener</a:t>
            </a:r>
            <a:r>
              <a:rPr lang="en-US"/>
              <a:t> </a:t>
            </a:r>
            <a:r>
              <a:rPr lang="en-US" err="1"/>
              <a:t>Dateien</a:t>
            </a:r>
            <a:r>
              <a:rPr lang="en-US"/>
              <a:t>) </a:t>
            </a: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3" name="Im Idealfall sollten die Headlines und Mengentexte in einer Zeile etwa 9 bis 13 Worte enthalten. Somit sollten die Textblöcke in der Regel nicht breiter als vier Spalten sein. Alles andere ist zumeist schlecht lesbar."/>
          <p:cNvSpPr txBox="1"/>
          <p:nvPr/>
        </p:nvSpPr>
        <p:spPr>
          <a:xfrm>
            <a:off x="765584" y="1790646"/>
            <a:ext cx="11476971" cy="96949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gn="l">
              <a:defRPr sz="1700" b="0">
                <a:latin typeface="PT Sans"/>
                <a:ea typeface="PT Sans"/>
                <a:cs typeface="PT Sans"/>
                <a:sym typeface="PT Sans"/>
              </a:defRPr>
            </a:pPr>
            <a:r>
              <a:rPr lang="en-US" sz="2100" err="1">
                <a:latin typeface="PT Sans"/>
              </a:rPr>
              <a:t>Beschreibung</a:t>
            </a:r>
            <a:r>
              <a:rPr lang="en-US" sz="2100">
                <a:latin typeface="PT Sans"/>
              </a:rPr>
              <a:t>: </a:t>
            </a:r>
            <a:endParaRPr lang="en-US" sz="1700">
              <a:latin typeface="PT Sans"/>
            </a:endParaRPr>
          </a:p>
          <a:p>
            <a:pPr algn="l">
              <a:defRPr sz="1700" b="0">
                <a:latin typeface="PT Sans"/>
                <a:ea typeface="PT Sans"/>
                <a:cs typeface="PT Sans"/>
                <a:sym typeface="PT Sans"/>
              </a:defRPr>
            </a:pPr>
            <a:endParaRPr lang="en-US" sz="2100">
              <a:latin typeface="PT Sans"/>
            </a:endParaRPr>
          </a:p>
          <a:p>
            <a:pPr algn="l">
              <a:defRPr sz="1700" b="0">
                <a:latin typeface="PT Sans"/>
                <a:ea typeface="PT Sans"/>
                <a:cs typeface="PT Sans"/>
                <a:sym typeface="PT Sans"/>
              </a:defRPr>
            </a:pPr>
            <a:r>
              <a:rPr lang="en-US" sz="2100">
                <a:latin typeface="PT Sans"/>
              </a:rPr>
              <a:t>Der </a:t>
            </a:r>
            <a:r>
              <a:rPr lang="en-US" sz="2100" err="1">
                <a:latin typeface="PT Sans"/>
              </a:rPr>
              <a:t>Anwender</a:t>
            </a:r>
            <a:r>
              <a:rPr lang="en-US" sz="2100">
                <a:latin typeface="PT Sans"/>
              </a:rPr>
              <a:t> </a:t>
            </a:r>
            <a:r>
              <a:rPr lang="en-US" sz="2100" err="1">
                <a:latin typeface="PT Sans"/>
              </a:rPr>
              <a:t>kann</a:t>
            </a:r>
            <a:r>
              <a:rPr lang="en-US" sz="2100">
                <a:latin typeface="PT Sans"/>
              </a:rPr>
              <a:t> </a:t>
            </a:r>
            <a:r>
              <a:rPr lang="en-US" sz="2100" err="1">
                <a:latin typeface="PT Sans"/>
              </a:rPr>
              <a:t>eigene</a:t>
            </a:r>
            <a:r>
              <a:rPr lang="en-US" sz="2100">
                <a:latin typeface="PT Sans"/>
              </a:rPr>
              <a:t> </a:t>
            </a:r>
            <a:r>
              <a:rPr lang="en-US" sz="2100" err="1">
                <a:latin typeface="PT Sans"/>
              </a:rPr>
              <a:t>Informationen</a:t>
            </a:r>
            <a:r>
              <a:rPr lang="en-US" sz="2100">
                <a:latin typeface="PT Sans"/>
              </a:rPr>
              <a:t> </a:t>
            </a:r>
            <a:r>
              <a:rPr lang="en-US" sz="2100" err="1">
                <a:latin typeface="PT Sans"/>
              </a:rPr>
              <a:t>teilen</a:t>
            </a:r>
            <a:r>
              <a:rPr lang="en-US" sz="2100">
                <a:latin typeface="PT Sans"/>
              </a:rPr>
              <a:t> (</a:t>
            </a:r>
            <a:r>
              <a:rPr lang="en-US" sz="2100" err="1">
                <a:latin typeface="PT Sans"/>
              </a:rPr>
              <a:t>genauer</a:t>
            </a:r>
            <a:r>
              <a:rPr lang="en-US" sz="2100">
                <a:latin typeface="PT Sans"/>
              </a:rPr>
              <a:t> </a:t>
            </a:r>
            <a:r>
              <a:rPr lang="en-US" sz="2100" err="1">
                <a:latin typeface="PT Sans"/>
              </a:rPr>
              <a:t>Prozess</a:t>
            </a:r>
            <a:r>
              <a:rPr lang="en-US" sz="2100">
                <a:latin typeface="PT Sans"/>
              </a:rPr>
              <a:t> </a:t>
            </a:r>
            <a:r>
              <a:rPr lang="en-US" sz="2100" err="1">
                <a:latin typeface="PT Sans"/>
              </a:rPr>
              <a:t>wird</a:t>
            </a:r>
            <a:r>
              <a:rPr lang="en-US" sz="2100">
                <a:latin typeface="PT Sans"/>
              </a:rPr>
              <a:t> </a:t>
            </a:r>
            <a:r>
              <a:rPr lang="en-US" sz="2100" err="1">
                <a:latin typeface="PT Sans"/>
              </a:rPr>
              <a:t>noch</a:t>
            </a:r>
            <a:r>
              <a:rPr lang="en-US" sz="2100">
                <a:latin typeface="PT Sans"/>
              </a:rPr>
              <a:t> </a:t>
            </a:r>
            <a:r>
              <a:rPr lang="en-US" sz="2100" err="1">
                <a:latin typeface="PT Sans"/>
              </a:rPr>
              <a:t>erarbeitet</a:t>
            </a:r>
            <a:r>
              <a:rPr lang="en-US" sz="2100">
                <a:latin typeface="PT Sans"/>
              </a:rPr>
              <a:t>)</a:t>
            </a:r>
          </a:p>
        </p:txBody>
      </p:sp>
      <p:sp>
        <p:nvSpPr>
          <p:cNvPr id="3"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77FFB324-E610-C4F4-001F-69A589AD4C0B}"/>
              </a:ext>
            </a:extLst>
          </p:cNvPr>
          <p:cNvSpPr txBox="1"/>
          <p:nvPr/>
        </p:nvSpPr>
        <p:spPr>
          <a:xfrm>
            <a:off x="765584" y="3662127"/>
            <a:ext cx="11476971" cy="161582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Exit-</a:t>
            </a:r>
            <a:r>
              <a:rPr lang="en-US" sz="2100" err="1">
                <a:latin typeface="PT Sans"/>
              </a:rPr>
              <a:t>Kriterien</a:t>
            </a:r>
            <a:r>
              <a:rPr lang="en-US" sz="2100">
                <a:latin typeface="PT Sans"/>
              </a:rPr>
              <a:t>: </a:t>
            </a:r>
          </a:p>
          <a:p>
            <a:pPr marL="342900" indent="-342900" algn="l">
              <a:buFont typeface="Arial"/>
              <a:buChar char="•"/>
              <a:defRPr sz="1700" b="0">
                <a:latin typeface="PT Sans"/>
                <a:ea typeface="PT Sans"/>
                <a:cs typeface="PT Sans"/>
                <a:sym typeface="PT Sans"/>
              </a:defRPr>
            </a:pPr>
            <a:r>
              <a:rPr lang="en-US" sz="2100">
                <a:latin typeface="PT Sans"/>
              </a:rPr>
              <a:t>Alle </a:t>
            </a:r>
            <a:r>
              <a:rPr lang="en-US" sz="2100" err="1">
                <a:latin typeface="PT Sans"/>
              </a:rPr>
              <a:t>Anwender</a:t>
            </a:r>
            <a:r>
              <a:rPr lang="en-US" sz="2100">
                <a:latin typeface="PT Sans"/>
              </a:rPr>
              <a:t> </a:t>
            </a:r>
            <a:r>
              <a:rPr lang="en-US" sz="2100" err="1">
                <a:latin typeface="PT Sans"/>
              </a:rPr>
              <a:t>können</a:t>
            </a:r>
            <a:r>
              <a:rPr lang="en-US" sz="2100">
                <a:latin typeface="PT Sans"/>
              </a:rPr>
              <a:t> die </a:t>
            </a:r>
            <a:r>
              <a:rPr lang="en-US" sz="2100" err="1">
                <a:latin typeface="PT Sans"/>
              </a:rPr>
              <a:t>geteilte</a:t>
            </a:r>
            <a:r>
              <a:rPr lang="en-US" sz="2100">
                <a:latin typeface="PT Sans"/>
              </a:rPr>
              <a:t> Information </a:t>
            </a:r>
            <a:r>
              <a:rPr lang="en-US" sz="2100" err="1">
                <a:latin typeface="PT Sans"/>
              </a:rPr>
              <a:t>synchron</a:t>
            </a:r>
            <a:r>
              <a:rPr lang="en-US" sz="2100">
                <a:latin typeface="PT Sans"/>
              </a:rPr>
              <a:t> </a:t>
            </a:r>
            <a:r>
              <a:rPr lang="en-US" sz="2100" err="1">
                <a:latin typeface="PT Sans"/>
              </a:rPr>
              <a:t>sehen</a:t>
            </a: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Jeder </a:t>
            </a:r>
            <a:r>
              <a:rPr lang="en-US" sz="2100" err="1">
                <a:latin typeface="PT Sans"/>
              </a:rPr>
              <a:t>Anwender</a:t>
            </a:r>
            <a:r>
              <a:rPr lang="en-US" sz="2100">
                <a:latin typeface="PT Sans"/>
              </a:rPr>
              <a:t> hat die </a:t>
            </a:r>
            <a:r>
              <a:rPr lang="en-US" sz="2100" err="1">
                <a:latin typeface="PT Sans"/>
              </a:rPr>
              <a:t>möglichkeit</a:t>
            </a:r>
            <a:r>
              <a:rPr lang="en-US" sz="2100">
                <a:latin typeface="PT Sans"/>
              </a:rPr>
              <a:t> seine Information </a:t>
            </a:r>
            <a:r>
              <a:rPr lang="en-US" sz="2100" err="1">
                <a:latin typeface="PT Sans"/>
              </a:rPr>
              <a:t>zu</a:t>
            </a:r>
            <a:r>
              <a:rPr lang="en-US" sz="2100">
                <a:latin typeface="PT Sans"/>
              </a:rPr>
              <a:t> </a:t>
            </a:r>
            <a:r>
              <a:rPr lang="en-US" sz="2100" err="1">
                <a:latin typeface="PT Sans"/>
              </a:rPr>
              <a:t>teilen</a:t>
            </a:r>
            <a:r>
              <a:rPr lang="en-US" sz="2100">
                <a:latin typeface="PT Sans"/>
              </a:rPr>
              <a:t>, </a:t>
            </a:r>
            <a:r>
              <a:rPr lang="en-US" sz="2100" err="1">
                <a:latin typeface="PT Sans"/>
              </a:rPr>
              <a:t>solange</a:t>
            </a:r>
            <a:r>
              <a:rPr lang="en-US" sz="2100">
                <a:latin typeface="PT Sans"/>
              </a:rPr>
              <a:t> </a:t>
            </a:r>
            <a:r>
              <a:rPr lang="en-US" sz="2100" err="1">
                <a:latin typeface="PT Sans"/>
              </a:rPr>
              <a:t>gerade</a:t>
            </a:r>
            <a:r>
              <a:rPr lang="en-US" sz="2100">
                <a:latin typeface="PT Sans"/>
              </a:rPr>
              <a:t> </a:t>
            </a:r>
            <a:r>
              <a:rPr lang="en-US" sz="2100" err="1">
                <a:latin typeface="PT Sans"/>
              </a:rPr>
              <a:t>niemand</a:t>
            </a:r>
            <a:r>
              <a:rPr lang="en-US" sz="2100">
                <a:latin typeface="PT Sans"/>
              </a:rPr>
              <a:t> </a:t>
            </a:r>
            <a:r>
              <a:rPr lang="en-US" sz="2100" err="1">
                <a:latin typeface="PT Sans"/>
              </a:rPr>
              <a:t>anderes</a:t>
            </a:r>
            <a:r>
              <a:rPr lang="en-US" sz="2100">
                <a:latin typeface="PT Sans"/>
              </a:rPr>
              <a:t> seine Information </a:t>
            </a:r>
            <a:r>
              <a:rPr lang="en-US" sz="2100" err="1">
                <a:latin typeface="PT Sans"/>
              </a:rPr>
              <a:t>teilt</a:t>
            </a: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p:txBody>
      </p:sp>
      <p:sp>
        <p:nvSpPr>
          <p:cNvPr id="5"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5506F667-C239-3AD2-3AD4-DB57B962A355}"/>
              </a:ext>
            </a:extLst>
          </p:cNvPr>
          <p:cNvSpPr txBox="1"/>
          <p:nvPr/>
        </p:nvSpPr>
        <p:spPr>
          <a:xfrm>
            <a:off x="765584" y="5533608"/>
            <a:ext cx="11476971" cy="1292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Fail-</a:t>
            </a:r>
            <a:r>
              <a:rPr lang="en-US" sz="2100" err="1">
                <a:latin typeface="PT Sans"/>
              </a:rPr>
              <a:t>Kriterien</a:t>
            </a:r>
            <a:r>
              <a:rPr lang="en-US" sz="2100">
                <a:latin typeface="PT Sans"/>
              </a:rPr>
              <a:t>:</a:t>
            </a:r>
          </a:p>
          <a:p>
            <a:pPr marL="342900" indent="-342900" algn="l">
              <a:buFont typeface="Arial"/>
              <a:buChar char="•"/>
              <a:defRPr sz="1700" b="0">
                <a:latin typeface="PT Sans"/>
                <a:ea typeface="PT Sans"/>
                <a:cs typeface="PT Sans"/>
                <a:sym typeface="PT Sans"/>
              </a:defRPr>
            </a:pPr>
            <a:r>
              <a:rPr lang="en-US" sz="2100">
                <a:latin typeface="PT Sans"/>
              </a:rPr>
              <a:t>Die </a:t>
            </a:r>
            <a:r>
              <a:rPr lang="en-US" sz="2100" err="1">
                <a:latin typeface="PT Sans"/>
              </a:rPr>
              <a:t>geteilte</a:t>
            </a:r>
            <a:r>
              <a:rPr lang="en-US" sz="2100">
                <a:latin typeface="PT Sans"/>
              </a:rPr>
              <a:t> Information </a:t>
            </a:r>
            <a:r>
              <a:rPr lang="en-US" sz="2100" err="1">
                <a:latin typeface="PT Sans"/>
              </a:rPr>
              <a:t>wird</a:t>
            </a:r>
            <a:r>
              <a:rPr lang="en-US" sz="2100">
                <a:latin typeface="PT Sans"/>
              </a:rPr>
              <a:t> </a:t>
            </a:r>
            <a:r>
              <a:rPr lang="en-US" sz="2100" err="1">
                <a:latin typeface="PT Sans"/>
              </a:rPr>
              <a:t>nicht</a:t>
            </a:r>
            <a:r>
              <a:rPr lang="en-US" sz="2100">
                <a:latin typeface="PT Sans"/>
              </a:rPr>
              <a:t> </a:t>
            </a:r>
            <a:r>
              <a:rPr lang="en-US" sz="2100" err="1">
                <a:latin typeface="PT Sans"/>
              </a:rPr>
              <a:t>angezeigt</a:t>
            </a:r>
            <a:r>
              <a:rPr lang="en-US" sz="2100">
                <a:latin typeface="PT Sans"/>
              </a:rPr>
              <a:t> </a:t>
            </a:r>
            <a:r>
              <a:rPr lang="en-US" sz="2100" err="1">
                <a:latin typeface="PT Sans"/>
              </a:rPr>
              <a:t>oder</a:t>
            </a:r>
            <a:r>
              <a:rPr lang="en-US" sz="2100">
                <a:latin typeface="PT Sans"/>
              </a:rPr>
              <a:t> </a:t>
            </a:r>
            <a:r>
              <a:rPr lang="en-US" sz="2100" err="1">
                <a:latin typeface="PT Sans"/>
              </a:rPr>
              <a:t>nicht</a:t>
            </a:r>
            <a:r>
              <a:rPr lang="en-US" sz="2100">
                <a:latin typeface="PT Sans"/>
              </a:rPr>
              <a:t> </a:t>
            </a:r>
            <a:r>
              <a:rPr lang="en-US" sz="2100" err="1">
                <a:latin typeface="PT Sans"/>
              </a:rPr>
              <a:t>synchron</a:t>
            </a:r>
            <a:r>
              <a:rPr lang="en-US" sz="2100">
                <a:latin typeface="PT Sans"/>
              </a:rPr>
              <a:t> </a:t>
            </a:r>
            <a:r>
              <a:rPr lang="en-US" sz="2100" err="1">
                <a:latin typeface="PT Sans"/>
              </a:rPr>
              <a:t>angezeigt</a:t>
            </a:r>
            <a:r>
              <a:rPr lang="en-US" sz="2100">
                <a:latin typeface="PT Sans"/>
              </a:rPr>
              <a:t>.</a:t>
            </a:r>
          </a:p>
          <a:p>
            <a:pPr marL="342900" indent="-342900" algn="l">
              <a:buFont typeface="Arial"/>
              <a:buChar char="•"/>
              <a:defRPr sz="1700" b="0">
                <a:latin typeface="PT Sans"/>
                <a:ea typeface="PT Sans"/>
                <a:cs typeface="PT Sans"/>
                <a:sym typeface="PT Sans"/>
              </a:defRPr>
            </a:pPr>
            <a:r>
              <a:rPr lang="en-US" sz="2100">
                <a:latin typeface="PT Sans"/>
              </a:rPr>
              <a:t>Die </a:t>
            </a:r>
            <a:r>
              <a:rPr lang="en-US" sz="2100" err="1">
                <a:latin typeface="PT Sans"/>
              </a:rPr>
              <a:t>Anwender</a:t>
            </a:r>
            <a:r>
              <a:rPr lang="en-US" sz="2100">
                <a:latin typeface="PT Sans"/>
              </a:rPr>
              <a:t> </a:t>
            </a:r>
            <a:r>
              <a:rPr lang="en-US" sz="2100" err="1">
                <a:latin typeface="PT Sans"/>
              </a:rPr>
              <a:t>können</a:t>
            </a:r>
            <a:r>
              <a:rPr lang="en-US" sz="2100">
                <a:latin typeface="PT Sans"/>
              </a:rPr>
              <a:t> </a:t>
            </a:r>
            <a:r>
              <a:rPr lang="en-US" sz="2100" err="1">
                <a:latin typeface="PT Sans"/>
              </a:rPr>
              <a:t>nichts</a:t>
            </a:r>
            <a:r>
              <a:rPr lang="en-US" sz="2100">
                <a:latin typeface="PT Sans"/>
              </a:rPr>
              <a:t> </a:t>
            </a:r>
            <a:r>
              <a:rPr lang="en-US" sz="2100" err="1">
                <a:latin typeface="PT Sans"/>
              </a:rPr>
              <a:t>teilen</a:t>
            </a: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p:txBody>
      </p:sp>
      <p:sp>
        <p:nvSpPr>
          <p:cNvPr id="7"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98689A6B-D3C3-F45A-3122-A7CA385940BA}"/>
              </a:ext>
            </a:extLst>
          </p:cNvPr>
          <p:cNvSpPr txBox="1"/>
          <p:nvPr/>
        </p:nvSpPr>
        <p:spPr>
          <a:xfrm>
            <a:off x="765584" y="7420556"/>
            <a:ext cx="11476971" cy="193899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Fallbacks: </a:t>
            </a:r>
          </a:p>
          <a:p>
            <a:pPr marL="342900" indent="-342900" algn="l">
              <a:buFont typeface="Arial"/>
              <a:buChar char="•"/>
              <a:defRPr sz="1700" b="0">
                <a:latin typeface="PT Sans"/>
                <a:ea typeface="PT Sans"/>
                <a:cs typeface="PT Sans"/>
                <a:sym typeface="PT Sans"/>
              </a:defRPr>
            </a:pPr>
            <a:r>
              <a:rPr lang="en-US" sz="2100">
                <a:latin typeface="PT Sans"/>
              </a:rPr>
              <a:t>Andere </a:t>
            </a:r>
            <a:r>
              <a:rPr lang="en-US" sz="2100" err="1">
                <a:latin typeface="PT Sans"/>
              </a:rPr>
              <a:t>Funktionsart</a:t>
            </a:r>
            <a:r>
              <a:rPr lang="en-US" sz="2100">
                <a:latin typeface="PT Sans"/>
              </a:rPr>
              <a:t> für das </a:t>
            </a:r>
            <a:r>
              <a:rPr lang="en-US" sz="2100" err="1">
                <a:latin typeface="PT Sans"/>
              </a:rPr>
              <a:t>Teilen</a:t>
            </a:r>
            <a:r>
              <a:rPr lang="en-US" sz="2100">
                <a:latin typeface="PT Sans"/>
              </a:rPr>
              <a:t> von </a:t>
            </a:r>
            <a:r>
              <a:rPr lang="en-US" sz="2100" err="1">
                <a:latin typeface="PT Sans"/>
              </a:rPr>
              <a:t>Informationen</a:t>
            </a:r>
            <a:r>
              <a:rPr lang="en-US" sz="2100">
                <a:latin typeface="PT Sans"/>
              </a:rPr>
              <a:t> </a:t>
            </a:r>
            <a:r>
              <a:rPr lang="en-US" sz="2100" err="1">
                <a:latin typeface="PT Sans"/>
              </a:rPr>
              <a:t>verwenden</a:t>
            </a: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Eine </a:t>
            </a:r>
            <a:r>
              <a:rPr lang="en-US" sz="2100" err="1">
                <a:latin typeface="PT Sans"/>
              </a:rPr>
              <a:t>bestimmte</a:t>
            </a:r>
            <a:r>
              <a:rPr lang="en-US" sz="2100">
                <a:latin typeface="PT Sans"/>
              </a:rPr>
              <a:t> </a:t>
            </a:r>
            <a:r>
              <a:rPr lang="en-US" sz="2100" err="1">
                <a:latin typeface="PT Sans"/>
              </a:rPr>
              <a:t>Dataienart</a:t>
            </a:r>
            <a:r>
              <a:rPr lang="en-US" sz="2100">
                <a:latin typeface="PT Sans"/>
              </a:rPr>
              <a:t> (</a:t>
            </a:r>
            <a:r>
              <a:rPr lang="en-US" sz="2100" err="1">
                <a:latin typeface="PT Sans"/>
              </a:rPr>
              <a:t>oder</a:t>
            </a:r>
            <a:r>
              <a:rPr lang="en-US" sz="2100">
                <a:latin typeface="PT Sans"/>
              </a:rPr>
              <a:t> falls </a:t>
            </a:r>
            <a:r>
              <a:rPr lang="en-US" sz="2100" err="1">
                <a:latin typeface="PT Sans"/>
              </a:rPr>
              <a:t>möglich</a:t>
            </a:r>
            <a:r>
              <a:rPr lang="en-US" sz="2100">
                <a:latin typeface="PT Sans"/>
              </a:rPr>
              <a:t> </a:t>
            </a:r>
            <a:r>
              <a:rPr lang="en-US" sz="2100" err="1">
                <a:latin typeface="PT Sans"/>
              </a:rPr>
              <a:t>viele</a:t>
            </a:r>
            <a:r>
              <a:rPr lang="en-US" sz="2100">
                <a:latin typeface="PT Sans"/>
              </a:rPr>
              <a:t>) für das </a:t>
            </a:r>
            <a:r>
              <a:rPr lang="en-US" sz="2100" err="1">
                <a:latin typeface="PT Sans"/>
              </a:rPr>
              <a:t>transiente</a:t>
            </a:r>
            <a:r>
              <a:rPr lang="en-US" sz="2100">
                <a:latin typeface="PT Sans"/>
              </a:rPr>
              <a:t> </a:t>
            </a:r>
            <a:r>
              <a:rPr lang="en-US" sz="2100" err="1">
                <a:latin typeface="PT Sans"/>
              </a:rPr>
              <a:t>Hochladen</a:t>
            </a:r>
            <a:r>
              <a:rPr lang="en-US" sz="2100">
                <a:latin typeface="PT Sans"/>
              </a:rPr>
              <a:t> </a:t>
            </a:r>
            <a:r>
              <a:rPr lang="en-US" sz="2100" err="1">
                <a:latin typeface="PT Sans"/>
              </a:rPr>
              <a:t>verwenden</a:t>
            </a:r>
            <a:r>
              <a:rPr lang="en-US" sz="2100">
                <a:latin typeface="PT Sans"/>
              </a:rPr>
              <a:t>, </a:t>
            </a:r>
            <a:r>
              <a:rPr lang="en-US" sz="2100" err="1">
                <a:latin typeface="PT Sans"/>
              </a:rPr>
              <a:t>damit</a:t>
            </a:r>
            <a:r>
              <a:rPr lang="en-US" sz="2100">
                <a:latin typeface="PT Sans"/>
              </a:rPr>
              <a:t> </a:t>
            </a:r>
            <a:r>
              <a:rPr lang="en-US" sz="2100" err="1">
                <a:latin typeface="PT Sans"/>
              </a:rPr>
              <a:t>diese</a:t>
            </a:r>
            <a:r>
              <a:rPr lang="en-US" sz="2100">
                <a:latin typeface="PT Sans"/>
              </a:rPr>
              <a:t> </a:t>
            </a:r>
            <a:r>
              <a:rPr lang="en-US" sz="2100" err="1">
                <a:latin typeface="PT Sans"/>
              </a:rPr>
              <a:t>synchron</a:t>
            </a:r>
            <a:r>
              <a:rPr lang="en-US" sz="2100">
                <a:latin typeface="PT Sans"/>
              </a:rPr>
              <a:t> </a:t>
            </a:r>
            <a:r>
              <a:rPr lang="en-US" sz="2100" err="1">
                <a:latin typeface="PT Sans"/>
              </a:rPr>
              <a:t>geteilt</a:t>
            </a:r>
            <a:r>
              <a:rPr lang="en-US" sz="2100">
                <a:latin typeface="PT Sans"/>
              </a:rPr>
              <a:t> </a:t>
            </a:r>
            <a:r>
              <a:rPr lang="en-US" sz="2100" err="1">
                <a:latin typeface="PT Sans"/>
              </a:rPr>
              <a:t>werden</a:t>
            </a:r>
            <a:r>
              <a:rPr lang="en-US" sz="2100">
                <a:latin typeface="PT Sans"/>
              </a:rPr>
              <a:t> </a:t>
            </a:r>
            <a:r>
              <a:rPr lang="en-US" sz="2100" err="1">
                <a:latin typeface="PT Sans"/>
              </a:rPr>
              <a:t>kann</a:t>
            </a: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p:txBody>
      </p:sp>
    </p:spTree>
    <p:extLst>
      <p:ext uri="{BB962C8B-B14F-4D97-AF65-F5344CB8AC3E}">
        <p14:creationId xmlns:p14="http://schemas.microsoft.com/office/powerpoint/2010/main" val="16134723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98636"/>
            <a:ext cx="11650625"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Proof </a:t>
            </a:r>
            <a:r>
              <a:rPr lang="de-DE" err="1"/>
              <a:t>of</a:t>
            </a:r>
            <a:r>
              <a:rPr lang="de-DE"/>
              <a:t> Concept - </a:t>
            </a:r>
            <a:r>
              <a:rPr lang="en-US" err="1"/>
              <a:t>Bestückung</a:t>
            </a:r>
            <a:r>
              <a:rPr lang="en-US"/>
              <a:t> von Information </a:t>
            </a:r>
            <a:r>
              <a:rPr lang="en-US" err="1"/>
              <a:t>anhand</a:t>
            </a:r>
            <a:r>
              <a:rPr lang="en-US"/>
              <a:t> von </a:t>
            </a:r>
            <a:r>
              <a:rPr lang="en-US" err="1"/>
              <a:t>virtuellem</a:t>
            </a:r>
            <a:r>
              <a:rPr lang="en-US"/>
              <a:t> Stift (Nice To Have)</a:t>
            </a:r>
            <a:endParaRPr lang="de-DE"/>
          </a:p>
          <a:p>
            <a:endParaRPr lang="de-DE"/>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3" name="Im Idealfall sollten die Headlines und Mengentexte in einer Zeile etwa 9 bis 13 Worte enthalten. Somit sollten die Textblöcke in der Regel nicht breiter als vier Spalten sein. Alles andere ist zumeist schlecht lesbar."/>
          <p:cNvSpPr txBox="1"/>
          <p:nvPr/>
        </p:nvSpPr>
        <p:spPr>
          <a:xfrm>
            <a:off x="765584" y="1790646"/>
            <a:ext cx="11476971" cy="1554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err="1">
                <a:latin typeface="PT Sans"/>
              </a:rPr>
              <a:t>Beschreibung</a:t>
            </a:r>
            <a:r>
              <a:rPr lang="en-US" sz="2100">
                <a:latin typeface="PT Sans"/>
              </a:rPr>
              <a:t>: </a:t>
            </a:r>
            <a:endParaRPr lang="en-US" sz="1700">
              <a:latin typeface="PT Sans"/>
            </a:endParaRPr>
          </a:p>
          <a:p>
            <a:pPr algn="l">
              <a:defRPr sz="1700" b="0">
                <a:latin typeface="PT Sans"/>
                <a:ea typeface="PT Sans"/>
                <a:cs typeface="PT Sans"/>
                <a:sym typeface="PT Sans"/>
              </a:defRPr>
            </a:pPr>
            <a:r>
              <a:rPr lang="en-US" sz="2100" err="1">
                <a:latin typeface="PT Sans"/>
              </a:rPr>
              <a:t>Ermöglichen</a:t>
            </a:r>
            <a:r>
              <a:rPr lang="en-US" sz="2100">
                <a:latin typeface="PT Sans"/>
              </a:rPr>
              <a:t> des </a:t>
            </a:r>
            <a:r>
              <a:rPr lang="en-US" sz="2100" err="1">
                <a:latin typeface="PT Sans"/>
              </a:rPr>
              <a:t>Beschriften</a:t>
            </a:r>
            <a:r>
              <a:rPr lang="en-US" sz="2100">
                <a:latin typeface="PT Sans"/>
              </a:rPr>
              <a:t>/</a:t>
            </a:r>
            <a:r>
              <a:rPr lang="en-US" sz="2100" err="1">
                <a:latin typeface="PT Sans"/>
              </a:rPr>
              <a:t>Zeichnen</a:t>
            </a:r>
            <a:r>
              <a:rPr lang="en-US" sz="2100">
                <a:latin typeface="PT Sans"/>
              </a:rPr>
              <a:t> auf der </a:t>
            </a:r>
            <a:r>
              <a:rPr lang="en-US" sz="2100" err="1">
                <a:latin typeface="PT Sans"/>
              </a:rPr>
              <a:t>geteilten</a:t>
            </a:r>
            <a:r>
              <a:rPr lang="en-US" sz="2100">
                <a:latin typeface="PT Sans"/>
              </a:rPr>
              <a:t> </a:t>
            </a:r>
            <a:r>
              <a:rPr lang="en-US" sz="2100" err="1">
                <a:latin typeface="PT Sans"/>
              </a:rPr>
              <a:t>Fläche</a:t>
            </a:r>
            <a:r>
              <a:rPr lang="en-US" sz="2100">
                <a:latin typeface="PT Sans"/>
              </a:rPr>
              <a:t> </a:t>
            </a:r>
            <a:r>
              <a:rPr lang="en-US" sz="2100" err="1">
                <a:latin typeface="PT Sans"/>
              </a:rPr>
              <a:t>wie</a:t>
            </a:r>
            <a:r>
              <a:rPr lang="en-US" sz="2100">
                <a:latin typeface="PT Sans"/>
              </a:rPr>
              <a:t> </a:t>
            </a:r>
            <a:r>
              <a:rPr lang="en-US" sz="2100" err="1">
                <a:latin typeface="PT Sans"/>
              </a:rPr>
              <a:t>mit</a:t>
            </a:r>
            <a:r>
              <a:rPr lang="en-US" sz="2100">
                <a:latin typeface="PT Sans"/>
              </a:rPr>
              <a:t> </a:t>
            </a:r>
            <a:r>
              <a:rPr lang="en-US" sz="2100" err="1">
                <a:latin typeface="PT Sans"/>
              </a:rPr>
              <a:t>einem</a:t>
            </a:r>
            <a:r>
              <a:rPr lang="en-US" sz="2100">
                <a:latin typeface="PT Sans"/>
              </a:rPr>
              <a:t> Stift, </a:t>
            </a:r>
            <a:r>
              <a:rPr lang="en-US" sz="2100" err="1">
                <a:latin typeface="PT Sans"/>
              </a:rPr>
              <a:t>wobei</a:t>
            </a:r>
            <a:r>
              <a:rPr lang="en-US" sz="2100">
                <a:latin typeface="PT Sans"/>
              </a:rPr>
              <a:t> das </a:t>
            </a:r>
            <a:r>
              <a:rPr lang="en-US" sz="2100" err="1">
                <a:latin typeface="PT Sans"/>
              </a:rPr>
              <a:t>gezeichnete</a:t>
            </a:r>
            <a:r>
              <a:rPr lang="en-US" sz="2100">
                <a:latin typeface="PT Sans"/>
              </a:rPr>
              <a:t> an alle </a:t>
            </a:r>
            <a:r>
              <a:rPr lang="en-US" sz="2100" err="1">
                <a:latin typeface="PT Sans"/>
              </a:rPr>
              <a:t>Nutzer</a:t>
            </a:r>
            <a:r>
              <a:rPr lang="en-US" sz="2100">
                <a:latin typeface="PT Sans"/>
              </a:rPr>
              <a:t> in der </a:t>
            </a:r>
            <a:r>
              <a:rPr lang="en-US" sz="2100" err="1">
                <a:latin typeface="PT Sans"/>
              </a:rPr>
              <a:t>Sitzung</a:t>
            </a:r>
            <a:r>
              <a:rPr lang="en-US" sz="2100">
                <a:latin typeface="PT Sans"/>
              </a:rPr>
              <a:t> </a:t>
            </a:r>
            <a:r>
              <a:rPr lang="en-US" sz="2100" err="1">
                <a:latin typeface="PT Sans"/>
              </a:rPr>
              <a:t>synchron</a:t>
            </a:r>
            <a:r>
              <a:rPr lang="en-US" sz="2100">
                <a:latin typeface="PT Sans"/>
              </a:rPr>
              <a:t> </a:t>
            </a:r>
            <a:r>
              <a:rPr lang="en-US" sz="2100" err="1">
                <a:latin typeface="PT Sans"/>
              </a:rPr>
              <a:t>mitgeteilt</a:t>
            </a:r>
            <a:r>
              <a:rPr lang="en-US" sz="2100">
                <a:latin typeface="PT Sans"/>
              </a:rPr>
              <a:t> </a:t>
            </a:r>
            <a:r>
              <a:rPr lang="en-US" sz="2100" err="1">
                <a:latin typeface="PT Sans"/>
              </a:rPr>
              <a:t>wird</a:t>
            </a:r>
            <a:r>
              <a:rPr lang="en-US" sz="2100">
                <a:latin typeface="PT Sans"/>
              </a:rPr>
              <a:t>.</a:t>
            </a:r>
          </a:p>
          <a:p>
            <a:pPr algn="l">
              <a:defRPr sz="1700" b="0">
                <a:latin typeface="PT Sans"/>
                <a:ea typeface="PT Sans"/>
                <a:cs typeface="PT Sans"/>
                <a:sym typeface="PT Sans"/>
              </a:defRPr>
            </a:pPr>
            <a:endParaRPr lang="en-US" sz="1700">
              <a:latin typeface="PT Sans"/>
            </a:endParaRPr>
          </a:p>
          <a:p>
            <a:pPr algn="l">
              <a:defRPr sz="1700" b="0">
                <a:latin typeface="PT Sans"/>
                <a:ea typeface="PT Sans"/>
                <a:cs typeface="PT Sans"/>
                <a:sym typeface="PT Sans"/>
              </a:defRPr>
            </a:pPr>
            <a:endParaRPr lang="en-US" sz="2100">
              <a:latin typeface="PT Sans"/>
            </a:endParaRPr>
          </a:p>
        </p:txBody>
      </p:sp>
      <p:sp>
        <p:nvSpPr>
          <p:cNvPr id="3"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77FFB324-E610-C4F4-001F-69A589AD4C0B}"/>
              </a:ext>
            </a:extLst>
          </p:cNvPr>
          <p:cNvSpPr txBox="1"/>
          <p:nvPr/>
        </p:nvSpPr>
        <p:spPr>
          <a:xfrm>
            <a:off x="765584" y="3662127"/>
            <a:ext cx="11476971" cy="1615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Exit-</a:t>
            </a:r>
            <a:r>
              <a:rPr lang="en-US" sz="2100" err="1">
                <a:latin typeface="PT Sans"/>
              </a:rPr>
              <a:t>Kriterien</a:t>
            </a:r>
            <a:r>
              <a:rPr lang="en-US" sz="2100">
                <a:latin typeface="PT Sans"/>
              </a:rPr>
              <a:t>: </a:t>
            </a:r>
            <a:endParaRPr lang="de-DE"/>
          </a:p>
          <a:p>
            <a:pPr algn="l">
              <a:defRPr sz="1700" b="0">
                <a:latin typeface="PT Sans"/>
                <a:ea typeface="PT Sans"/>
                <a:cs typeface="PT Sans"/>
                <a:sym typeface="PT Sans"/>
              </a:defRPr>
            </a:pPr>
            <a:r>
              <a:rPr lang="en-US" sz="2100">
                <a:latin typeface="PT Sans"/>
              </a:rPr>
              <a:t>Das </a:t>
            </a:r>
            <a:r>
              <a:rPr lang="en-US" sz="2100" err="1">
                <a:latin typeface="PT Sans"/>
              </a:rPr>
              <a:t>Zeichnen</a:t>
            </a:r>
            <a:r>
              <a:rPr lang="en-US" sz="2100">
                <a:latin typeface="PT Sans"/>
              </a:rPr>
              <a:t>/</a:t>
            </a:r>
            <a:r>
              <a:rPr lang="en-US" sz="2100" err="1">
                <a:latin typeface="PT Sans"/>
              </a:rPr>
              <a:t>Beschriften</a:t>
            </a:r>
            <a:r>
              <a:rPr lang="en-US" sz="2100">
                <a:latin typeface="PT Sans"/>
              </a:rPr>
              <a:t> </a:t>
            </a:r>
            <a:r>
              <a:rPr lang="en-US" sz="2100" err="1">
                <a:latin typeface="PT Sans"/>
              </a:rPr>
              <a:t>funktioniert</a:t>
            </a:r>
            <a:r>
              <a:rPr lang="en-US" sz="2100">
                <a:latin typeface="PT Sans"/>
              </a:rPr>
              <a:t> und die </a:t>
            </a:r>
            <a:r>
              <a:rPr lang="en-US" sz="2100" err="1">
                <a:latin typeface="PT Sans"/>
              </a:rPr>
              <a:t>daraus</a:t>
            </a:r>
            <a:r>
              <a:rPr lang="en-US" sz="2100">
                <a:latin typeface="PT Sans"/>
              </a:rPr>
              <a:t> </a:t>
            </a:r>
            <a:r>
              <a:rPr lang="en-US" sz="2100" err="1">
                <a:latin typeface="PT Sans"/>
              </a:rPr>
              <a:t>entstehende</a:t>
            </a:r>
            <a:r>
              <a:rPr lang="en-US" sz="2100">
                <a:latin typeface="PT Sans"/>
              </a:rPr>
              <a:t> </a:t>
            </a:r>
            <a:r>
              <a:rPr lang="en-US" sz="2100" err="1">
                <a:latin typeface="PT Sans"/>
              </a:rPr>
              <a:t>Grafik</a:t>
            </a:r>
            <a:r>
              <a:rPr lang="en-US" sz="2100">
                <a:latin typeface="PT Sans"/>
              </a:rPr>
              <a:t> </a:t>
            </a:r>
            <a:r>
              <a:rPr lang="en-US" sz="2100" err="1">
                <a:latin typeface="PT Sans"/>
              </a:rPr>
              <a:t>wird</a:t>
            </a:r>
            <a:r>
              <a:rPr lang="en-US" sz="2100">
                <a:latin typeface="PT Sans"/>
              </a:rPr>
              <a:t> für alle </a:t>
            </a:r>
            <a:r>
              <a:rPr lang="en-US" sz="2100" err="1">
                <a:latin typeface="PT Sans"/>
              </a:rPr>
              <a:t>Nutzer</a:t>
            </a:r>
            <a:r>
              <a:rPr lang="en-US" sz="2100">
                <a:latin typeface="PT Sans"/>
              </a:rPr>
              <a:t> </a:t>
            </a:r>
            <a:r>
              <a:rPr lang="en-US" sz="2100" err="1">
                <a:latin typeface="PT Sans"/>
              </a:rPr>
              <a:t>synchron</a:t>
            </a:r>
            <a:r>
              <a:rPr lang="en-US" sz="2100">
                <a:latin typeface="PT Sans"/>
              </a:rPr>
              <a:t> </a:t>
            </a:r>
            <a:r>
              <a:rPr lang="en-US" sz="2100" err="1">
                <a:latin typeface="PT Sans"/>
              </a:rPr>
              <a:t>dargestellt</a:t>
            </a:r>
            <a:r>
              <a:rPr lang="en-US" sz="2100">
                <a:latin typeface="PT Sans"/>
              </a:rPr>
              <a:t>.</a:t>
            </a:r>
          </a:p>
          <a:p>
            <a:pPr algn="l">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p:txBody>
      </p:sp>
      <p:sp>
        <p:nvSpPr>
          <p:cNvPr id="5"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5506F667-C239-3AD2-3AD4-DB57B962A355}"/>
              </a:ext>
            </a:extLst>
          </p:cNvPr>
          <p:cNvSpPr txBox="1"/>
          <p:nvPr/>
        </p:nvSpPr>
        <p:spPr>
          <a:xfrm>
            <a:off x="765584" y="5533608"/>
            <a:ext cx="11476971"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Fail-</a:t>
            </a:r>
            <a:r>
              <a:rPr lang="en-US" sz="2100" err="1">
                <a:latin typeface="PT Sans"/>
              </a:rPr>
              <a:t>Kriterien</a:t>
            </a:r>
            <a:r>
              <a:rPr lang="en-US" sz="2100">
                <a:latin typeface="PT Sans"/>
              </a:rPr>
              <a:t>:</a:t>
            </a:r>
          </a:p>
          <a:p>
            <a:pPr marL="342900" indent="-342900" algn="l">
              <a:buFont typeface="Arial"/>
              <a:buChar char="•"/>
              <a:defRPr sz="1700" b="0">
                <a:latin typeface="PT Sans"/>
                <a:ea typeface="PT Sans"/>
                <a:cs typeface="PT Sans"/>
                <a:sym typeface="PT Sans"/>
              </a:defRPr>
            </a:pPr>
            <a:r>
              <a:rPr lang="en-US" sz="2100">
                <a:latin typeface="PT Sans"/>
              </a:rPr>
              <a:t>Die </a:t>
            </a:r>
            <a:r>
              <a:rPr lang="en-US" sz="2100" err="1">
                <a:latin typeface="PT Sans"/>
              </a:rPr>
              <a:t>Zeichnungen</a:t>
            </a:r>
            <a:r>
              <a:rPr lang="en-US" sz="2100">
                <a:latin typeface="PT Sans"/>
              </a:rPr>
              <a:t>/</a:t>
            </a:r>
            <a:r>
              <a:rPr lang="en-US" sz="2100" err="1">
                <a:latin typeface="PT Sans"/>
              </a:rPr>
              <a:t>Beschriftungen</a:t>
            </a:r>
            <a:r>
              <a:rPr lang="en-US" sz="2100">
                <a:latin typeface="PT Sans"/>
              </a:rPr>
              <a:t> </a:t>
            </a:r>
            <a:r>
              <a:rPr lang="en-US" sz="2100" err="1">
                <a:latin typeface="PT Sans"/>
              </a:rPr>
              <a:t>werden</a:t>
            </a:r>
            <a:r>
              <a:rPr lang="en-US" sz="2100">
                <a:latin typeface="PT Sans"/>
              </a:rPr>
              <a:t> </a:t>
            </a:r>
            <a:r>
              <a:rPr lang="en-US" sz="2100" err="1">
                <a:latin typeface="PT Sans"/>
              </a:rPr>
              <a:t>nicht</a:t>
            </a:r>
            <a:r>
              <a:rPr lang="en-US" sz="2100">
                <a:latin typeface="PT Sans"/>
              </a:rPr>
              <a:t> </a:t>
            </a:r>
            <a:r>
              <a:rPr lang="en-US" sz="2100" err="1">
                <a:latin typeface="PT Sans"/>
              </a:rPr>
              <a:t>übermittelt</a:t>
            </a:r>
            <a:endParaRPr lang="en-US" sz="2100">
              <a:latin typeface="PT Sans"/>
            </a:endParaRPr>
          </a:p>
          <a:p>
            <a:pPr marL="342900" indent="-342900" algn="l">
              <a:buFont typeface="Arial"/>
              <a:buChar char="•"/>
              <a:defRPr sz="1700" b="0">
                <a:latin typeface="PT Sans"/>
                <a:ea typeface="PT Sans"/>
                <a:cs typeface="PT Sans"/>
                <a:sym typeface="PT Sans"/>
              </a:defRPr>
            </a:pPr>
            <a:r>
              <a:rPr lang="en-US" sz="2100">
                <a:latin typeface="PT Sans"/>
              </a:rPr>
              <a:t>Die </a:t>
            </a:r>
            <a:r>
              <a:rPr lang="en-US" sz="2100" err="1">
                <a:latin typeface="PT Sans"/>
              </a:rPr>
              <a:t>Zeichnungen</a:t>
            </a:r>
            <a:r>
              <a:rPr lang="en-US" sz="2100">
                <a:latin typeface="PT Sans"/>
              </a:rPr>
              <a:t>/</a:t>
            </a:r>
            <a:r>
              <a:rPr lang="en-US" sz="2100" err="1">
                <a:latin typeface="PT Sans"/>
              </a:rPr>
              <a:t>Beschriftungen</a:t>
            </a:r>
            <a:r>
              <a:rPr lang="en-US" sz="2100">
                <a:latin typeface="PT Sans"/>
              </a:rPr>
              <a:t> </a:t>
            </a:r>
            <a:r>
              <a:rPr lang="en-US" sz="2100" err="1">
                <a:latin typeface="PT Sans"/>
              </a:rPr>
              <a:t>werden</a:t>
            </a:r>
            <a:r>
              <a:rPr lang="en-US" sz="2100">
                <a:latin typeface="PT Sans"/>
              </a:rPr>
              <a:t> </a:t>
            </a:r>
            <a:r>
              <a:rPr lang="en-US" sz="2100" err="1">
                <a:latin typeface="PT Sans"/>
              </a:rPr>
              <a:t>zwar</a:t>
            </a:r>
            <a:r>
              <a:rPr lang="en-US" sz="2100">
                <a:latin typeface="PT Sans"/>
              </a:rPr>
              <a:t> </a:t>
            </a:r>
            <a:r>
              <a:rPr lang="en-US" sz="2100" err="1">
                <a:latin typeface="PT Sans"/>
              </a:rPr>
              <a:t>übermittelt</a:t>
            </a:r>
            <a:r>
              <a:rPr lang="en-US" sz="2100">
                <a:latin typeface="PT Sans"/>
              </a:rPr>
              <a:t>, </a:t>
            </a:r>
            <a:r>
              <a:rPr lang="en-US" sz="2100" err="1">
                <a:latin typeface="PT Sans"/>
              </a:rPr>
              <a:t>werden</a:t>
            </a:r>
            <a:r>
              <a:rPr lang="en-US" sz="2100">
                <a:latin typeface="PT Sans"/>
              </a:rPr>
              <a:t> </a:t>
            </a:r>
            <a:r>
              <a:rPr lang="en-US" sz="2100" err="1">
                <a:latin typeface="PT Sans"/>
              </a:rPr>
              <a:t>aber</a:t>
            </a:r>
            <a:r>
              <a:rPr lang="en-US" sz="2100">
                <a:latin typeface="PT Sans"/>
              </a:rPr>
              <a:t> </a:t>
            </a:r>
            <a:r>
              <a:rPr lang="en-US" sz="2100" err="1">
                <a:latin typeface="PT Sans"/>
              </a:rPr>
              <a:t>nicht</a:t>
            </a:r>
            <a:r>
              <a:rPr lang="en-US" sz="2100">
                <a:latin typeface="PT Sans"/>
              </a:rPr>
              <a:t> für alle </a:t>
            </a:r>
            <a:r>
              <a:rPr lang="en-US" sz="2100" err="1">
                <a:latin typeface="PT Sans"/>
              </a:rPr>
              <a:t>korrekt</a:t>
            </a:r>
            <a:r>
              <a:rPr lang="en-US" sz="2100">
                <a:latin typeface="PT Sans"/>
              </a:rPr>
              <a:t> </a:t>
            </a:r>
            <a:r>
              <a:rPr lang="en-US" sz="2100" err="1">
                <a:latin typeface="PT Sans"/>
              </a:rPr>
              <a:t>synchron</a:t>
            </a:r>
            <a:r>
              <a:rPr lang="en-US" sz="2100">
                <a:latin typeface="PT Sans"/>
              </a:rPr>
              <a:t> </a:t>
            </a:r>
            <a:r>
              <a:rPr lang="en-US" sz="2100" err="1">
                <a:latin typeface="PT Sans"/>
              </a:rPr>
              <a:t>dargestellt</a:t>
            </a:r>
            <a:r>
              <a:rPr lang="en-US" sz="2100">
                <a:latin typeface="PT Sans"/>
              </a:rPr>
              <a:t>.</a:t>
            </a:r>
          </a:p>
          <a:p>
            <a:pPr marL="342900" indent="-342900" algn="l">
              <a:buFont typeface="Arial"/>
              <a:buChar char="•"/>
              <a:defRPr sz="1700" b="0">
                <a:latin typeface="PT Sans"/>
                <a:ea typeface="PT Sans"/>
                <a:cs typeface="PT Sans"/>
                <a:sym typeface="PT Sans"/>
              </a:defRPr>
            </a:pPr>
            <a:r>
              <a:rPr lang="en-US" sz="2100">
                <a:latin typeface="PT Sans"/>
              </a:rPr>
              <a:t>Das </a:t>
            </a:r>
            <a:r>
              <a:rPr lang="en-US" sz="2100" err="1">
                <a:latin typeface="PT Sans"/>
              </a:rPr>
              <a:t>Zeichenen</a:t>
            </a:r>
            <a:r>
              <a:rPr lang="en-US" sz="2100">
                <a:latin typeface="PT Sans"/>
              </a:rPr>
              <a:t>/</a:t>
            </a:r>
            <a:r>
              <a:rPr lang="en-US" sz="2100" err="1">
                <a:latin typeface="PT Sans"/>
              </a:rPr>
              <a:t>Beschriften</a:t>
            </a:r>
            <a:r>
              <a:rPr lang="en-US" sz="2100">
                <a:latin typeface="PT Sans"/>
              </a:rPr>
              <a:t> an </a:t>
            </a:r>
            <a:r>
              <a:rPr lang="en-US" sz="2100" err="1">
                <a:latin typeface="PT Sans"/>
              </a:rPr>
              <a:t>sich</a:t>
            </a:r>
            <a:r>
              <a:rPr lang="en-US" sz="2100">
                <a:latin typeface="PT Sans"/>
              </a:rPr>
              <a:t> </a:t>
            </a:r>
            <a:r>
              <a:rPr lang="en-US" sz="2100" err="1">
                <a:latin typeface="PT Sans"/>
              </a:rPr>
              <a:t>funktioniert</a:t>
            </a:r>
            <a:r>
              <a:rPr lang="en-US" sz="2100">
                <a:latin typeface="PT Sans"/>
              </a:rPr>
              <a:t> </a:t>
            </a:r>
            <a:r>
              <a:rPr lang="en-US" sz="2100" err="1">
                <a:latin typeface="PT Sans"/>
              </a:rPr>
              <a:t>nicht</a:t>
            </a:r>
            <a:r>
              <a:rPr lang="en-US" sz="2100">
                <a:latin typeface="PT Sans"/>
              </a:rPr>
              <a:t>.</a:t>
            </a:r>
          </a:p>
          <a:p>
            <a:pPr marL="342900" indent="-342900" algn="l">
              <a:buFont typeface="Arial"/>
              <a:buChar char="•"/>
              <a:defRPr sz="1700" b="0">
                <a:latin typeface="PT Sans"/>
                <a:ea typeface="PT Sans"/>
                <a:cs typeface="PT Sans"/>
                <a:sym typeface="PT Sans"/>
              </a:defRPr>
            </a:pPr>
            <a:endParaRPr lang="en-US" sz="2100">
              <a:latin typeface="PT Sans"/>
            </a:endParaRPr>
          </a:p>
        </p:txBody>
      </p:sp>
      <p:sp>
        <p:nvSpPr>
          <p:cNvPr id="7" name="Im Idealfall sollten die Headlines und Mengentexte in einer Zeile etwa 9 bis 13 Worte enthalten. Somit sollten die Textblöcke in der Regel nicht breiter als vier Spalten sein. Alles andere ist zumeist schlecht lesbar.">
            <a:extLst>
              <a:ext uri="{FF2B5EF4-FFF2-40B4-BE49-F238E27FC236}">
                <a16:creationId xmlns:a16="http://schemas.microsoft.com/office/drawing/2014/main" id="{98689A6B-D3C3-F45A-3122-A7CA385940BA}"/>
              </a:ext>
            </a:extLst>
          </p:cNvPr>
          <p:cNvSpPr txBox="1"/>
          <p:nvPr/>
        </p:nvSpPr>
        <p:spPr>
          <a:xfrm>
            <a:off x="765584" y="7420556"/>
            <a:ext cx="11476971" cy="22621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algn="l">
              <a:defRPr sz="1700" b="0">
                <a:latin typeface="PT Sans"/>
                <a:ea typeface="PT Sans"/>
                <a:cs typeface="PT Sans"/>
                <a:sym typeface="PT Sans"/>
              </a:defRPr>
            </a:pPr>
            <a:r>
              <a:rPr lang="en-US" sz="2100">
                <a:latin typeface="PT Sans"/>
              </a:rPr>
              <a:t>Fallbacks: </a:t>
            </a:r>
          </a:p>
          <a:p>
            <a:pPr marL="342900" indent="-342900" algn="l">
              <a:buFont typeface="Arial"/>
              <a:buChar char="•"/>
              <a:defRPr sz="1700" b="0">
                <a:latin typeface="PT Sans"/>
                <a:ea typeface="PT Sans"/>
                <a:cs typeface="PT Sans"/>
                <a:sym typeface="PT Sans"/>
              </a:defRPr>
            </a:pPr>
            <a:r>
              <a:rPr lang="en-US" sz="2100" err="1">
                <a:latin typeface="PT Sans"/>
              </a:rPr>
              <a:t>Stattdessen</a:t>
            </a:r>
            <a:r>
              <a:rPr lang="en-US" sz="2100">
                <a:latin typeface="PT Sans"/>
              </a:rPr>
              <a:t> </a:t>
            </a:r>
            <a:r>
              <a:rPr lang="en-US" sz="2100" err="1">
                <a:latin typeface="PT Sans"/>
              </a:rPr>
              <a:t>noch</a:t>
            </a:r>
            <a:r>
              <a:rPr lang="en-US" sz="2100">
                <a:latin typeface="PT Sans"/>
              </a:rPr>
              <a:t> </a:t>
            </a:r>
            <a:r>
              <a:rPr lang="en-US" sz="2100" err="1">
                <a:latin typeface="PT Sans"/>
              </a:rPr>
              <a:t>eine</a:t>
            </a:r>
            <a:r>
              <a:rPr lang="en-US" sz="2100">
                <a:latin typeface="PT Sans"/>
              </a:rPr>
              <a:t> </a:t>
            </a:r>
            <a:r>
              <a:rPr lang="en-US" sz="2100" err="1">
                <a:latin typeface="PT Sans"/>
              </a:rPr>
              <a:t>andere</a:t>
            </a:r>
            <a:r>
              <a:rPr lang="en-US" sz="2100">
                <a:latin typeface="PT Sans"/>
              </a:rPr>
              <a:t> Art </a:t>
            </a:r>
            <a:r>
              <a:rPr lang="en-US" sz="2100" err="1">
                <a:latin typeface="PT Sans"/>
              </a:rPr>
              <a:t>zum</a:t>
            </a:r>
            <a:r>
              <a:rPr lang="en-US" sz="2100">
                <a:latin typeface="PT Sans"/>
              </a:rPr>
              <a:t> </a:t>
            </a:r>
            <a:r>
              <a:rPr lang="en-US" sz="2100" err="1">
                <a:latin typeface="PT Sans"/>
              </a:rPr>
              <a:t>hinzufügen</a:t>
            </a:r>
            <a:r>
              <a:rPr lang="en-US" sz="2100">
                <a:latin typeface="PT Sans"/>
              </a:rPr>
              <a:t> von </a:t>
            </a:r>
            <a:r>
              <a:rPr lang="en-US" sz="2100" err="1">
                <a:latin typeface="PT Sans"/>
              </a:rPr>
              <a:t>Informationen</a:t>
            </a:r>
            <a:r>
              <a:rPr lang="en-US" sz="2100">
                <a:latin typeface="PT Sans"/>
              </a:rPr>
              <a:t> </a:t>
            </a:r>
            <a:r>
              <a:rPr lang="en-US" sz="2100" err="1">
                <a:latin typeface="PT Sans"/>
              </a:rPr>
              <a:t>hinzufügen</a:t>
            </a:r>
            <a:r>
              <a:rPr lang="en-US" sz="2100">
                <a:latin typeface="PT Sans"/>
              </a:rPr>
              <a:t>, </a:t>
            </a:r>
            <a:r>
              <a:rPr lang="en-US" sz="2100" err="1">
                <a:latin typeface="PT Sans"/>
              </a:rPr>
              <a:t>z.B</a:t>
            </a:r>
            <a:r>
              <a:rPr lang="en-US" sz="2100">
                <a:latin typeface="PT Sans"/>
              </a:rPr>
              <a:t> Text an </a:t>
            </a:r>
            <a:r>
              <a:rPr lang="en-US" sz="2100" err="1">
                <a:latin typeface="PT Sans"/>
              </a:rPr>
              <a:t>einer</a:t>
            </a:r>
            <a:r>
              <a:rPr lang="en-US" sz="2100">
                <a:latin typeface="PT Sans"/>
              </a:rPr>
              <a:t> </a:t>
            </a:r>
            <a:r>
              <a:rPr lang="en-US" sz="2100" err="1">
                <a:latin typeface="PT Sans"/>
              </a:rPr>
              <a:t>bestimmten</a:t>
            </a:r>
            <a:r>
              <a:rPr lang="en-US" sz="2100">
                <a:latin typeface="PT Sans"/>
              </a:rPr>
              <a:t> Stelle </a:t>
            </a:r>
            <a:r>
              <a:rPr lang="en-US" sz="2100" err="1">
                <a:latin typeface="PT Sans"/>
              </a:rPr>
              <a:t>darstellen</a:t>
            </a:r>
            <a:r>
              <a:rPr lang="en-US" sz="2100">
                <a:latin typeface="PT Sans"/>
              </a:rPr>
              <a:t>.</a:t>
            </a:r>
          </a:p>
          <a:p>
            <a:pPr marL="342900" indent="-342900" algn="l">
              <a:buFont typeface="Arial"/>
              <a:buChar char="•"/>
              <a:defRPr sz="1700" b="0">
                <a:latin typeface="PT Sans"/>
                <a:ea typeface="PT Sans"/>
                <a:cs typeface="PT Sans"/>
                <a:sym typeface="PT Sans"/>
              </a:defRPr>
            </a:pPr>
            <a:r>
              <a:rPr lang="en-US" sz="2100" err="1">
                <a:latin typeface="PT Sans"/>
              </a:rPr>
              <a:t>Keine</a:t>
            </a:r>
            <a:r>
              <a:rPr lang="en-US" sz="2100">
                <a:latin typeface="PT Sans"/>
              </a:rPr>
              <a:t> Fallback, da es </a:t>
            </a:r>
            <a:r>
              <a:rPr lang="en-US" sz="2100" err="1">
                <a:latin typeface="PT Sans"/>
              </a:rPr>
              <a:t>theoretisch</a:t>
            </a:r>
            <a:r>
              <a:rPr lang="en-US" sz="2100">
                <a:latin typeface="PT Sans"/>
              </a:rPr>
              <a:t> </a:t>
            </a:r>
            <a:r>
              <a:rPr lang="en-US" sz="2100" err="1">
                <a:latin typeface="PT Sans"/>
              </a:rPr>
              <a:t>nicht</a:t>
            </a:r>
            <a:r>
              <a:rPr lang="en-US" sz="2100">
                <a:latin typeface="PT Sans"/>
              </a:rPr>
              <a:t> </a:t>
            </a:r>
            <a:r>
              <a:rPr lang="en-US" sz="2100" err="1">
                <a:latin typeface="PT Sans"/>
              </a:rPr>
              <a:t>essentiell</a:t>
            </a:r>
            <a:r>
              <a:rPr lang="en-US" sz="2100">
                <a:latin typeface="PT Sans"/>
              </a:rPr>
              <a:t> </a:t>
            </a:r>
            <a:r>
              <a:rPr lang="en-US" sz="2100" err="1">
                <a:latin typeface="PT Sans"/>
              </a:rPr>
              <a:t>ist</a:t>
            </a: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a:p>
            <a:pPr marL="342900" indent="-342900" algn="l">
              <a:buFont typeface="Arial"/>
              <a:buChar char="•"/>
              <a:defRPr sz="1700" b="0">
                <a:latin typeface="PT Sans"/>
                <a:ea typeface="PT Sans"/>
                <a:cs typeface="PT Sans"/>
                <a:sym typeface="PT Sans"/>
              </a:defRPr>
            </a:pPr>
            <a:endParaRPr lang="en-US" sz="2100">
              <a:latin typeface="PT Sans"/>
            </a:endParaRPr>
          </a:p>
        </p:txBody>
      </p:sp>
    </p:spTree>
    <p:extLst>
      <p:ext uri="{BB962C8B-B14F-4D97-AF65-F5344CB8AC3E}">
        <p14:creationId xmlns:p14="http://schemas.microsoft.com/office/powerpoint/2010/main" val="166509412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2745945"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Alleinstellungsmerkmal</a:t>
            </a: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Textfeld 2">
            <a:extLst>
              <a:ext uri="{FF2B5EF4-FFF2-40B4-BE49-F238E27FC236}">
                <a16:creationId xmlns:a16="http://schemas.microsoft.com/office/drawing/2014/main" id="{C0FB532A-FCDC-E96B-5C24-F5883F3B0D8D}"/>
              </a:ext>
            </a:extLst>
          </p:cNvPr>
          <p:cNvSpPr txBox="1"/>
          <p:nvPr/>
        </p:nvSpPr>
        <p:spPr>
          <a:xfrm>
            <a:off x="768453" y="2120483"/>
            <a:ext cx="10218180" cy="625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endParaRPr lang="de-DE" sz="1700" b="0"/>
          </a:p>
          <a:p>
            <a:pPr algn="l"/>
            <a:endParaRPr lang="de-DE" sz="1700" b="0">
              <a:latin typeface="PT Sans"/>
            </a:endParaRPr>
          </a:p>
        </p:txBody>
      </p:sp>
      <p:sp>
        <p:nvSpPr>
          <p:cNvPr id="9" name="Textfeld 1">
            <a:extLst>
              <a:ext uri="{FF2B5EF4-FFF2-40B4-BE49-F238E27FC236}">
                <a16:creationId xmlns:a16="http://schemas.microsoft.com/office/drawing/2014/main" id="{28825A21-8E63-C8DD-77CB-D4FCF8070E9E}"/>
              </a:ext>
            </a:extLst>
          </p:cNvPr>
          <p:cNvSpPr txBox="1"/>
          <p:nvPr/>
        </p:nvSpPr>
        <p:spPr>
          <a:xfrm>
            <a:off x="748686" y="1744471"/>
            <a:ext cx="10218180" cy="1149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r>
              <a:rPr lang="de-DE" sz="1700" b="0">
                <a:latin typeface="PT Sans"/>
              </a:rPr>
              <a:t>Ein Aspekt wäre die unkomplizierte und schnelle Einrichtung des Arbeitsraumes ohne Registrierung/Anmeldung, sodass alle Teammitglieder nahezu umgehend starten können. Während der Sitzung werden auch keine versendeten Daten gesammelt und persistent gespeichert, sodass auch Privatsphäre für die Nutzer des Systems gegeben wird.</a:t>
            </a:r>
            <a:endParaRPr lang="de-DE">
              <a:latin typeface="PT Sans"/>
            </a:endParaRPr>
          </a:p>
        </p:txBody>
      </p:sp>
      <p:sp>
        <p:nvSpPr>
          <p:cNvPr id="10" name="Textfeld 2">
            <a:extLst>
              <a:ext uri="{FF2B5EF4-FFF2-40B4-BE49-F238E27FC236}">
                <a16:creationId xmlns:a16="http://schemas.microsoft.com/office/drawing/2014/main" id="{34B2CFFA-C02C-B3C3-C7FA-BF6263FDF46C}"/>
              </a:ext>
            </a:extLst>
          </p:cNvPr>
          <p:cNvSpPr txBox="1"/>
          <p:nvPr/>
        </p:nvSpPr>
        <p:spPr>
          <a:xfrm>
            <a:off x="772051" y="3665745"/>
            <a:ext cx="9834151" cy="12567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r>
              <a:rPr lang="de-DE" sz="1700" b="0">
                <a:latin typeface="PT Sans"/>
              </a:rPr>
              <a:t>Andere Anbieter für ähnliche Lösungen bestehen eher darauf, dass ihr Service erst nach einer Registrierung in ihrem System verwendbar ist.</a:t>
            </a:r>
            <a:endParaRPr lang="en-US" sz="1700" b="0">
              <a:latin typeface="PT Sans"/>
            </a:endParaRPr>
          </a:p>
          <a:p>
            <a:pPr algn="l"/>
            <a:endParaRPr lang="de-DE" sz="1700" b="0">
              <a:latin typeface="PT Sans"/>
            </a:endParaRPr>
          </a:p>
          <a:p>
            <a:pPr marL="0" marR="0" indent="0" algn="l" defTabSz="584200">
              <a:lnSpc>
                <a:spcPct val="100000"/>
              </a:lnSpc>
              <a:spcBef>
                <a:spcPts val="0"/>
              </a:spcBef>
              <a:spcAft>
                <a:spcPts val="0"/>
              </a:spcAft>
              <a:buClrTx/>
              <a:buSzTx/>
              <a:buFontTx/>
              <a:buNone/>
              <a:tabLst/>
            </a:pPr>
            <a:endParaRPr lang="de-DE" sz="2400" b="1" i="0" u="none" strike="noStrike" cap="none" spc="0" normalizeH="0" baseline="0">
              <a:ln>
                <a:noFill/>
              </a:ln>
              <a:solidFill>
                <a:srgbClr val="000000"/>
              </a:solidFill>
              <a:effectLst/>
              <a:uFillTx/>
              <a:latin typeface="Helvetica Neue"/>
              <a:ea typeface="Helvetica Neue"/>
              <a:cs typeface="Helvetica Neue"/>
            </a:endParaRPr>
          </a:p>
        </p:txBody>
      </p:sp>
      <p:sp>
        <p:nvSpPr>
          <p:cNvPr id="11" name="Textfeld 3">
            <a:extLst>
              <a:ext uri="{FF2B5EF4-FFF2-40B4-BE49-F238E27FC236}">
                <a16:creationId xmlns:a16="http://schemas.microsoft.com/office/drawing/2014/main" id="{67938FA0-7520-3842-AE62-35EEBC83E842}"/>
              </a:ext>
            </a:extLst>
          </p:cNvPr>
          <p:cNvSpPr txBox="1"/>
          <p:nvPr/>
        </p:nvSpPr>
        <p:spPr>
          <a:xfrm>
            <a:off x="772228" y="5546005"/>
            <a:ext cx="9834151" cy="17799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r>
              <a:rPr lang="de-DE" sz="1700" b="0">
                <a:latin typeface="PT Sans"/>
              </a:rPr>
              <a:t>Darüber hinaus wird dadurch ein Austausch von Informationen ermöglicht, ohne dafür extra Hardware benutzen zu müssen wie externe Datenkabel, Speichermedien etc. Und die geteilte Information soll dabei nicht ,,als eigene Datei" heruntergeladen werden, sondern nur im Cache des Browsers verfügbar sein.</a:t>
            </a:r>
            <a:endParaRPr lang="de-DE">
              <a:latin typeface="PT Sans"/>
            </a:endParaRPr>
          </a:p>
          <a:p>
            <a:pPr algn="l"/>
            <a:endParaRPr lang="de-DE" sz="1700" b="0">
              <a:latin typeface="PT Sans"/>
            </a:endParaRPr>
          </a:p>
          <a:p>
            <a:pPr marL="0" marR="0" indent="0" algn="l" defTabSz="584200">
              <a:lnSpc>
                <a:spcPct val="100000"/>
              </a:lnSpc>
              <a:spcBef>
                <a:spcPts val="0"/>
              </a:spcBef>
              <a:spcAft>
                <a:spcPts val="0"/>
              </a:spcAft>
              <a:buClrTx/>
              <a:buSzTx/>
              <a:buFontTx/>
              <a:buNone/>
              <a:tabLst/>
            </a:pPr>
            <a:endParaRPr lang="de-DE" sz="2400" b="1" i="0" u="none" strike="noStrike" cap="none" spc="0" normalizeH="0" baseline="0">
              <a:ln>
                <a:noFill/>
              </a:ln>
              <a:solidFill>
                <a:srgbClr val="000000"/>
              </a:solidFill>
              <a:effectLst/>
              <a:uFillTx/>
              <a:latin typeface="Helvetica Neue"/>
              <a:ea typeface="Helvetica Neue"/>
              <a:cs typeface="Helvetica Neue"/>
            </a:endParaRPr>
          </a:p>
        </p:txBody>
      </p:sp>
    </p:spTree>
    <p:extLst>
      <p:ext uri="{BB962C8B-B14F-4D97-AF65-F5344CB8AC3E}">
        <p14:creationId xmlns:p14="http://schemas.microsoft.com/office/powerpoint/2010/main" val="178568492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Benutzerdefiniert</PresentationFormat>
  <Slides>12</Slides>
  <Notes>11</Notes>
  <HiddenSlides>0</HiddenSlide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revision>13</cp:revision>
  <dcterms:modified xsi:type="dcterms:W3CDTF">2023-01-11T18:52:21Z</dcterms:modified>
</cp:coreProperties>
</file>