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6" r:id="rId6"/>
    <p:sldId id="280" r:id="rId7"/>
    <p:sldId id="282" r:id="rId8"/>
    <p:sldId id="287" r:id="rId9"/>
    <p:sldId id="284" r:id="rId10"/>
    <p:sldId id="285" r:id="rId11"/>
  </p:sldIdLst>
  <p:sldSz cx="13004800" cy="97536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B991B-9DF6-A1B8-4621-C2F8ED86E5EB}" v="3481" dt="2022-11-10T16:06:10.652"/>
    <p1510:client id="{7AC8B16A-FDA6-4529-9CCC-A7EE0624E052}" v="143" dt="2022-11-10T16:00:21.178"/>
    <p1510:client id="{9F9D76F1-9F72-8A13-3A30-D26E549AC510}" v="1415" dt="2022-11-10T14:56:17.695"/>
    <p1510:client id="{A3C79FDE-2837-EAD8-9115-196D25B9B982}" v="1" dt="2022-11-10T17:12:19.461"/>
    <p1510:client id="{E895AA07-5C8B-4D1C-4790-49BA02BC3A3C}" v="986" dt="2022-11-10T14:02:55.473"/>
    <p1510:client id="{EF294A5E-DC93-864C-2355-AE0BB085899B}" v="220" dt="2022-11-10T15:07:00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385" autoAdjust="0"/>
  </p:normalViewPr>
  <p:slideViewPr>
    <p:cSldViewPr snapToGrid="0">
      <p:cViewPr varScale="1">
        <p:scale>
          <a:sx n="70" d="100"/>
          <a:sy n="70" d="100"/>
        </p:scale>
        <p:origin x="84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-23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0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PT Sans" panose="020B0503020203020204" pitchFamily="34" charset="0"/>
              </a:rPr>
              <a:t>Allgemein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 es </a:t>
            </a:r>
            <a:r>
              <a:rPr lang="en-US" sz="1100" dirty="0" err="1">
                <a:latin typeface="PT Sans" panose="020B0503020203020204" pitchFamily="34" charset="0"/>
              </a:rPr>
              <a:t>sehr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Energie</a:t>
            </a:r>
            <a:r>
              <a:rPr lang="en-US" sz="1100" dirty="0">
                <a:latin typeface="PT Sans" panose="020B0503020203020204" pitchFamily="34" charset="0"/>
              </a:rPr>
              <a:t>- und </a:t>
            </a:r>
            <a:r>
              <a:rPr lang="en-US" sz="1100" dirty="0" err="1">
                <a:latin typeface="PT Sans" panose="020B0503020203020204" pitchFamily="34" charset="0"/>
              </a:rPr>
              <a:t>Zeitaufwendig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wenn</a:t>
            </a:r>
            <a:r>
              <a:rPr lang="en-US" sz="1100" dirty="0">
                <a:latin typeface="PT Sans" panose="020B0503020203020204" pitchFamily="34" charset="0"/>
              </a:rPr>
              <a:t> alle </a:t>
            </a:r>
            <a:r>
              <a:rPr lang="en-US" sz="1100" dirty="0" err="1">
                <a:latin typeface="PT Sans" panose="020B0503020203020204" pitchFamily="34" charset="0"/>
              </a:rPr>
              <a:t>Gruppenmitglieder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ihre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Artefakte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nach</a:t>
            </a:r>
            <a:r>
              <a:rPr lang="en-US" sz="1100" dirty="0">
                <a:latin typeface="PT Sans" panose="020B0503020203020204" pitchFamily="34" charset="0"/>
              </a:rPr>
              <a:t> dem </a:t>
            </a:r>
            <a:r>
              <a:rPr lang="en-US" sz="1100" dirty="0" err="1">
                <a:latin typeface="PT Sans" panose="020B0503020203020204" pitchFamily="34" charset="0"/>
              </a:rPr>
              <a:t>Erarbeiten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noch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zusammenfassen</a:t>
            </a:r>
            <a:r>
              <a:rPr lang="en-US" sz="1100" dirty="0">
                <a:latin typeface="PT Sans" panose="020B0503020203020204" pitchFamily="34" charset="0"/>
              </a:rPr>
              <a:t> muss, da </a:t>
            </a:r>
            <a:r>
              <a:rPr lang="en-US" sz="1100" dirty="0" err="1">
                <a:latin typeface="PT Sans" panose="020B0503020203020204" pitchFamily="34" charset="0"/>
              </a:rPr>
              <a:t>jeder</a:t>
            </a:r>
            <a:r>
              <a:rPr lang="en-US" sz="1100" dirty="0">
                <a:latin typeface="PT Sans" panose="020B0503020203020204" pitchFamily="34" charset="0"/>
              </a:rPr>
              <a:t> auf seiner </a:t>
            </a:r>
            <a:r>
              <a:rPr lang="en-US" sz="1100" dirty="0" err="1">
                <a:latin typeface="PT Sans" panose="020B0503020203020204" pitchFamily="34" charset="0"/>
              </a:rPr>
              <a:t>gewohnten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Arbeitsweise</a:t>
            </a:r>
            <a:r>
              <a:rPr lang="en-US" sz="1100" dirty="0">
                <a:latin typeface="PT Sans" panose="020B0503020203020204" pitchFamily="34" charset="0"/>
              </a:rPr>
              <a:t> seine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aufschreibt</a:t>
            </a:r>
            <a:r>
              <a:rPr lang="en-US" sz="1100" dirty="0">
                <a:latin typeface="PT Sans" panose="020B0503020203020204" pitchFamily="34" charset="0"/>
              </a:rPr>
              <a:t>. Daher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 es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oft </a:t>
            </a:r>
            <a:r>
              <a:rPr lang="en-US" sz="1100" dirty="0" err="1">
                <a:latin typeface="PT Sans" panose="020B0503020203020204" pitchFamily="34" charset="0"/>
              </a:rPr>
              <a:t>schwer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übertragen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vor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allem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wenn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alle digital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sondern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analogen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Medien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schreiben</a:t>
            </a:r>
            <a:r>
              <a:rPr lang="en-US" sz="1100" dirty="0">
                <a:latin typeface="PT Sans" panose="020B0503020203020204" pitchFamily="34" charset="0"/>
              </a:rPr>
              <a:t>. Um das Problem, und </a:t>
            </a:r>
            <a:r>
              <a:rPr lang="en-US" sz="1100" dirty="0" err="1">
                <a:latin typeface="PT Sans" panose="020B0503020203020204" pitchFamily="34" charset="0"/>
              </a:rPr>
              <a:t>damit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unnötigen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Aufwand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erleichtern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soll</a:t>
            </a:r>
            <a:r>
              <a:rPr lang="en-US" sz="1100" dirty="0">
                <a:latin typeface="PT Sans" panose="020B0503020203020204" pitchFamily="34" charset="0"/>
              </a:rPr>
              <a:t> es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einziges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digitales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geben</a:t>
            </a:r>
            <a:r>
              <a:rPr lang="en-US" sz="1100" dirty="0">
                <a:latin typeface="PT Sans" panose="020B0503020203020204" pitchFamily="34" charset="0"/>
              </a:rPr>
              <a:t>, auf </a:t>
            </a:r>
            <a:r>
              <a:rPr lang="en-US" sz="1100" dirty="0" err="1">
                <a:latin typeface="PT Sans" panose="020B0503020203020204" pitchFamily="34" charset="0"/>
              </a:rPr>
              <a:t>welchem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Gruppenmitglieder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gleichzeitig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synchron</a:t>
            </a:r>
            <a:r>
              <a:rPr lang="en-US" sz="1100" dirty="0">
                <a:latin typeface="PT Sans" panose="020B0503020203020204" pitchFamily="34" charset="0"/>
              </a:rPr>
              <a:t> &amp; </a:t>
            </a:r>
            <a:r>
              <a:rPr lang="en-US" sz="1100" dirty="0" err="1">
                <a:latin typeface="PT Sans" panose="020B0503020203020204" pitchFamily="34" charset="0"/>
              </a:rPr>
              <a:t>kollaborativ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, und </a:t>
            </a:r>
            <a:r>
              <a:rPr lang="en-US" sz="1100" dirty="0" err="1">
                <a:latin typeface="PT Sans" panose="020B0503020203020204" pitchFamily="34" charset="0"/>
              </a:rPr>
              <a:t>dabei</a:t>
            </a:r>
            <a:r>
              <a:rPr lang="en-US" sz="1100" dirty="0">
                <a:latin typeface="PT Sans" panose="020B0503020203020204" pitchFamily="34" charset="0"/>
              </a:rPr>
              <a:t> die Arbeit </a:t>
            </a:r>
            <a:r>
              <a:rPr lang="en-US" sz="1100" dirty="0" err="1">
                <a:latin typeface="PT Sans" panose="020B0503020203020204" pitchFamily="34" charset="0"/>
              </a:rPr>
              <a:t>sowohl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schneller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beginnen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als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beenden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können</a:t>
            </a:r>
            <a:r>
              <a:rPr lang="en-US" sz="1100" dirty="0">
                <a:latin typeface="PT Sans" panose="020B0503020203020204" pitchFamily="34" charset="0"/>
              </a:rPr>
              <a:t>.</a:t>
            </a:r>
            <a:endParaRPr lang="en-US" sz="1100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endParaRPr lang="en-US" sz="1100" dirty="0">
              <a:latin typeface="PT Sans" panose="020B0503020203020204" pitchFamily="34" charset="0"/>
            </a:endParaRPr>
          </a:p>
          <a:p>
            <a:endParaRPr lang="en-US" sz="1100" dirty="0">
              <a:latin typeface="PT Sans" panose="020B0503020203020204" pitchFamily="34" charset="0"/>
            </a:endParaRPr>
          </a:p>
          <a:p>
            <a:r>
              <a:rPr lang="en-US" sz="1100" dirty="0">
                <a:latin typeface="PT Sans" panose="020B0503020203020204" pitchFamily="34" charset="0"/>
              </a:rPr>
              <a:t>Ein </a:t>
            </a:r>
            <a:r>
              <a:rPr lang="en-US" sz="1100" dirty="0" err="1">
                <a:latin typeface="PT Sans" panose="020B0503020203020204" pitchFamily="34" charset="0"/>
              </a:rPr>
              <a:t>mögliches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Problemszenario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würde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folgt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aussehen</a:t>
            </a:r>
            <a:r>
              <a:rPr lang="en-US" sz="1100" dirty="0">
                <a:latin typeface="PT Sans" panose="020B0503020203020204" pitchFamily="34" charset="0"/>
              </a:rPr>
              <a:t>:</a:t>
            </a:r>
          </a:p>
          <a:p>
            <a:endParaRPr lang="en-US" sz="1100" dirty="0">
              <a:latin typeface="PT Sans" panose="020B0503020203020204" pitchFamily="34" charset="0"/>
            </a:endParaRPr>
          </a:p>
          <a:p>
            <a:r>
              <a:rPr lang="en-US" sz="1100" dirty="0">
                <a:latin typeface="PT Sans" panose="020B0503020203020204" pitchFamily="34" charset="0"/>
              </a:rPr>
              <a:t>Eine Gruppe von </a:t>
            </a:r>
            <a:r>
              <a:rPr lang="en-US" sz="1100" dirty="0" err="1">
                <a:latin typeface="PT Sans" panose="020B0503020203020204" pitchFamily="34" charset="0"/>
              </a:rPr>
              <a:t>Studenten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bewältigen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Projektidee</a:t>
            </a:r>
            <a:r>
              <a:rPr lang="en-US" sz="1100" dirty="0">
                <a:latin typeface="PT Sans" panose="020B0503020203020204" pitchFamily="34" charset="0"/>
              </a:rPr>
              <a:t> für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Modul. Da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alle in der Hochschule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möchten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bevorzugt</a:t>
            </a:r>
            <a:r>
              <a:rPr lang="en-US" sz="1100" dirty="0">
                <a:latin typeface="PT Sans" panose="020B0503020203020204" pitchFamily="34" charset="0"/>
              </a:rPr>
              <a:t> in </a:t>
            </a:r>
            <a:r>
              <a:rPr lang="en-US" sz="1100" dirty="0" err="1">
                <a:latin typeface="PT Sans" panose="020B0503020203020204" pitchFamily="34" charset="0"/>
              </a:rPr>
              <a:t>Präsenz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Dafür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setzen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sich</a:t>
            </a:r>
            <a:r>
              <a:rPr lang="en-US" sz="1100" dirty="0">
                <a:latin typeface="PT Sans" panose="020B0503020203020204" pitchFamily="34" charset="0"/>
              </a:rPr>
              <a:t> in </a:t>
            </a:r>
            <a:r>
              <a:rPr lang="en-US" sz="1100" dirty="0" err="1">
                <a:latin typeface="PT Sans" panose="020B0503020203020204" pitchFamily="34" charset="0"/>
              </a:rPr>
              <a:t>einen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freien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Raum</a:t>
            </a:r>
            <a:r>
              <a:rPr lang="en-US" sz="1100" dirty="0">
                <a:latin typeface="PT Sans" panose="020B0503020203020204" pitchFamily="34" charset="0"/>
              </a:rPr>
              <a:t>, um </a:t>
            </a:r>
            <a:r>
              <a:rPr lang="en-US" sz="1100" dirty="0" err="1">
                <a:latin typeface="PT Sans" panose="020B0503020203020204" pitchFamily="34" charset="0"/>
              </a:rPr>
              <a:t>diesen</a:t>
            </a:r>
            <a:r>
              <a:rPr lang="en-US" sz="1100" dirty="0">
                <a:latin typeface="PT Sans" panose="020B0503020203020204" pitchFamily="34" charset="0"/>
              </a:rPr>
              <a:t> für </a:t>
            </a:r>
            <a:r>
              <a:rPr lang="en-US" sz="1100" dirty="0" err="1">
                <a:latin typeface="PT Sans" panose="020B0503020203020204" pitchFamily="34" charset="0"/>
              </a:rPr>
              <a:t>ihre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Gruppenarbeit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verwenden</a:t>
            </a:r>
            <a:r>
              <a:rPr lang="en-US" sz="1100" dirty="0">
                <a:latin typeface="PT Sans" panose="020B0503020203020204" pitchFamily="34" charset="0"/>
              </a:rPr>
              <a:t>. Die Gruppe </a:t>
            </a:r>
            <a:r>
              <a:rPr lang="en-US" sz="1100" dirty="0" err="1">
                <a:latin typeface="PT Sans" panose="020B0503020203020204" pitchFamily="34" charset="0"/>
              </a:rPr>
              <a:t>besteht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Anzahl</a:t>
            </a:r>
            <a:r>
              <a:rPr lang="en-US" sz="1100" dirty="0">
                <a:latin typeface="PT Sans" panose="020B0503020203020204" pitchFamily="34" charset="0"/>
              </a:rPr>
              <a:t> an </a:t>
            </a:r>
            <a:r>
              <a:rPr lang="en-US" sz="1100" dirty="0" err="1">
                <a:latin typeface="PT Sans" panose="020B0503020203020204" pitchFamily="34" charset="0"/>
              </a:rPr>
              <a:t>diversen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Personen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unterschiedlichen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Fähigkeiten</a:t>
            </a:r>
            <a:r>
              <a:rPr lang="en-US" sz="1100" dirty="0">
                <a:latin typeface="PT Sans" panose="020B0503020203020204" pitchFamily="34" charset="0"/>
              </a:rPr>
              <a:t> und Ideen und </a:t>
            </a:r>
            <a:r>
              <a:rPr lang="en-US" sz="1100" dirty="0" err="1">
                <a:latin typeface="PT Sans" panose="020B0503020203020204" pitchFamily="34" charset="0"/>
              </a:rPr>
              <a:t>ihrer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eigenen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Arbeitsweise</a:t>
            </a:r>
            <a:r>
              <a:rPr lang="en-US" sz="1100" dirty="0">
                <a:latin typeface="PT Sans" panose="020B0503020203020204" pitchFamily="34" charset="0"/>
              </a:rPr>
              <a:t>. Daher </a:t>
            </a:r>
            <a:r>
              <a:rPr lang="en-US" sz="1100" dirty="0" err="1">
                <a:latin typeface="PT Sans" panose="020B0503020203020204" pitchFamily="34" charset="0"/>
              </a:rPr>
              <a:t>haben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unterschiedliche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Geräte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denen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es </a:t>
            </a:r>
            <a:r>
              <a:rPr lang="en-US" sz="1100" dirty="0" err="1">
                <a:latin typeface="PT Sans" panose="020B0503020203020204" pitchFamily="34" charset="0"/>
              </a:rPr>
              <a:t>gewohnt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. Sie </a:t>
            </a:r>
            <a:r>
              <a:rPr lang="en-US" sz="1100" dirty="0" err="1">
                <a:latin typeface="PT Sans" panose="020B0503020203020204" pitchFamily="34" charset="0"/>
              </a:rPr>
              <a:t>unterteilen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sich</a:t>
            </a:r>
            <a:r>
              <a:rPr lang="en-US" sz="1100" dirty="0">
                <a:latin typeface="PT Sans" panose="020B0503020203020204" pitchFamily="34" charset="0"/>
              </a:rPr>
              <a:t> die </a:t>
            </a:r>
            <a:r>
              <a:rPr lang="en-US" sz="1100" dirty="0" err="1">
                <a:latin typeface="PT Sans" panose="020B0503020203020204" pitchFamily="34" charset="0"/>
              </a:rPr>
              <a:t>jeweiligen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Aufgaben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legen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mit</a:t>
            </a:r>
            <a:r>
              <a:rPr lang="en-US" sz="1100" dirty="0">
                <a:latin typeface="PT Sans" panose="020B0503020203020204" pitchFamily="34" charset="0"/>
              </a:rPr>
              <a:t> der </a:t>
            </a:r>
            <a:r>
              <a:rPr lang="en-US" sz="1100" dirty="0" err="1">
                <a:latin typeface="PT Sans" panose="020B0503020203020204" pitchFamily="34" charset="0"/>
              </a:rPr>
              <a:t>Bearbeitung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los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Jeder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nutzt</a:t>
            </a:r>
            <a:r>
              <a:rPr lang="en-US" sz="1100" dirty="0">
                <a:latin typeface="PT Sans" panose="020B0503020203020204" pitchFamily="34" charset="0"/>
              </a:rPr>
              <a:t> sein </a:t>
            </a:r>
            <a:r>
              <a:rPr lang="en-US" sz="1100" dirty="0" err="1">
                <a:latin typeface="PT Sans" panose="020B0503020203020204" pitchFamily="34" charset="0"/>
              </a:rPr>
              <a:t>bevorzugtes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zum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auffassen</a:t>
            </a:r>
            <a:r>
              <a:rPr lang="en-US" sz="1100" dirty="0">
                <a:latin typeface="PT Sans" panose="020B0503020203020204" pitchFamily="34" charset="0"/>
              </a:rPr>
              <a:t> der </a:t>
            </a:r>
            <a:r>
              <a:rPr lang="en-US" sz="1100" dirty="0" err="1">
                <a:latin typeface="PT Sans" panose="020B0503020203020204" pitchFamily="34" charset="0"/>
              </a:rPr>
              <a:t>gesammelten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Einer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verwendet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Word-</a:t>
            </a:r>
            <a:r>
              <a:rPr lang="en-US" sz="1100" dirty="0" err="1">
                <a:latin typeface="PT Sans" panose="020B0503020203020204" pitchFamily="34" charset="0"/>
              </a:rPr>
              <a:t>Dokument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seinem</a:t>
            </a:r>
            <a:r>
              <a:rPr lang="en-US" sz="1100" dirty="0">
                <a:latin typeface="PT Sans" panose="020B0503020203020204" pitchFamily="34" charset="0"/>
              </a:rPr>
              <a:t> Laptop, der </a:t>
            </a:r>
            <a:r>
              <a:rPr lang="en-US" sz="1100" dirty="0" err="1">
                <a:latin typeface="PT Sans" panose="020B0503020203020204" pitchFamily="34" charset="0"/>
              </a:rPr>
              <a:t>andere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besitzt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Programm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schreibt</a:t>
            </a:r>
            <a:r>
              <a:rPr lang="en-US" sz="1100" dirty="0">
                <a:latin typeface="PT Sans" panose="020B0503020203020204" pitchFamily="34" charset="0"/>
              </a:rPr>
              <a:t> seine </a:t>
            </a:r>
            <a:r>
              <a:rPr lang="en-US" sz="1100" dirty="0" err="1">
                <a:latin typeface="PT Sans" panose="020B0503020203020204" pitchFamily="34" charset="0"/>
              </a:rPr>
              <a:t>recherchierten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in </a:t>
            </a:r>
            <a:r>
              <a:rPr lang="en-US" sz="1100" dirty="0" err="1">
                <a:latin typeface="PT Sans" panose="020B0503020203020204" pitchFamily="34" charset="0"/>
              </a:rPr>
              <a:t>einen</a:t>
            </a:r>
            <a:r>
              <a:rPr lang="en-US" sz="1100" dirty="0">
                <a:latin typeface="PT Sans" panose="020B0503020203020204" pitchFamily="34" charset="0"/>
              </a:rPr>
              <a:t> Text Editor und </a:t>
            </a:r>
            <a:r>
              <a:rPr lang="en-US" sz="1100" dirty="0" err="1">
                <a:latin typeface="PT Sans" panose="020B0503020203020204" pitchFamily="34" charset="0"/>
              </a:rPr>
              <a:t>sammelt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einige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passende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Grafiken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dazu</a:t>
            </a:r>
            <a:r>
              <a:rPr lang="en-US" sz="1100" dirty="0">
                <a:latin typeface="PT Sans" panose="020B0503020203020204" pitchFamily="34" charset="0"/>
              </a:rPr>
              <a:t>, und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anderer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wiederum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benutzt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zwar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mobiles </a:t>
            </a:r>
            <a:r>
              <a:rPr lang="en-US" sz="1100" dirty="0" err="1">
                <a:latin typeface="PT Sans" panose="020B0503020203020204" pitchFamily="34" charset="0"/>
              </a:rPr>
              <a:t>Endgerät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zur</a:t>
            </a:r>
            <a:r>
              <a:rPr lang="en-US" sz="1100" dirty="0">
                <a:latin typeface="PT Sans" panose="020B0503020203020204" pitchFamily="34" charset="0"/>
              </a:rPr>
              <a:t> Recherche, </a:t>
            </a:r>
            <a:r>
              <a:rPr lang="en-US" sz="1100" dirty="0" err="1">
                <a:latin typeface="PT Sans" panose="020B0503020203020204" pitchFamily="34" charset="0"/>
              </a:rPr>
              <a:t>schreibt</a:t>
            </a:r>
            <a:r>
              <a:rPr lang="en-US" sz="1100" dirty="0">
                <a:latin typeface="PT Sans" panose="020B0503020203020204" pitchFamily="34" charset="0"/>
              </a:rPr>
              <a:t> seine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aber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zusammengefasst</a:t>
            </a:r>
            <a:r>
              <a:rPr lang="en-US" sz="1100" dirty="0">
                <a:latin typeface="PT Sans" panose="020B0503020203020204" pitchFamily="34" charset="0"/>
              </a:rPr>
              <a:t> in sein College-Block. </a:t>
            </a:r>
            <a:r>
              <a:rPr lang="en-US" sz="1100" dirty="0" err="1">
                <a:latin typeface="PT Sans" panose="020B0503020203020204" pitchFamily="34" charset="0"/>
              </a:rPr>
              <a:t>Irgendwann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nun alle </a:t>
            </a:r>
            <a:r>
              <a:rPr lang="en-US" sz="1100" dirty="0" err="1">
                <a:latin typeface="PT Sans" panose="020B0503020203020204" pitchFamily="34" charset="0"/>
              </a:rPr>
              <a:t>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ihrem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zugewiesenem</a:t>
            </a:r>
            <a:r>
              <a:rPr lang="en-US" sz="1100" dirty="0">
                <a:latin typeface="PT Sans" panose="020B0503020203020204" pitchFamily="34" charset="0"/>
              </a:rPr>
              <a:t> Teil </a:t>
            </a:r>
            <a:r>
              <a:rPr lang="en-US" sz="1100" dirty="0" err="1">
                <a:latin typeface="PT Sans" panose="020B0503020203020204" pitchFamily="34" charset="0"/>
              </a:rPr>
              <a:t>fertig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haben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Reihe</a:t>
            </a:r>
            <a:r>
              <a:rPr lang="en-US" sz="1100" dirty="0">
                <a:latin typeface="PT Sans" panose="020B0503020203020204" pitchFamily="34" charset="0"/>
              </a:rPr>
              <a:t> an </a:t>
            </a:r>
            <a:r>
              <a:rPr lang="en-US" sz="1100" dirty="0" err="1">
                <a:latin typeface="PT Sans" panose="020B0503020203020204" pitchFamily="34" charset="0"/>
              </a:rPr>
              <a:t>Dokumenten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Artefakten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welche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zwar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zur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Sache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beitragen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aber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insgesamt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zusammen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schwer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überblickbar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. Da </a:t>
            </a:r>
            <a:r>
              <a:rPr lang="en-US" sz="1100" dirty="0" err="1">
                <a:latin typeface="PT Sans" panose="020B0503020203020204" pitchFamily="34" charset="0"/>
              </a:rPr>
              <a:t>jeder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anderes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verwendet</a:t>
            </a:r>
            <a:r>
              <a:rPr lang="en-US" sz="1100" dirty="0">
                <a:latin typeface="PT Sans" panose="020B0503020203020204" pitchFamily="34" charset="0"/>
              </a:rPr>
              <a:t> hat, muss </a:t>
            </a:r>
            <a:r>
              <a:rPr lang="en-US" sz="1100" dirty="0" err="1">
                <a:latin typeface="PT Sans" panose="020B0503020203020204" pitchFamily="34" charset="0"/>
              </a:rPr>
              <a:t>einer</a:t>
            </a:r>
            <a:r>
              <a:rPr lang="en-US" sz="1100" dirty="0">
                <a:latin typeface="PT Sans" panose="020B0503020203020204" pitchFamily="34" charset="0"/>
              </a:rPr>
              <a:t> nun alle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wieder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einem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zusammenfassen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damit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für alle </a:t>
            </a:r>
            <a:r>
              <a:rPr lang="en-US" sz="1100" dirty="0" err="1">
                <a:latin typeface="PT Sans" panose="020B0503020203020204" pitchFamily="34" charset="0"/>
              </a:rPr>
              <a:t>gleich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überblickbar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zugänglich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. Dies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enormer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Aufwand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welcher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leider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denken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vor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allem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wenn</a:t>
            </a:r>
            <a:r>
              <a:rPr lang="en-US" sz="1100" dirty="0">
                <a:latin typeface="PT Sans" panose="020B0503020203020204" pitchFamily="34" charset="0"/>
              </a:rPr>
              <a:t> man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immer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digitale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Medien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verwendet</a:t>
            </a:r>
            <a:r>
              <a:rPr lang="en-US" sz="1100" dirty="0">
                <a:latin typeface="PT Sans" panose="020B0503020203020204" pitchFamily="34" charset="0"/>
              </a:rPr>
              <a:t>, und man </a:t>
            </a:r>
            <a:r>
              <a:rPr lang="en-US" sz="1100" dirty="0" err="1">
                <a:latin typeface="PT Sans" panose="020B0503020203020204" pitchFamily="34" charset="0"/>
              </a:rPr>
              <a:t>somit</a:t>
            </a:r>
            <a:r>
              <a:rPr lang="en-US" sz="1100" dirty="0">
                <a:latin typeface="PT Sans" panose="020B0503020203020204" pitchFamily="34" charset="0"/>
              </a:rPr>
              <a:t> die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kopieren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kann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Insgesamt</a:t>
            </a:r>
            <a:r>
              <a:rPr lang="en-US" sz="1100" dirty="0">
                <a:latin typeface="PT Sans" panose="020B0503020203020204" pitchFamily="34" charset="0"/>
              </a:rPr>
              <a:t> hat die Gruppe </a:t>
            </a:r>
            <a:r>
              <a:rPr lang="en-US" sz="1100" dirty="0" err="1">
                <a:latin typeface="PT Sans" panose="020B0503020203020204" pitchFamily="34" charset="0"/>
              </a:rPr>
              <a:t>mehr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Aufwand</a:t>
            </a:r>
            <a:r>
              <a:rPr lang="en-US" sz="1100" dirty="0">
                <a:latin typeface="PT Sans" panose="020B0503020203020204" pitchFamily="34" charset="0"/>
              </a:rPr>
              <a:t> und Zeit </a:t>
            </a:r>
            <a:r>
              <a:rPr lang="en-US" sz="1100" dirty="0" err="1">
                <a:latin typeface="PT Sans" panose="020B0503020203020204" pitchFamily="34" charset="0"/>
              </a:rPr>
              <a:t>noch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dafür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investiert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als</a:t>
            </a:r>
            <a:r>
              <a:rPr lang="en-US" sz="1100" dirty="0">
                <a:latin typeface="PT Sans" panose="020B0503020203020204" pitchFamily="34" charset="0"/>
              </a:rPr>
              <a:t> es </a:t>
            </a:r>
            <a:r>
              <a:rPr lang="en-US" sz="1100" dirty="0" err="1">
                <a:latin typeface="PT Sans" panose="020B0503020203020204" pitchFamily="34" charset="0"/>
              </a:rPr>
              <a:t>eigentlich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insgesamt</a:t>
            </a:r>
            <a:r>
              <a:rPr lang="en-US" sz="1100" dirty="0">
                <a:latin typeface="PT Sans" panose="020B0503020203020204" pitchFamily="34" charset="0"/>
              </a:rPr>
              <a:t> für die </a:t>
            </a:r>
            <a:r>
              <a:rPr lang="en-US" sz="1100" dirty="0" err="1">
                <a:latin typeface="PT Sans" panose="020B0503020203020204" pitchFamily="34" charset="0"/>
              </a:rPr>
              <a:t>gesamte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Gruppenarbeit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geplant</a:t>
            </a:r>
            <a:r>
              <a:rPr lang="en-US" sz="1100" dirty="0">
                <a:latin typeface="PT Sans" panose="020B0503020203020204" pitchFamily="34" charset="0"/>
              </a:rPr>
              <a:t> war.</a:t>
            </a:r>
            <a:endParaRPr lang="de-DE" sz="11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PT Sans" panose="020B0503020203020204" pitchFamily="34" charset="0"/>
                <a:cs typeface="Calibri"/>
              </a:rPr>
              <a:t>Bei der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Domänenmodellanalyse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haben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wir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versucht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überdenken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welche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Domänen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Entitäten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Rolle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spielen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wie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aktuell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kollaborative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Arbeit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innerhalb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von Gruppen (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bspw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 Schul/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Studium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-Gruppen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Team-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Arbeiten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).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Insgesamt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sieht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das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deskriptive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Domänenmodell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folgendermaßen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aus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:</a:t>
            </a:r>
          </a:p>
          <a:p>
            <a:endParaRPr lang="en-US" sz="1100" dirty="0">
              <a:solidFill>
                <a:srgbClr val="000000"/>
              </a:solidFill>
              <a:latin typeface="PT Sans" panose="020B0503020203020204" pitchFamily="34" charset="0"/>
              <a:cs typeface="Calibri"/>
            </a:endParaRPr>
          </a:p>
          <a:p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gibt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Raum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allgemein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Umgebung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) in der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Präsenzsitzung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)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stattfinden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können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 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diesen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Präsenzsitzungen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treffen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Gruppenmitglieder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um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gemeinsam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kollaborativ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arbeiten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Ein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Gruppenmitglied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nutzt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Medium, auf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welchem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er seine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Informationen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Artefakt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zusammenstellt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Dieses Medium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entweder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auf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Papierbasis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auf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mobiles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Endgerät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Teilartefakte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dann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dadurch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entstehen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können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beispielsweise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entweder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Notizen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Text auf Papier (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eventuell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College-Block, Heft,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blankes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DIN-A4 Papier),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Skizze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entweder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auf Papier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digital),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Word-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Datei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Grafik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(und diverse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andere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Medien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) sein.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Insgesamt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entsteht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Artefaktsammlung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allen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Teilartefakten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besteht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welche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alle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Gruppenmitglieder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erarbeitet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haben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Alle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Artefakte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müssen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aber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noch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für alle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Gruppenmitglieder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gleich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ersichtlich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zugänglich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sein,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weswegen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alles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nicht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auf den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einzelnen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Medien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gelassen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kann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auf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denen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Informationen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jeweils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erarbeitet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wurden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Daher muss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noch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alles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>
                <a:latin typeface="PT Sans" panose="020B0503020203020204" pitchFamily="34" charset="0"/>
              </a:rPr>
              <a:t>auf 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 </a:t>
            </a:r>
            <a:r>
              <a:rPr lang="en-US" sz="1100" dirty="0" err="1">
                <a:latin typeface="PT Sans" panose="020B0503020203020204" pitchFamily="34" charset="0"/>
              </a:rPr>
              <a:t>Ergebnisartefakt</a:t>
            </a:r>
            <a:r>
              <a:rPr lang="en-US" sz="1100" dirty="0">
                <a:latin typeface="PT Sans" panose="020B0503020203020204" pitchFamily="34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zusammengetragen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zusammengefasst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26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nach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uns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beschriebene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präskriptive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Domänenmodell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beschreibt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verbesserte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Art,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mit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der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Gruppenmitglieder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kollaborativ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arbeiten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Hierbei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nun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sehen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dass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Gegensatz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vorher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nurnoch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mobile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Endgeräte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Medium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benutzt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um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Informationen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tragen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da die Arbeit 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Präsenz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vollständig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digitalisiert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ablaufen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soll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Dadurch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entstehen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nur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noch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digitale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Artefakte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Diese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befinden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dann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nicht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mehr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als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einzelne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Teilartefakte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Artefaktsammlung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sondern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bilden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alle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sofort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Ergebnisartefakt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wodurch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Aufwand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mehr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für das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Zusammentragen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der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Informationen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entsteht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Zeit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unnötig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dafür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aufgebraucht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muss. </a:t>
            </a:r>
          </a:p>
        </p:txBody>
      </p:sp>
    </p:spTree>
    <p:extLst>
      <p:ext uri="{BB962C8B-B14F-4D97-AF65-F5344CB8AC3E}">
        <p14:creationId xmlns:p14="http://schemas.microsoft.com/office/powerpoint/2010/main" val="23287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PT Sans" panose="020B0503020203020204" pitchFamily="34" charset="0"/>
                <a:cs typeface="Calibri"/>
              </a:rPr>
              <a:t>Die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Kraftfeldanalyse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schnelle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Methode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zur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Analyse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einer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Situation.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Dabei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zwei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Seiten der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besprochenen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Situation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betrachtet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Zum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Einen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werden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fördernde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Faktoren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in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Betracht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gezogen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, um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verstehen,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welche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Aspekte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der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Situationen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gut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funktionieren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 Auf der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anderen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Seite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sind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hemmenden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Faktoren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Diese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wirken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den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fördernden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Faktoren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entgegen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erschweren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die Situation.</a:t>
            </a:r>
          </a:p>
          <a:p>
            <a:r>
              <a:rPr lang="en-US" sz="1100" dirty="0">
                <a:latin typeface="PT Sans" panose="020B0503020203020204" pitchFamily="34" charset="0"/>
                <a:cs typeface="Calibri"/>
              </a:rPr>
              <a:t>Alle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genannten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Faktoren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erhalten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Gewichtung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Dabei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 null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nicht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so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wirksam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fünf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sehr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wirksam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 </a:t>
            </a:r>
          </a:p>
          <a:p>
            <a:endParaRPr lang="en-US" sz="1100" dirty="0">
              <a:solidFill>
                <a:srgbClr val="000000"/>
              </a:solidFill>
              <a:latin typeface="PT Sans" panose="020B0503020203020204" pitchFamily="34" charset="0"/>
              <a:cs typeface="Calibri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Durch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solche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Analyse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kann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man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sehr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schnell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Situation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analysieren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und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Einblick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erhalten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ob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es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Probleme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oder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Hindernisse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gibt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</a:t>
            </a:r>
          </a:p>
          <a:p>
            <a:endParaRPr lang="en-US" sz="1100" dirty="0">
              <a:solidFill>
                <a:srgbClr val="000000"/>
              </a:solidFill>
              <a:latin typeface="PT Sans" panose="020B0503020203020204" pitchFamily="34" charset="0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PT Sans" panose="020B0503020203020204" pitchFamily="34" charset="0"/>
              <a:cs typeface="Calibri"/>
            </a:endParaRPr>
          </a:p>
          <a:p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In der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Kraftfeldanalyse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für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Kollektivarbeit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Gruppenarbeiten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) 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Präsenz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wird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durch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die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vergebene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Punktanzahl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ersichtlich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dass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es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paar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Hindernisse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gibnt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welche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man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bewältigen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muss, um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erfolgreiche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Zusammenarbeit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in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Gruppe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durchführen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können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</a:t>
            </a:r>
          </a:p>
          <a:p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Es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sind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zwar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relativ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wenig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Aspekte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jedoch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reichen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diese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aus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, um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im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weiteren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Verlauf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eines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Projektes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Lösungsansätze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zu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finden</a:t>
            </a:r>
            <a:r>
              <a:rPr lang="en-US" sz="1100" dirty="0">
                <a:solidFill>
                  <a:srgbClr val="000000"/>
                </a:solidFill>
                <a:latin typeface="PT Sans" panose="020B0503020203020204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PT Sans" panose="020B0503020203020204" pitchFamily="34" charset="0"/>
              </a:rPr>
              <a:t>Hier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folgen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unsere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Ziele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welche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durch</a:t>
            </a:r>
            <a:r>
              <a:rPr lang="en-US" sz="1100" dirty="0">
                <a:latin typeface="PT Sans" panose="020B0503020203020204" pitchFamily="34" charset="0"/>
              </a:rPr>
              <a:t> dieses </a:t>
            </a:r>
            <a:r>
              <a:rPr lang="en-US" sz="1100" dirty="0" err="1">
                <a:latin typeface="PT Sans" panose="020B0503020203020204" pitchFamily="34" charset="0"/>
              </a:rPr>
              <a:t>Projekt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realisieren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wollen</a:t>
            </a:r>
            <a:r>
              <a:rPr lang="en-US" sz="1100" dirty="0">
                <a:latin typeface="PT Sans" panose="020B0503020203020204" pitchFamily="34" charset="0"/>
              </a:rPr>
              <a:t>.</a:t>
            </a:r>
          </a:p>
          <a:p>
            <a:endParaRPr lang="en-US" sz="1100" dirty="0">
              <a:latin typeface="PT Sans" panose="020B0503020203020204" pitchFamily="34" charset="0"/>
            </a:endParaRPr>
          </a:p>
          <a:p>
            <a:r>
              <a:rPr lang="en-US" sz="1100" dirty="0" err="1">
                <a:latin typeface="PT Sans" panose="020B0503020203020204" pitchFamily="34" charset="0"/>
              </a:rPr>
              <a:t>Kollaboratives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 in </a:t>
            </a:r>
            <a:r>
              <a:rPr lang="en-US" sz="1100" dirty="0" err="1">
                <a:latin typeface="PT Sans" panose="020B0503020203020204" pitchFamily="34" charset="0"/>
              </a:rPr>
              <a:t>Präsenz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soll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durch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digitale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Endgeräte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gefördert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werden</a:t>
            </a:r>
            <a:r>
              <a:rPr lang="en-US" sz="1100" dirty="0">
                <a:latin typeface="PT Sans" panose="020B0503020203020204" pitchFamily="34" charset="0"/>
              </a:rPr>
              <a:t>. Es </a:t>
            </a:r>
            <a:r>
              <a:rPr lang="en-US" sz="1100" dirty="0" err="1">
                <a:latin typeface="PT Sans" panose="020B0503020203020204" pitchFamily="34" charset="0"/>
              </a:rPr>
              <a:t>sollte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gemeinsames</a:t>
            </a:r>
            <a:r>
              <a:rPr lang="en-US" sz="1100" dirty="0">
                <a:latin typeface="PT Sans" panose="020B0503020203020204" pitchFamily="34" charset="0"/>
              </a:rPr>
              <a:t> Medium </a:t>
            </a:r>
            <a:r>
              <a:rPr lang="en-US" sz="1100" dirty="0" err="1">
                <a:latin typeface="PT Sans" panose="020B0503020203020204" pitchFamily="34" charset="0"/>
              </a:rPr>
              <a:t>geben</a:t>
            </a:r>
            <a:r>
              <a:rPr lang="en-US" sz="1100" dirty="0">
                <a:latin typeface="PT Sans" panose="020B0503020203020204" pitchFamily="34" charset="0"/>
              </a:rPr>
              <a:t>, welches </a:t>
            </a:r>
            <a:r>
              <a:rPr lang="en-US" sz="1100" dirty="0" err="1">
                <a:latin typeface="PT Sans" panose="020B0503020203020204" pitchFamily="34" charset="0"/>
              </a:rPr>
              <a:t>allen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Personen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passende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Werkzeuge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liefert</a:t>
            </a:r>
            <a:r>
              <a:rPr lang="en-US" sz="1100" dirty="0">
                <a:latin typeface="PT Sans" panose="020B0503020203020204" pitchFamily="34" charset="0"/>
              </a:rPr>
              <a:t> um </a:t>
            </a:r>
            <a:r>
              <a:rPr lang="en-US" sz="1100" dirty="0" err="1">
                <a:latin typeface="PT Sans" panose="020B0503020203020204" pitchFamily="34" charset="0"/>
              </a:rPr>
              <a:t>direkt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miteinander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gleichzeitig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Durch</a:t>
            </a:r>
            <a:r>
              <a:rPr lang="en-US" sz="1100" dirty="0">
                <a:latin typeface="PT Sans" panose="020B0503020203020204" pitchFamily="34" charset="0"/>
              </a:rPr>
              <a:t> die </a:t>
            </a:r>
            <a:r>
              <a:rPr lang="en-US" sz="1100" dirty="0" err="1">
                <a:latin typeface="PT Sans" panose="020B0503020203020204" pitchFamily="34" charset="0"/>
              </a:rPr>
              <a:t>Werkzeuge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könnten</a:t>
            </a:r>
            <a:r>
              <a:rPr lang="en-US" sz="1100" dirty="0">
                <a:latin typeface="PT Sans" panose="020B0503020203020204" pitchFamily="34" charset="0"/>
              </a:rPr>
              <a:t> für </a:t>
            </a:r>
            <a:r>
              <a:rPr lang="en-US" sz="1100" dirty="0" err="1">
                <a:latin typeface="PT Sans" panose="020B0503020203020204" pitchFamily="34" charset="0"/>
              </a:rPr>
              <a:t>viele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Arbeitstypen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passende</a:t>
            </a:r>
            <a:r>
              <a:rPr lang="en-US" sz="1100" dirty="0">
                <a:latin typeface="PT Sans" panose="020B0503020203020204" pitchFamily="34" charset="0"/>
              </a:rPr>
              <a:t> Option </a:t>
            </a:r>
            <a:r>
              <a:rPr lang="en-US" sz="1100" dirty="0" err="1">
                <a:latin typeface="PT Sans" panose="020B0503020203020204" pitchFamily="34" charset="0"/>
              </a:rPr>
              <a:t>verfügbar</a:t>
            </a:r>
            <a:r>
              <a:rPr lang="en-US" sz="1100" dirty="0">
                <a:latin typeface="PT Sans" panose="020B0503020203020204" pitchFamily="34" charset="0"/>
              </a:rPr>
              <a:t> sein, </a:t>
            </a:r>
            <a:r>
              <a:rPr lang="en-US" sz="1100" dirty="0" err="1">
                <a:latin typeface="PT Sans" panose="020B0503020203020204" pitchFamily="34" charset="0"/>
              </a:rPr>
              <a:t>damit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ihrer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Arbeitsweise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handeln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können</a:t>
            </a:r>
            <a:r>
              <a:rPr lang="en-US" sz="1100" dirty="0">
                <a:latin typeface="PT Sans" panose="020B0503020203020204" pitchFamily="34" charset="0"/>
              </a:rPr>
              <a:t>. Es </a:t>
            </a:r>
            <a:r>
              <a:rPr lang="en-US" sz="1100" dirty="0" err="1">
                <a:latin typeface="PT Sans" panose="020B0503020203020204" pitchFamily="34" charset="0"/>
              </a:rPr>
              <a:t>soll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Typ</a:t>
            </a:r>
            <a:r>
              <a:rPr lang="en-US" sz="1100" dirty="0">
                <a:latin typeface="PT Sans" panose="020B0503020203020204" pitchFamily="34" charset="0"/>
              </a:rPr>
              <a:t> von </a:t>
            </a:r>
            <a:r>
              <a:rPr lang="en-US" sz="1100" dirty="0" err="1">
                <a:latin typeface="PT Sans" panose="020B0503020203020204" pitchFamily="34" charset="0"/>
              </a:rPr>
              <a:t>mobilem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Endgerät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beschränkt</a:t>
            </a:r>
            <a:r>
              <a:rPr lang="en-US" sz="1100" dirty="0">
                <a:latin typeface="PT Sans" panose="020B0503020203020204" pitchFamily="34" charset="0"/>
              </a:rPr>
              <a:t> sein, </a:t>
            </a:r>
            <a:r>
              <a:rPr lang="en-US" sz="1100" dirty="0" err="1">
                <a:latin typeface="PT Sans" panose="020B0503020203020204" pitchFamily="34" charset="0"/>
              </a:rPr>
              <a:t>sondern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Endgeräte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Internetzugang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sollten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dafür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verwendet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werden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können</a:t>
            </a:r>
            <a:r>
              <a:rPr lang="en-US" sz="1100" dirty="0">
                <a:latin typeface="PT Sans" panose="020B0503020203020204" pitchFamily="34" charset="0"/>
              </a:rPr>
              <a:t>. Die </a:t>
            </a:r>
            <a:r>
              <a:rPr lang="en-US" sz="1100" dirty="0" err="1">
                <a:latin typeface="PT Sans" panose="020B0503020203020204" pitchFamily="34" charset="0"/>
              </a:rPr>
              <a:t>Personen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sollten</a:t>
            </a:r>
            <a:r>
              <a:rPr lang="en-US" sz="1100" dirty="0">
                <a:latin typeface="PT Sans" panose="020B0503020203020204" pitchFamily="34" charset="0"/>
              </a:rPr>
              <a:t> in der Lage sein </a:t>
            </a:r>
            <a:r>
              <a:rPr lang="en-US" sz="1100" dirty="0" err="1">
                <a:latin typeface="PT Sans" panose="020B0503020203020204" pitchFamily="34" charset="0"/>
              </a:rPr>
              <a:t>ihre</a:t>
            </a:r>
            <a:r>
              <a:rPr lang="en-US" sz="1100" dirty="0">
                <a:latin typeface="PT Sans" panose="020B0503020203020204" pitchFamily="34" charset="0"/>
              </a:rPr>
              <a:t> Arbeit Ad-hoc und schnell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beginnen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bzw</a:t>
            </a:r>
            <a:r>
              <a:rPr lang="en-US" sz="1100" dirty="0">
                <a:latin typeface="PT Sans" panose="020B0503020203020204" pitchFamily="34" charset="0"/>
              </a:rPr>
              <a:t>. die </a:t>
            </a:r>
            <a:r>
              <a:rPr lang="en-US" sz="1100" dirty="0" err="1">
                <a:latin typeface="PT Sans" panose="020B0503020203020204" pitchFamily="34" charset="0"/>
              </a:rPr>
              <a:t>gemeinschaftliche</a:t>
            </a:r>
            <a:r>
              <a:rPr lang="en-US" sz="1100" dirty="0">
                <a:latin typeface="PT Sans" panose="020B0503020203020204" pitchFamily="34" charset="0"/>
              </a:rPr>
              <a:t> Arbeit schnell </a:t>
            </a:r>
            <a:r>
              <a:rPr lang="en-US" sz="1100" dirty="0" err="1">
                <a:latin typeface="PT Sans" panose="020B0503020203020204" pitchFamily="34" charset="0"/>
              </a:rPr>
              <a:t>einzurichten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Außerdem</a:t>
            </a:r>
            <a:r>
              <a:rPr lang="en-US" sz="1100" dirty="0">
                <a:latin typeface="PT Sans" panose="020B0503020203020204" pitchFamily="34" charset="0"/>
              </a:rPr>
              <a:t> muss es </a:t>
            </a:r>
            <a:r>
              <a:rPr lang="en-US" sz="1100" dirty="0" err="1">
                <a:latin typeface="PT Sans" panose="020B0503020203020204" pitchFamily="34" charset="0"/>
              </a:rPr>
              <a:t>möglich</a:t>
            </a:r>
            <a:r>
              <a:rPr lang="en-US" sz="1100" dirty="0">
                <a:latin typeface="PT Sans" panose="020B0503020203020204" pitchFamily="34" charset="0"/>
              </a:rPr>
              <a:t> sein, </a:t>
            </a:r>
            <a:r>
              <a:rPr lang="en-US" sz="1100" dirty="0" err="1">
                <a:latin typeface="PT Sans" panose="020B0503020203020204" pitchFamily="34" charset="0"/>
              </a:rPr>
              <a:t>dass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jeder</a:t>
            </a:r>
            <a:r>
              <a:rPr lang="en-US" sz="1100" dirty="0">
                <a:latin typeface="PT Sans" panose="020B0503020203020204" pitchFamily="34" charset="0"/>
              </a:rPr>
              <a:t> seine Ideen /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festhalten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kann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aber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noch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nicht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allen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anderen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Gruppenteilnehmern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Verfügung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stellt</a:t>
            </a:r>
            <a:r>
              <a:rPr lang="en-US" sz="1100" dirty="0">
                <a:latin typeface="PT Sans" panose="020B0503020203020204" pitchFamily="34" charset="0"/>
              </a:rPr>
              <a:t>. Es </a:t>
            </a:r>
            <a:r>
              <a:rPr lang="en-US" sz="1100" dirty="0" err="1">
                <a:latin typeface="PT Sans" panose="020B0503020203020204" pitchFamily="34" charset="0"/>
              </a:rPr>
              <a:t>könnte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möglich</a:t>
            </a:r>
            <a:r>
              <a:rPr lang="en-US" sz="1100" dirty="0">
                <a:latin typeface="PT Sans" panose="020B0503020203020204" pitchFamily="34" charset="0"/>
              </a:rPr>
              <a:t> sein, </a:t>
            </a:r>
            <a:r>
              <a:rPr lang="en-US" sz="1100" dirty="0" err="1">
                <a:latin typeface="PT Sans" panose="020B0503020203020204" pitchFamily="34" charset="0"/>
              </a:rPr>
              <a:t>dass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Person in </a:t>
            </a:r>
            <a:r>
              <a:rPr lang="en-US" sz="1100" dirty="0" err="1">
                <a:latin typeface="PT Sans" panose="020B0503020203020204" pitchFamily="34" charset="0"/>
              </a:rPr>
              <a:t>einem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privatem</a:t>
            </a:r>
            <a:r>
              <a:rPr lang="en-US" sz="1100" dirty="0">
                <a:latin typeface="PT Sans" panose="020B0503020203020204" pitchFamily="34" charset="0"/>
              </a:rPr>
              <a:t> Space </a:t>
            </a:r>
            <a:r>
              <a:rPr lang="en-US" sz="1100" dirty="0" err="1">
                <a:latin typeface="PT Sans" panose="020B0503020203020204" pitchFamily="34" charset="0"/>
              </a:rPr>
              <a:t>nur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anderen</a:t>
            </a:r>
            <a:r>
              <a:rPr lang="en-US" sz="1100" dirty="0">
                <a:latin typeface="PT Sans" panose="020B0503020203020204" pitchFamily="34" charset="0"/>
              </a:rPr>
              <a:t> Person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zusammengestellte</a:t>
            </a:r>
            <a:r>
              <a:rPr lang="en-US" sz="1100" dirty="0">
                <a:latin typeface="PT Sans" panose="020B0503020203020204" pitchFamily="34" charset="0"/>
              </a:rPr>
              <a:t> Idee </a:t>
            </a:r>
            <a:r>
              <a:rPr lang="en-US" sz="1100" dirty="0" err="1">
                <a:latin typeface="PT Sans" panose="020B0503020203020204" pitchFamily="34" charset="0"/>
              </a:rPr>
              <a:t>mitteilen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kann</a:t>
            </a:r>
            <a:r>
              <a:rPr lang="en-US" sz="1100" dirty="0">
                <a:latin typeface="PT Sans" panose="020B0503020203020204" pitchFamily="34" charset="0"/>
              </a:rPr>
              <a:t>, bevor </a:t>
            </a:r>
            <a:r>
              <a:rPr lang="en-US" sz="1100" dirty="0" err="1">
                <a:latin typeface="PT Sans" panose="020B0503020203020204" pitchFamily="34" charset="0"/>
              </a:rPr>
              <a:t>diese</a:t>
            </a:r>
            <a:r>
              <a:rPr lang="en-US" sz="1100" dirty="0">
                <a:latin typeface="PT Sans" panose="020B0503020203020204" pitchFamily="34" charset="0"/>
              </a:rPr>
              <a:t> Idee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der </a:t>
            </a:r>
            <a:r>
              <a:rPr lang="en-US" sz="1100" dirty="0" err="1">
                <a:latin typeface="PT Sans" panose="020B0503020203020204" pitchFamily="34" charset="0"/>
              </a:rPr>
              <a:t>gesamten</a:t>
            </a:r>
            <a:r>
              <a:rPr lang="en-US" sz="1100" dirty="0">
                <a:latin typeface="PT Sans" panose="020B0503020203020204" pitchFamily="34" charset="0"/>
              </a:rPr>
              <a:t> Gruppe </a:t>
            </a:r>
            <a:r>
              <a:rPr lang="en-US" sz="1100" dirty="0" err="1">
                <a:latin typeface="PT Sans" panose="020B0503020203020204" pitchFamily="34" charset="0"/>
              </a:rPr>
              <a:t>gezeigt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wird</a:t>
            </a:r>
            <a:r>
              <a:rPr lang="en-US" sz="1100" dirty="0">
                <a:latin typeface="PT Sans" panose="020B0503020203020204" pitchFamily="34" charset="0"/>
              </a:rPr>
              <a:t>, um </a:t>
            </a:r>
            <a:r>
              <a:rPr lang="en-US" sz="1100" dirty="0" err="1">
                <a:latin typeface="PT Sans" panose="020B0503020203020204" pitchFamily="34" charset="0"/>
              </a:rPr>
              <a:t>diese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noch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 mal </a:t>
            </a:r>
            <a:r>
              <a:rPr lang="en-US" sz="1100" dirty="0" err="1">
                <a:latin typeface="PT Sans" panose="020B0503020203020204" pitchFamily="34" charset="0"/>
              </a:rPr>
              <a:t>überarbeiten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Insgesamt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sollte</a:t>
            </a:r>
            <a:r>
              <a:rPr lang="en-US" sz="1100" dirty="0">
                <a:latin typeface="PT Sans" panose="020B0503020203020204" pitchFamily="34" charset="0"/>
              </a:rPr>
              <a:t> der Zeit-/ </a:t>
            </a:r>
            <a:r>
              <a:rPr lang="en-US" sz="1100" dirty="0" err="1">
                <a:latin typeface="PT Sans" panose="020B0503020203020204" pitchFamily="34" charset="0"/>
              </a:rPr>
              <a:t>Aufwand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Erstellung</a:t>
            </a:r>
            <a:r>
              <a:rPr lang="en-US" sz="1100" dirty="0">
                <a:latin typeface="PT Sans" panose="020B0503020203020204" pitchFamily="34" charset="0"/>
              </a:rPr>
              <a:t> der </a:t>
            </a:r>
            <a:r>
              <a:rPr lang="en-US" sz="1100" dirty="0" err="1">
                <a:latin typeface="PT Sans" panose="020B0503020203020204" pitchFamily="34" charset="0"/>
              </a:rPr>
              <a:t>gesamten</a:t>
            </a:r>
            <a:r>
              <a:rPr lang="en-US" sz="1100" dirty="0">
                <a:latin typeface="PT Sans" panose="020B0503020203020204" pitchFamily="34" charset="0"/>
              </a:rPr>
              <a:t> Ideen und </a:t>
            </a:r>
            <a:r>
              <a:rPr lang="en-US" sz="1100" dirty="0" err="1">
                <a:latin typeface="PT Sans" panose="020B0503020203020204" pitchFamily="34" charset="0"/>
              </a:rPr>
              <a:t>oder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reduziert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werden</a:t>
            </a:r>
            <a:r>
              <a:rPr lang="en-US" sz="1100" dirty="0">
                <a:latin typeface="PT Sans" panose="020B0503020203020204" pitchFamily="34" charset="0"/>
              </a:rPr>
              <a:t>. Das </a:t>
            </a:r>
            <a:r>
              <a:rPr lang="en-US" sz="1100" dirty="0" err="1">
                <a:latin typeface="PT Sans" panose="020B0503020203020204" pitchFamily="34" charset="0"/>
              </a:rPr>
              <a:t>Ergebnis</a:t>
            </a:r>
            <a:r>
              <a:rPr lang="en-US" sz="1100" dirty="0">
                <a:latin typeface="PT Sans" panose="020B0503020203020204" pitchFamily="34" charset="0"/>
              </a:rPr>
              <a:t> der </a:t>
            </a:r>
            <a:r>
              <a:rPr lang="en-US" sz="1100" dirty="0" err="1">
                <a:latin typeface="PT Sans" panose="020B0503020203020204" pitchFamily="34" charset="0"/>
              </a:rPr>
              <a:t>kollaborativen</a:t>
            </a:r>
            <a:r>
              <a:rPr lang="en-US" sz="1100" dirty="0">
                <a:latin typeface="PT Sans" panose="020B0503020203020204" pitchFamily="34" charset="0"/>
              </a:rPr>
              <a:t> Arbeit muss auf </a:t>
            </a:r>
            <a:r>
              <a:rPr lang="en-US" sz="1100" dirty="0" err="1">
                <a:latin typeface="PT Sans" panose="020B0503020203020204" pitchFamily="34" charset="0"/>
              </a:rPr>
              <a:t>einem</a:t>
            </a:r>
            <a:r>
              <a:rPr lang="en-US" sz="1100" dirty="0">
                <a:latin typeface="PT Sans" panose="020B0503020203020204" pitchFamily="34" charset="0"/>
              </a:rPr>
              <a:t> Medium für alle </a:t>
            </a:r>
            <a:r>
              <a:rPr lang="en-US" sz="1100" dirty="0" err="1">
                <a:latin typeface="PT Sans" panose="020B0503020203020204" pitchFamily="34" charset="0"/>
              </a:rPr>
              <a:t>Gruppenmitglieder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Verfügung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stehen</a:t>
            </a:r>
            <a:r>
              <a:rPr lang="en-US" sz="1100" dirty="0">
                <a:latin typeface="PT Sans" panose="020B0503020203020204" pitchFamily="34" charset="0"/>
              </a:rPr>
              <a:t> und für </a:t>
            </a:r>
            <a:r>
              <a:rPr lang="en-US" sz="1100" dirty="0" err="1">
                <a:latin typeface="PT Sans" panose="020B0503020203020204" pitchFamily="34" charset="0"/>
              </a:rPr>
              <a:t>jeden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speicherbar</a:t>
            </a:r>
            <a:r>
              <a:rPr lang="en-US" sz="1100" dirty="0">
                <a:latin typeface="PT Sans" panose="020B0503020203020204" pitchFamily="34" charset="0"/>
              </a:rPr>
              <a:t> sein.</a:t>
            </a:r>
            <a:endParaRPr lang="de-DE" sz="11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3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PT Sans" panose="020B0503020203020204" pitchFamily="34" charset="0"/>
              </a:rPr>
              <a:t>Es </a:t>
            </a:r>
            <a:r>
              <a:rPr lang="en-US" sz="1100" dirty="0" err="1">
                <a:latin typeface="PT Sans" panose="020B0503020203020204" pitchFamily="34" charset="0"/>
              </a:rPr>
              <a:t>gibt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einige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ähnliche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Programme</a:t>
            </a:r>
            <a:r>
              <a:rPr lang="en-US" sz="1100" dirty="0">
                <a:latin typeface="PT Sans" panose="020B0503020203020204" pitchFamily="34" charset="0"/>
              </a:rPr>
              <a:t>, die </a:t>
            </a:r>
            <a:r>
              <a:rPr lang="en-US" sz="1100" dirty="0" err="1">
                <a:latin typeface="PT Sans" panose="020B0503020203020204" pitchFamily="34" charset="0"/>
              </a:rPr>
              <a:t>bereits</a:t>
            </a:r>
            <a:r>
              <a:rPr lang="en-US" sz="1100" dirty="0">
                <a:latin typeface="PT Sans" panose="020B0503020203020204" pitchFamily="34" charset="0"/>
              </a:rPr>
              <a:t> das </a:t>
            </a:r>
            <a:r>
              <a:rPr lang="en-US" sz="1100" dirty="0" err="1">
                <a:latin typeface="PT Sans" panose="020B0503020203020204" pitchFamily="34" charset="0"/>
              </a:rPr>
              <a:t>kollaborative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ermöglichen</a:t>
            </a:r>
            <a:r>
              <a:rPr lang="en-US" sz="1100" dirty="0">
                <a:latin typeface="PT Sans" panose="020B0503020203020204" pitchFamily="34" charset="0"/>
              </a:rPr>
              <a:t>. Dazu </a:t>
            </a:r>
            <a:r>
              <a:rPr lang="en-US" sz="1100" dirty="0" err="1">
                <a:latin typeface="PT Sans" panose="020B0503020203020204" pitchFamily="34" charset="0"/>
              </a:rPr>
              <a:t>zählt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beispielsweise</a:t>
            </a:r>
            <a:r>
              <a:rPr lang="en-US" sz="1100" dirty="0">
                <a:latin typeface="PT Sans" panose="020B0503020203020204" pitchFamily="34" charset="0"/>
              </a:rPr>
              <a:t> ,,Miro-Board" und ,,Microsoft-Teams". </a:t>
            </a:r>
            <a:r>
              <a:rPr lang="en-US" sz="1100" dirty="0" err="1">
                <a:latin typeface="PT Sans" panose="020B0503020203020204" pitchFamily="34" charset="0"/>
              </a:rPr>
              <a:t>Beide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Programme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setzten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gleichzeitige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Zusammenarbeit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wobei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aber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eher</a:t>
            </a:r>
            <a:r>
              <a:rPr lang="en-US" sz="1100" dirty="0">
                <a:latin typeface="PT Sans" panose="020B0503020203020204" pitchFamily="34" charset="0"/>
              </a:rPr>
              <a:t> für den </a:t>
            </a:r>
            <a:r>
              <a:rPr lang="en-US" sz="1100" dirty="0" err="1">
                <a:latin typeface="PT Sans" panose="020B0503020203020204" pitchFamily="34" charset="0"/>
              </a:rPr>
              <a:t>Einsatz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einer</a:t>
            </a:r>
            <a:r>
              <a:rPr lang="en-US" sz="1100" dirty="0">
                <a:latin typeface="PT Sans" panose="020B0503020203020204" pitchFamily="34" charset="0"/>
              </a:rPr>
              <a:t> Online-</a:t>
            </a:r>
            <a:r>
              <a:rPr lang="en-US" sz="1100" dirty="0" err="1">
                <a:latin typeface="PT Sans" panose="020B0503020203020204" pitchFamily="34" charset="0"/>
              </a:rPr>
              <a:t>Zusammenarbeit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lohnen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Wir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hingegen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möchten</a:t>
            </a:r>
            <a:r>
              <a:rPr lang="en-US" sz="1100" dirty="0">
                <a:latin typeface="PT Sans" panose="020B0503020203020204" pitchFamily="34" charset="0"/>
              </a:rPr>
              <a:t> das </a:t>
            </a:r>
            <a:r>
              <a:rPr lang="en-US" sz="1100" dirty="0" err="1">
                <a:latin typeface="PT Sans" panose="020B0503020203020204" pitchFamily="34" charset="0"/>
              </a:rPr>
              <a:t>freie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kollaborative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Arbeiten</a:t>
            </a:r>
            <a:r>
              <a:rPr lang="en-US" sz="1100" dirty="0">
                <a:latin typeface="PT Sans" panose="020B0503020203020204" pitchFamily="34" charset="0"/>
              </a:rPr>
              <a:t> in </a:t>
            </a:r>
            <a:r>
              <a:rPr lang="en-US" sz="1100" dirty="0" err="1">
                <a:latin typeface="PT Sans" panose="020B0503020203020204" pitchFamily="34" charset="0"/>
              </a:rPr>
              <a:t>Präsenz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fördern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Dabei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gehen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wir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unterschiedliche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Arbeitsweisen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</a:t>
            </a:r>
            <a:r>
              <a:rPr lang="en-US" sz="1100" dirty="0">
                <a:latin typeface="PT Sans" panose="020B0503020203020204" pitchFamily="34" charset="0"/>
              </a:rPr>
              <a:t>, die für </a:t>
            </a:r>
            <a:r>
              <a:rPr lang="en-US" sz="1100" dirty="0" err="1">
                <a:latin typeface="PT Sans" panose="020B0503020203020204" pitchFamily="34" charset="0"/>
              </a:rPr>
              <a:t>verschiedene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Personentypen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passen</a:t>
            </a:r>
            <a:r>
              <a:rPr lang="en-US" sz="1100" dirty="0">
                <a:latin typeface="PT Sans" panose="020B0503020203020204" pitchFamily="34" charset="0"/>
              </a:rPr>
              <a:t>. Was </a:t>
            </a:r>
            <a:r>
              <a:rPr lang="en-US" sz="1100" dirty="0" err="1">
                <a:latin typeface="PT Sans" panose="020B0503020203020204" pitchFamily="34" charset="0"/>
              </a:rPr>
              <a:t>wir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noch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ermöglichen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Art ,,private-space" in dem man die </a:t>
            </a:r>
            <a:r>
              <a:rPr lang="en-US" sz="1100" dirty="0" err="1">
                <a:latin typeface="PT Sans" panose="020B0503020203020204" pitchFamily="34" charset="0"/>
              </a:rPr>
              <a:t>eigenen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Ideenansätze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Notizen</a:t>
            </a:r>
            <a:r>
              <a:rPr lang="en-US" sz="1100" dirty="0">
                <a:latin typeface="PT Sans" panose="020B0503020203020204" pitchFamily="34" charset="0"/>
              </a:rPr>
              <a:t> erst für </a:t>
            </a:r>
            <a:r>
              <a:rPr lang="en-US" sz="1100" dirty="0" err="1">
                <a:latin typeface="PT Sans" panose="020B0503020203020204" pitchFamily="34" charset="0"/>
              </a:rPr>
              <a:t>sich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konkretisieren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kann</a:t>
            </a:r>
            <a:r>
              <a:rPr lang="en-US" sz="1100" dirty="0">
                <a:latin typeface="PT Sans" panose="020B0503020203020204" pitchFamily="34" charset="0"/>
              </a:rPr>
              <a:t>, bevor </a:t>
            </a:r>
            <a:r>
              <a:rPr lang="en-US" sz="1100" dirty="0" err="1">
                <a:latin typeface="PT Sans" panose="020B0503020203020204" pitchFamily="34" charset="0"/>
              </a:rPr>
              <a:t>diese</a:t>
            </a:r>
            <a:r>
              <a:rPr lang="en-US" sz="1100" dirty="0">
                <a:latin typeface="PT Sans" panose="020B0503020203020204" pitchFamily="34" charset="0"/>
              </a:rPr>
              <a:t> alle </a:t>
            </a:r>
            <a:r>
              <a:rPr lang="en-US" sz="1100" dirty="0" err="1">
                <a:latin typeface="PT Sans" panose="020B0503020203020204" pitchFamily="34" charset="0"/>
              </a:rPr>
              <a:t>anderen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Gruppenmitglieder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sehen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können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Im</a:t>
            </a:r>
            <a:r>
              <a:rPr lang="en-US" sz="1100" dirty="0">
                <a:latin typeface="PT Sans" panose="020B0503020203020204" pitchFamily="34" charset="0"/>
              </a:rPr>
              <a:t> ,,open-space"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 die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dann</a:t>
            </a:r>
            <a:r>
              <a:rPr lang="en-US" sz="1100" dirty="0">
                <a:latin typeface="PT Sans" panose="020B0503020203020204" pitchFamily="34" charset="0"/>
              </a:rPr>
              <a:t> für alle </a:t>
            </a:r>
            <a:r>
              <a:rPr lang="en-US" sz="1100" dirty="0" err="1">
                <a:latin typeface="PT Sans" panose="020B0503020203020204" pitchFamily="34" charset="0"/>
              </a:rPr>
              <a:t>sichtbar</a:t>
            </a:r>
            <a:r>
              <a:rPr lang="en-US" sz="1100" dirty="0">
                <a:latin typeface="PT Sans" panose="020B0503020203020204" pitchFamily="34" charset="0"/>
              </a:rPr>
              <a:t>, also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 das </a:t>
            </a:r>
            <a:r>
              <a:rPr lang="en-US" sz="1100" dirty="0" err="1">
                <a:latin typeface="PT Sans" panose="020B0503020203020204" pitchFamily="34" charset="0"/>
              </a:rPr>
              <a:t>dann</a:t>
            </a:r>
            <a:r>
              <a:rPr lang="en-US" sz="1100" dirty="0">
                <a:latin typeface="PT Sans" panose="020B0503020203020204" pitchFamily="34" charset="0"/>
              </a:rPr>
              <a:t> für alle die </a:t>
            </a:r>
            <a:r>
              <a:rPr lang="en-US" sz="1100" dirty="0" err="1">
                <a:latin typeface="PT Sans" panose="020B0503020203020204" pitchFamily="34" charset="0"/>
              </a:rPr>
              <a:t>gemeinsame</a:t>
            </a:r>
            <a:r>
              <a:rPr lang="en-US" sz="1100" dirty="0">
                <a:latin typeface="PT Sans" panose="020B0503020203020204" pitchFamily="34" charset="0"/>
              </a:rPr>
              <a:t> ,,</a:t>
            </a:r>
            <a:r>
              <a:rPr lang="en-US" sz="1100" dirty="0" err="1">
                <a:latin typeface="PT Sans" panose="020B0503020203020204" pitchFamily="34" charset="0"/>
              </a:rPr>
              <a:t>Arbeitsfläche</a:t>
            </a:r>
            <a:r>
              <a:rPr lang="en-US" sz="1100" dirty="0">
                <a:latin typeface="PT Sans" panose="020B0503020203020204" pitchFamily="34" charset="0"/>
              </a:rPr>
              <a:t>". Es </a:t>
            </a:r>
            <a:r>
              <a:rPr lang="en-US" sz="1100" dirty="0" err="1">
                <a:latin typeface="PT Sans" panose="020B0503020203020204" pitchFamily="34" charset="0"/>
              </a:rPr>
              <a:t>sollte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möglich</a:t>
            </a:r>
            <a:r>
              <a:rPr lang="en-US" sz="1100" dirty="0">
                <a:latin typeface="PT Sans" panose="020B0503020203020204" pitchFamily="34" charset="0"/>
              </a:rPr>
              <a:t> sein </a:t>
            </a:r>
            <a:r>
              <a:rPr lang="en-US" sz="1100" dirty="0" err="1">
                <a:latin typeface="PT Sans" panose="020B0503020203020204" pitchFamily="34" charset="0"/>
              </a:rPr>
              <a:t>dann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Informationen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vom</a:t>
            </a:r>
            <a:r>
              <a:rPr lang="en-US" sz="1100" dirty="0">
                <a:latin typeface="PT Sans" panose="020B0503020203020204" pitchFamily="34" charset="0"/>
              </a:rPr>
              <a:t> ,,open-space" </a:t>
            </a:r>
            <a:r>
              <a:rPr lang="en-US" sz="1100" dirty="0" err="1">
                <a:latin typeface="PT Sans" panose="020B0503020203020204" pitchFamily="34" charset="0"/>
              </a:rPr>
              <a:t>wieder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runter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nehmen</a:t>
            </a:r>
            <a:r>
              <a:rPr lang="en-US" sz="1100" dirty="0">
                <a:latin typeface="PT Sans" panose="020B0503020203020204" pitchFamily="34" charset="0"/>
              </a:rPr>
              <a:t> in den ,,private-space", um </a:t>
            </a:r>
            <a:r>
              <a:rPr lang="en-US" sz="1100" dirty="0" err="1">
                <a:latin typeface="PT Sans" panose="020B0503020203020204" pitchFamily="34" charset="0"/>
              </a:rPr>
              <a:t>sie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zu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bearbeiten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anschließend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wieder</a:t>
            </a:r>
            <a:r>
              <a:rPr lang="en-US" sz="1100" dirty="0">
                <a:latin typeface="PT Sans" panose="020B0503020203020204" pitchFamily="34" charset="0"/>
              </a:rPr>
              <a:t> auf den ,,open-space" </a:t>
            </a:r>
            <a:r>
              <a:rPr lang="en-US" sz="1100" dirty="0" err="1">
                <a:latin typeface="PT Sans" panose="020B0503020203020204" pitchFamily="34" charset="0"/>
              </a:rPr>
              <a:t>hinzuzufügen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Abgesehen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davon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unterscheidet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unser</a:t>
            </a:r>
            <a:r>
              <a:rPr lang="en-US" sz="1100" dirty="0">
                <a:latin typeface="PT Sans" panose="020B0503020203020204" pitchFamily="34" charset="0"/>
              </a:rPr>
              <a:t> Tool von Microsoft Teams </a:t>
            </a:r>
            <a:r>
              <a:rPr lang="en-US" sz="1100" dirty="0" err="1">
                <a:latin typeface="PT Sans" panose="020B0503020203020204" pitchFamily="34" charset="0"/>
              </a:rPr>
              <a:t>im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Hinblick</a:t>
            </a:r>
            <a:r>
              <a:rPr lang="en-US" sz="1100" dirty="0">
                <a:latin typeface="PT Sans" panose="020B0503020203020204" pitchFamily="34" charset="0"/>
              </a:rPr>
              <a:t> auf </a:t>
            </a:r>
            <a:r>
              <a:rPr lang="en-US" sz="1100" dirty="0" err="1">
                <a:latin typeface="PT Sans" panose="020B0503020203020204" pitchFamily="34" charset="0"/>
              </a:rPr>
              <a:t>Kreativität</a:t>
            </a:r>
            <a:r>
              <a:rPr lang="en-US" sz="1100" dirty="0">
                <a:latin typeface="PT Sans" panose="020B0503020203020204" pitchFamily="34" charset="0"/>
              </a:rPr>
              <a:t>. Microsoft-Teams </a:t>
            </a:r>
            <a:r>
              <a:rPr lang="en-US" sz="1100" dirty="0" err="1">
                <a:latin typeface="PT Sans" panose="020B0503020203020204" pitchFamily="34" charset="0"/>
              </a:rPr>
              <a:t>verwendet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ihre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Hauseigenen</a:t>
            </a:r>
            <a:r>
              <a:rPr lang="en-US" sz="1100" dirty="0">
                <a:latin typeface="PT Sans" panose="020B0503020203020204" pitchFamily="34" charset="0"/>
              </a:rPr>
              <a:t>-Office </a:t>
            </a:r>
            <a:r>
              <a:rPr lang="en-US" sz="1100" dirty="0" err="1">
                <a:latin typeface="PT Sans" panose="020B0503020203020204" pitchFamily="34" charset="0"/>
              </a:rPr>
              <a:t>Programme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</a:t>
            </a:r>
            <a:r>
              <a:rPr lang="en-US" sz="1100" dirty="0">
                <a:latin typeface="PT Sans" panose="020B0503020203020204" pitchFamily="34" charset="0"/>
              </a:rPr>
              <a:t> ,,Word", ,,Excel" und ,,</a:t>
            </a:r>
            <a:r>
              <a:rPr lang="en-US" sz="1100" dirty="0" err="1">
                <a:latin typeface="PT Sans" panose="020B0503020203020204" pitchFamily="34" charset="0"/>
              </a:rPr>
              <a:t>Powerpoint</a:t>
            </a:r>
            <a:r>
              <a:rPr lang="en-US" sz="1100" dirty="0">
                <a:latin typeface="PT Sans" panose="020B0503020203020204" pitchFamily="34" charset="0"/>
              </a:rPr>
              <a:t>". Das </a:t>
            </a:r>
            <a:r>
              <a:rPr lang="en-US" sz="1100" dirty="0" err="1">
                <a:latin typeface="PT Sans" panose="020B0503020203020204" pitchFamily="34" charset="0"/>
              </a:rPr>
              <a:t>sind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Dokumente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welche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strikte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Ordnung</a:t>
            </a:r>
            <a:r>
              <a:rPr lang="en-US" sz="1100" dirty="0">
                <a:latin typeface="PT Sans" panose="020B0503020203020204" pitchFamily="34" charset="0"/>
              </a:rPr>
              <a:t> und </a:t>
            </a:r>
            <a:r>
              <a:rPr lang="en-US" sz="1100" dirty="0" err="1">
                <a:latin typeface="PT Sans" panose="020B0503020203020204" pitchFamily="34" charset="0"/>
              </a:rPr>
              <a:t>Textformatierung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bieten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Wir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möchten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eher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eine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freie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Arbeitsfläche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bieten</a:t>
            </a:r>
            <a:r>
              <a:rPr lang="en-US" sz="1100" dirty="0">
                <a:latin typeface="PT Sans" panose="020B0503020203020204" pitchFamily="34" charset="0"/>
              </a:rPr>
              <a:t>, in der man die </a:t>
            </a:r>
            <a:r>
              <a:rPr lang="en-US" sz="1100" dirty="0" err="1">
                <a:latin typeface="PT Sans" panose="020B0503020203020204" pitchFamily="34" charset="0"/>
              </a:rPr>
              <a:t>eigenen</a:t>
            </a:r>
            <a:r>
              <a:rPr lang="en-US" sz="1100" dirty="0">
                <a:latin typeface="PT Sans" panose="020B0503020203020204" pitchFamily="34" charset="0"/>
              </a:rPr>
              <a:t> Ideen ,,</a:t>
            </a:r>
            <a:r>
              <a:rPr lang="en-US" sz="1100" dirty="0" err="1">
                <a:latin typeface="PT Sans" panose="020B0503020203020204" pitchFamily="34" charset="0"/>
              </a:rPr>
              <a:t>zusammenbauen</a:t>
            </a:r>
            <a:r>
              <a:rPr lang="en-US" sz="1100" dirty="0">
                <a:latin typeface="PT Sans" panose="020B0503020203020204" pitchFamily="34" charset="0"/>
              </a:rPr>
              <a:t>" </a:t>
            </a:r>
            <a:r>
              <a:rPr lang="en-US" sz="1100" dirty="0" err="1">
                <a:latin typeface="PT Sans" panose="020B0503020203020204" pitchFamily="34" charset="0"/>
              </a:rPr>
              <a:t>kreativ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anordnen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kann</a:t>
            </a:r>
            <a:r>
              <a:rPr lang="en-US" sz="1100" dirty="0">
                <a:latin typeface="PT Sans" panose="020B0503020203020204" pitchFamily="34" charset="0"/>
              </a:rPr>
              <a:t>. </a:t>
            </a:r>
            <a:r>
              <a:rPr lang="en-US" sz="1100" dirty="0" err="1">
                <a:latin typeface="PT Sans" panose="020B0503020203020204" pitchFamily="34" charset="0"/>
              </a:rPr>
              <a:t>Dadurch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wäre</a:t>
            </a:r>
            <a:r>
              <a:rPr lang="en-US" sz="1100" dirty="0">
                <a:latin typeface="PT Sans" panose="020B0503020203020204" pitchFamily="34" charset="0"/>
              </a:rPr>
              <a:t> es auf </a:t>
            </a:r>
            <a:r>
              <a:rPr lang="en-US" sz="1100" dirty="0" err="1">
                <a:latin typeface="PT Sans" panose="020B0503020203020204" pitchFamily="34" charset="0"/>
              </a:rPr>
              <a:t>mehr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oder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weniger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grafischer</a:t>
            </a:r>
            <a:r>
              <a:rPr lang="en-US" sz="1100" dirty="0">
                <a:latin typeface="PT Sans" panose="020B0503020203020204" pitchFamily="34" charset="0"/>
              </a:rPr>
              <a:t> Ebene </a:t>
            </a:r>
            <a:r>
              <a:rPr lang="en-US" sz="1100" dirty="0" err="1">
                <a:latin typeface="PT Sans" panose="020B0503020203020204" pitchFamily="34" charset="0"/>
              </a:rPr>
              <a:t>möglich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auch</a:t>
            </a:r>
            <a:r>
              <a:rPr lang="en-US" sz="1100" dirty="0">
                <a:latin typeface="PT Sans" panose="020B0503020203020204" pitchFamily="34" charset="0"/>
              </a:rPr>
              <a:t> so </a:t>
            </a:r>
            <a:r>
              <a:rPr lang="en-US" sz="1100" dirty="0" err="1">
                <a:latin typeface="PT Sans" panose="020B0503020203020204" pitchFamily="34" charset="0"/>
              </a:rPr>
              <a:t>etwas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wie</a:t>
            </a:r>
            <a:r>
              <a:rPr lang="en-US" sz="1100" dirty="0">
                <a:latin typeface="PT Sans" panose="020B0503020203020204" pitchFamily="34" charset="0"/>
              </a:rPr>
              <a:t> ,,brainstorming" </a:t>
            </a:r>
            <a:r>
              <a:rPr lang="en-US" sz="1100" dirty="0" err="1">
                <a:latin typeface="PT Sans" panose="020B0503020203020204" pitchFamily="34" charset="0"/>
              </a:rPr>
              <a:t>umzusetzen</a:t>
            </a:r>
            <a:r>
              <a:rPr lang="en-US" sz="1100" dirty="0">
                <a:latin typeface="PT Sans" panose="020B0503020203020204" pitchFamily="34" charset="0"/>
              </a:rPr>
              <a:t>, </a:t>
            </a:r>
            <a:r>
              <a:rPr lang="en-US" sz="1100" dirty="0" err="1">
                <a:latin typeface="PT Sans" panose="020B0503020203020204" pitchFamily="34" charset="0"/>
              </a:rPr>
              <a:t>ohne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dass</a:t>
            </a:r>
            <a:r>
              <a:rPr lang="en-US" sz="1100" dirty="0">
                <a:latin typeface="PT Sans" panose="020B0503020203020204" pitchFamily="34" charset="0"/>
              </a:rPr>
              <a:t> man an </a:t>
            </a:r>
            <a:r>
              <a:rPr lang="en-US" sz="1100" dirty="0" err="1">
                <a:latin typeface="PT Sans" panose="020B0503020203020204" pitchFamily="34" charset="0"/>
              </a:rPr>
              <a:t>Formatierungsregeln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gebunden</a:t>
            </a:r>
            <a:r>
              <a:rPr lang="en-US" sz="1100" dirty="0">
                <a:latin typeface="PT Sans" panose="020B0503020203020204" pitchFamily="34" charset="0"/>
              </a:rPr>
              <a:t> </a:t>
            </a:r>
            <a:r>
              <a:rPr lang="en-US" sz="1100" dirty="0" err="1">
                <a:latin typeface="PT Sans" panose="020B0503020203020204" pitchFamily="34" charset="0"/>
              </a:rPr>
              <a:t>ist</a:t>
            </a:r>
            <a:r>
              <a:rPr lang="en-US" sz="1100" dirty="0">
                <a:latin typeface="PT Sans" panose="020B0503020203020204" pitchFamily="34" charset="0"/>
              </a:rPr>
              <a:t>.</a:t>
            </a:r>
            <a:endParaRPr lang="de-DE" sz="11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9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PT Sans" panose="020B0503020203020204" pitchFamily="34" charset="0"/>
                <a:cs typeface="Calibri"/>
              </a:rPr>
              <a:t>Ist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gerade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vorläufig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, es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würden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wahrscheinlich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noch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andere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Artefakte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 </a:t>
            </a:r>
            <a:r>
              <a:rPr lang="en-US" sz="1100" dirty="0" err="1">
                <a:latin typeface="PT Sans" panose="020B0503020203020204" pitchFamily="34" charset="0"/>
                <a:cs typeface="Calibri"/>
              </a:rPr>
              <a:t>dazukommen</a:t>
            </a:r>
            <a:r>
              <a:rPr lang="en-US" sz="1100" dirty="0">
                <a:latin typeface="PT Sans" panose="020B0503020203020204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Richard Reh, Anton Berg, </a:t>
            </a:r>
            <a:r>
              <a:rPr lang="de-DE" err="1"/>
              <a:t>Vassilij</a:t>
            </a:r>
            <a:r>
              <a:rPr lang="de-DE"/>
              <a:t> </a:t>
            </a:r>
            <a:r>
              <a:rPr lang="de-DE" err="1"/>
              <a:t>Misenko</a:t>
            </a:r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Audit 1.: Entwicklungsprojekt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92493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Quellen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CBD06620-2A01-327E-62FE-20D8C73FCF79}"/>
              </a:ext>
            </a:extLst>
          </p:cNvPr>
          <p:cNvSpPr txBox="1"/>
          <p:nvPr/>
        </p:nvSpPr>
        <p:spPr>
          <a:xfrm>
            <a:off x="770374" y="1513323"/>
            <a:ext cx="70627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https://link.springer.com/content/pdf/10.1007/s11613-022-00787-y.pdf</a:t>
            </a:r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5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2BF5498B-FF5C-3BC5-3183-2B1D85688E22}"/>
              </a:ext>
            </a:extLst>
          </p:cNvPr>
          <p:cNvSpPr txBox="1"/>
          <p:nvPr/>
        </p:nvSpPr>
        <p:spPr>
          <a:xfrm>
            <a:off x="770563" y="2425391"/>
            <a:ext cx="848519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https://hochschulinitiative-deutschland.de/blog/gruppenarbeit-vorteile-nachteile</a:t>
            </a:r>
          </a:p>
        </p:txBody>
      </p:sp>
      <p:sp>
        <p:nvSpPr>
          <p:cNvPr id="6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23979986-742C-FFC4-44F2-5C6B9BC01B58}"/>
              </a:ext>
            </a:extLst>
          </p:cNvPr>
          <p:cNvSpPr txBox="1"/>
          <p:nvPr/>
        </p:nvSpPr>
        <p:spPr>
          <a:xfrm>
            <a:off x="753909" y="3405189"/>
            <a:ext cx="11092927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http://groups.uni-paderborn.de/psychologie/scha_Gruppen-Teams_Einflussfaktoren%20der%20Gruppenleistung.pdf</a:t>
            </a:r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7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5620B8E7-0FAC-7341-AC29-1709C49F7E0D}"/>
              </a:ext>
            </a:extLst>
          </p:cNvPr>
          <p:cNvSpPr txBox="1"/>
          <p:nvPr/>
        </p:nvSpPr>
        <p:spPr>
          <a:xfrm>
            <a:off x="771123" y="4334236"/>
            <a:ext cx="11092929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https://www.projektmagazin.de/methoden/kraftfeldanalyse#:~:text=Die%20Kraftfeldanalyse%20ist%20eine%20einfache,auf%20den%20betrachteten%20Gegenstand%20wirken.</a:t>
            </a:r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52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3520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Inhaltsverzeichnis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688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Einleitung</a:t>
            </a:r>
            <a:r>
              <a:rPr lang="en-US" sz="2100">
                <a:latin typeface="Roboto Slab Bold"/>
              </a:rPr>
              <a:t> in das Problem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Domänenmodelle</a:t>
            </a: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Kraftfeldanalyse</a:t>
            </a: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Problemszenario</a:t>
            </a: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Zielsetzungen</a:t>
            </a: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Alleinstellungsmerkmal</a:t>
            </a: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Projektplan</a:t>
            </a:r>
            <a:r>
              <a:rPr lang="en-US" sz="2100">
                <a:latin typeface="Roboto Slab Bold"/>
              </a:rPr>
              <a:t> für den 2. Audit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5101387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304570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Einleitung in das Problem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AD22449-23BF-B738-928B-D640575C57C0}"/>
              </a:ext>
            </a:extLst>
          </p:cNvPr>
          <p:cNvSpPr txBox="1"/>
          <p:nvPr/>
        </p:nvSpPr>
        <p:spPr>
          <a:xfrm>
            <a:off x="765017" y="1786899"/>
            <a:ext cx="540481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 err="1">
                <a:latin typeface="PT Sans"/>
              </a:rPr>
              <a:t>Gruppenarbeiten</a:t>
            </a:r>
            <a:r>
              <a:rPr lang="en-US" sz="1700" b="0">
                <a:latin typeface="PT Sans"/>
              </a:rPr>
              <a:t> / Team-</a:t>
            </a:r>
            <a:r>
              <a:rPr lang="en-US" sz="1700" b="0" err="1">
                <a:latin typeface="PT Sans"/>
              </a:rPr>
              <a:t>Treffen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profitieren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davon</a:t>
            </a:r>
            <a:r>
              <a:rPr lang="en-US" sz="1700" b="0">
                <a:latin typeface="PT Sans"/>
              </a:rPr>
              <a:t>, </a:t>
            </a:r>
            <a:r>
              <a:rPr lang="en-US" sz="1700" b="0" err="1">
                <a:latin typeface="PT Sans"/>
              </a:rPr>
              <a:t>wenn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sie</a:t>
            </a:r>
            <a:r>
              <a:rPr lang="en-US" sz="1700" b="0">
                <a:latin typeface="PT Sans"/>
              </a:rPr>
              <a:t> in </a:t>
            </a:r>
            <a:r>
              <a:rPr lang="en-US" sz="1700" b="0" err="1">
                <a:latin typeface="PT Sans"/>
              </a:rPr>
              <a:t>Präsenz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durchgeführt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.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7932A6-6B0B-37A9-E700-5D28DC142A97}"/>
              </a:ext>
            </a:extLst>
          </p:cNvPr>
          <p:cNvSpPr txBox="1"/>
          <p:nvPr/>
        </p:nvSpPr>
        <p:spPr>
          <a:xfrm>
            <a:off x="765271" y="2728302"/>
            <a:ext cx="540481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latin typeface="PT Sans"/>
              </a:rPr>
              <a:t>In </a:t>
            </a:r>
            <a:r>
              <a:rPr lang="en-US" sz="1700" b="0" err="1">
                <a:latin typeface="PT Sans"/>
              </a:rPr>
              <a:t>Gruppenarbeiten</a:t>
            </a:r>
            <a:r>
              <a:rPr lang="en-US" sz="1700" b="0">
                <a:latin typeface="PT Sans"/>
              </a:rPr>
              <a:t> hat </a:t>
            </a:r>
            <a:r>
              <a:rPr lang="en-US" sz="1700" b="0" err="1">
                <a:latin typeface="PT Sans"/>
              </a:rPr>
              <a:t>jedes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Gruppenmitglied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meistens</a:t>
            </a:r>
            <a:r>
              <a:rPr lang="en-US" sz="1700" b="0">
                <a:latin typeface="PT Sans"/>
              </a:rPr>
              <a:t> seine </a:t>
            </a:r>
            <a:r>
              <a:rPr lang="en-US" sz="1700" b="0" err="1">
                <a:latin typeface="PT Sans"/>
              </a:rPr>
              <a:t>Arbeitsweise</a:t>
            </a:r>
            <a:r>
              <a:rPr lang="en-US" sz="1700" b="0">
                <a:latin typeface="PT Sans"/>
              </a:rPr>
              <a:t>, </a:t>
            </a:r>
            <a:r>
              <a:rPr lang="en-US" sz="1700" b="0" err="1">
                <a:latin typeface="PT Sans"/>
              </a:rPr>
              <a:t>wie</a:t>
            </a:r>
            <a:r>
              <a:rPr lang="en-US" sz="1700" b="0">
                <a:latin typeface="PT Sans"/>
              </a:rPr>
              <a:t> die </a:t>
            </a:r>
            <a:r>
              <a:rPr lang="en-US" sz="1700" b="0" err="1">
                <a:latin typeface="PT Sans"/>
              </a:rPr>
              <a:t>Aufgaben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erarbeitet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208E57-AB9D-9409-23A2-71E68D224CC7}"/>
              </a:ext>
            </a:extLst>
          </p:cNvPr>
          <p:cNvSpPr txBox="1"/>
          <p:nvPr/>
        </p:nvSpPr>
        <p:spPr>
          <a:xfrm>
            <a:off x="765525" y="3666394"/>
            <a:ext cx="544134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 err="1">
                <a:latin typeface="PT Sans"/>
              </a:rPr>
              <a:t>Einerseits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ist</a:t>
            </a:r>
            <a:r>
              <a:rPr lang="en-US" sz="1700" b="0">
                <a:latin typeface="PT Sans"/>
              </a:rPr>
              <a:t> dies gut, </a:t>
            </a:r>
            <a:r>
              <a:rPr lang="en-US" sz="1700" b="0" err="1">
                <a:latin typeface="PT Sans"/>
              </a:rPr>
              <a:t>andererseits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entsteht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dadurch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auch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leider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eine</a:t>
            </a:r>
            <a:r>
              <a:rPr lang="en-US" sz="1700" b="0">
                <a:latin typeface="PT Sans"/>
              </a:rPr>
              <a:t> Menge </a:t>
            </a:r>
            <a:r>
              <a:rPr lang="en-US" sz="1700" b="0" err="1">
                <a:latin typeface="PT Sans"/>
              </a:rPr>
              <a:t>verschiedener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Artefakte</a:t>
            </a:r>
            <a:r>
              <a:rPr lang="en-US" sz="1700" b="0">
                <a:latin typeface="PT Sans"/>
              </a:rPr>
              <a:t>, die von den </a:t>
            </a:r>
            <a:r>
              <a:rPr lang="en-US" sz="1700" b="0" err="1">
                <a:latin typeface="PT Sans"/>
              </a:rPr>
              <a:t>verschiedenen</a:t>
            </a:r>
            <a:r>
              <a:rPr lang="en-US" sz="1700" b="0">
                <a:latin typeface="PT Sans"/>
              </a:rPr>
              <a:t> Medien </a:t>
            </a:r>
            <a:r>
              <a:rPr lang="en-US" sz="1700" b="0" err="1">
                <a:latin typeface="PT Sans"/>
              </a:rPr>
              <a:t>zusammengefasst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müssen</a:t>
            </a:r>
            <a:r>
              <a:rPr lang="en-US" sz="1700" b="0">
                <a:latin typeface="PT Sans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98424C-6D34-4B46-475E-A5B00744B337}"/>
              </a:ext>
            </a:extLst>
          </p:cNvPr>
          <p:cNvSpPr txBox="1"/>
          <p:nvPr/>
        </p:nvSpPr>
        <p:spPr>
          <a:xfrm>
            <a:off x="765779" y="4941733"/>
            <a:ext cx="540481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latin typeface="PT Sans"/>
              </a:rPr>
              <a:t>Dies </a:t>
            </a:r>
            <a:r>
              <a:rPr lang="en-US" sz="1700" b="0" err="1">
                <a:latin typeface="PT Sans"/>
              </a:rPr>
              <a:t>führt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zu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viel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mehr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Aufwand</a:t>
            </a:r>
            <a:r>
              <a:rPr lang="en-US" sz="1700" b="0">
                <a:latin typeface="PT Sans"/>
              </a:rPr>
              <a:t> und </a:t>
            </a:r>
            <a:r>
              <a:rPr lang="en-US" sz="1700" b="0" err="1">
                <a:latin typeface="PT Sans"/>
              </a:rPr>
              <a:t>kostet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ingesamt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mehr</a:t>
            </a:r>
            <a:r>
              <a:rPr lang="en-US" sz="1700" b="0">
                <a:latin typeface="PT Sans"/>
              </a:rPr>
              <a:t> Zeit, </a:t>
            </a:r>
            <a:r>
              <a:rPr lang="en-US" sz="1700" b="0" err="1">
                <a:latin typeface="PT Sans"/>
              </a:rPr>
              <a:t>als</a:t>
            </a:r>
            <a:r>
              <a:rPr lang="en-US" sz="1700" b="0">
                <a:latin typeface="PT Sans"/>
              </a:rPr>
              <a:t> für das </a:t>
            </a:r>
            <a:r>
              <a:rPr lang="en-US" sz="1700" b="0" err="1">
                <a:latin typeface="PT Sans"/>
              </a:rPr>
              <a:t>Treffen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ursprünglich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vorgesehen</a:t>
            </a:r>
            <a:r>
              <a:rPr lang="en-US" sz="1700" b="0">
                <a:latin typeface="PT Sans"/>
              </a:rPr>
              <a:t> war.</a:t>
            </a: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3ACAB985-9476-6C19-32D5-1E3A3D25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419" y="1181212"/>
            <a:ext cx="9586549" cy="84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72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0314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Domänenmodelle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1A1131D3-10EA-5F52-98FE-C0E63F2F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0" y="2449514"/>
            <a:ext cx="6849175" cy="59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0314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Domänenmodelle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6E4EEBD-D30D-7B11-B802-14F89F46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0" y="2463207"/>
            <a:ext cx="5261735" cy="59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805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92681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Kraftfeldanalyse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58DECB69-2557-023D-C8F4-C91B2233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6" y="2452578"/>
            <a:ext cx="7444466" cy="59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4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67193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Zielsetzungen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A398C38-4D75-84C5-7807-64AEDC1A0B37}"/>
              </a:ext>
            </a:extLst>
          </p:cNvPr>
          <p:cNvSpPr txBox="1"/>
          <p:nvPr/>
        </p:nvSpPr>
        <p:spPr>
          <a:xfrm>
            <a:off x="765017" y="1786912"/>
            <a:ext cx="5734227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 err="1">
                <a:latin typeface="PT Sans"/>
              </a:rPr>
              <a:t>Kollaboratives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Arbeiten</a:t>
            </a:r>
            <a:r>
              <a:rPr lang="en-US" sz="1700" b="0">
                <a:latin typeface="PT Sans"/>
              </a:rPr>
              <a:t> in </a:t>
            </a:r>
            <a:r>
              <a:rPr lang="en-US" sz="1700" b="0" err="1">
                <a:latin typeface="PT Sans"/>
              </a:rPr>
              <a:t>Präsenz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soll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durch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digitale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Endgeräte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gefördert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F2FDDC-C491-DBC3-C495-F98D53ED1C5A}"/>
              </a:ext>
            </a:extLst>
          </p:cNvPr>
          <p:cNvSpPr txBox="1"/>
          <p:nvPr/>
        </p:nvSpPr>
        <p:spPr>
          <a:xfrm>
            <a:off x="765016" y="2718991"/>
            <a:ext cx="5734227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latin typeface="PT Sans"/>
              </a:rPr>
              <a:t>Es </a:t>
            </a:r>
            <a:r>
              <a:rPr lang="en-US" sz="1700" b="0" err="1">
                <a:latin typeface="PT Sans"/>
              </a:rPr>
              <a:t>sollte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ein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gemeinsames</a:t>
            </a:r>
            <a:r>
              <a:rPr lang="en-US" sz="1700" b="0">
                <a:latin typeface="PT Sans"/>
              </a:rPr>
              <a:t> Medium für alle </a:t>
            </a:r>
            <a:r>
              <a:rPr lang="en-US" sz="1700" b="0" err="1">
                <a:latin typeface="PT Sans"/>
              </a:rPr>
              <a:t>geboten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E4AE7A-D3E5-724A-C57E-0928F711F370}"/>
              </a:ext>
            </a:extLst>
          </p:cNvPr>
          <p:cNvSpPr txBox="1"/>
          <p:nvPr/>
        </p:nvSpPr>
        <p:spPr>
          <a:xfrm>
            <a:off x="765016" y="3661322"/>
            <a:ext cx="5734227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latin typeface="PT Sans"/>
              </a:rPr>
              <a:t>Es </a:t>
            </a:r>
            <a:r>
              <a:rPr lang="en-US" sz="1700" b="0" err="1">
                <a:latin typeface="PT Sans"/>
              </a:rPr>
              <a:t>soll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passende</a:t>
            </a:r>
            <a:r>
              <a:rPr lang="en-US" sz="1700" b="0">
                <a:latin typeface="PT Sans"/>
              </a:rPr>
              <a:t> Werkzeuge für </a:t>
            </a:r>
            <a:r>
              <a:rPr lang="en-US" sz="1700" b="0" err="1">
                <a:latin typeface="PT Sans"/>
              </a:rPr>
              <a:t>verschiedene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Arten</a:t>
            </a:r>
            <a:r>
              <a:rPr lang="en-US" sz="1700" b="0">
                <a:latin typeface="PT Sans"/>
              </a:rPr>
              <a:t> von </a:t>
            </a:r>
            <a:r>
              <a:rPr lang="en-US" sz="1700" b="0" err="1">
                <a:latin typeface="PT Sans"/>
              </a:rPr>
              <a:t>Arbeitsweisen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geben</a:t>
            </a:r>
            <a:r>
              <a:rPr lang="en-US" sz="1700" b="0">
                <a:latin typeface="PT Sans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21715E-C701-BF08-212B-26A672BC7C77}"/>
              </a:ext>
            </a:extLst>
          </p:cNvPr>
          <p:cNvSpPr txBox="1"/>
          <p:nvPr/>
        </p:nvSpPr>
        <p:spPr>
          <a:xfrm>
            <a:off x="765017" y="4605682"/>
            <a:ext cx="5734227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 err="1">
                <a:latin typeface="PT Sans"/>
              </a:rPr>
              <a:t>Analoge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Arbeitsmittel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sollen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vollständig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abgelöst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werden</a:t>
            </a:r>
            <a:r>
              <a:rPr lang="en-US" sz="1700" b="0">
                <a:latin typeface="PT Sans"/>
              </a:rPr>
              <a:t> (</a:t>
            </a:r>
            <a:r>
              <a:rPr lang="en-US" sz="1700" b="0" err="1">
                <a:latin typeface="PT Sans"/>
              </a:rPr>
              <a:t>kein</a:t>
            </a:r>
            <a:r>
              <a:rPr lang="en-US" sz="1700" b="0">
                <a:latin typeface="PT Sans"/>
              </a:rPr>
              <a:t> Papier, College-</a:t>
            </a:r>
            <a:r>
              <a:rPr lang="en-US" sz="1700" b="0" err="1">
                <a:latin typeface="PT Sans"/>
              </a:rPr>
              <a:t>Blöcke</a:t>
            </a:r>
            <a:r>
              <a:rPr lang="en-US" sz="1700" b="0">
                <a:latin typeface="PT Sans"/>
              </a:rPr>
              <a:t>, sticky-notes etc.)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C97DFF-5550-5D9F-AF0B-E15CB3B9A198}"/>
              </a:ext>
            </a:extLst>
          </p:cNvPr>
          <p:cNvSpPr txBox="1"/>
          <p:nvPr/>
        </p:nvSpPr>
        <p:spPr>
          <a:xfrm>
            <a:off x="765017" y="5548013"/>
            <a:ext cx="5734227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latin typeface="PT Sans"/>
              </a:rPr>
              <a:t>Die </a:t>
            </a:r>
            <a:r>
              <a:rPr lang="en-US" sz="1700" b="0" err="1">
                <a:latin typeface="PT Sans"/>
              </a:rPr>
              <a:t>kollaborative</a:t>
            </a:r>
            <a:r>
              <a:rPr lang="en-US" sz="1700" b="0">
                <a:latin typeface="PT Sans"/>
              </a:rPr>
              <a:t> Arbeit muss schnell und </a:t>
            </a:r>
            <a:r>
              <a:rPr lang="en-US" sz="1700" b="0" err="1">
                <a:latin typeface="PT Sans"/>
              </a:rPr>
              <a:t>spontan</a:t>
            </a:r>
            <a:r>
              <a:rPr lang="en-US" sz="1700" b="0">
                <a:latin typeface="PT Sans"/>
              </a:rPr>
              <a:t> </a:t>
            </a:r>
            <a:r>
              <a:rPr lang="en-US" sz="1700" b="0" err="1">
                <a:latin typeface="PT Sans"/>
              </a:rPr>
              <a:t>einrichtbar</a:t>
            </a:r>
            <a:r>
              <a:rPr lang="en-US" sz="1700" b="0">
                <a:latin typeface="PT Sans"/>
              </a:rPr>
              <a:t> sein, </a:t>
            </a:r>
            <a:r>
              <a:rPr lang="en-US" sz="1700" b="0" err="1">
                <a:latin typeface="PT Sans"/>
              </a:rPr>
              <a:t>sodass</a:t>
            </a:r>
            <a:r>
              <a:rPr lang="en-US" sz="1700" b="0">
                <a:latin typeface="PT Sans"/>
              </a:rPr>
              <a:t> man </a:t>
            </a:r>
            <a:r>
              <a:rPr lang="en-US" sz="1700" b="0" err="1">
                <a:latin typeface="PT Sans"/>
              </a:rPr>
              <a:t>unkompliziert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direkt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mit</a:t>
            </a:r>
            <a:r>
              <a:rPr lang="en-US" sz="1700" b="0">
                <a:latin typeface="PT Sans"/>
              </a:rPr>
              <a:t> der </a:t>
            </a:r>
            <a:r>
              <a:rPr lang="en-US" sz="1700" b="0" err="1">
                <a:latin typeface="PT Sans"/>
              </a:rPr>
              <a:t>Bearbeitung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beginnen</a:t>
            </a:r>
            <a:r>
              <a:rPr lang="en-US" sz="1700" b="0">
                <a:latin typeface="PT Sans"/>
              </a:rPr>
              <a:t> </a:t>
            </a:r>
            <a:r>
              <a:rPr lang="en-US" sz="1700" b="0" err="1">
                <a:latin typeface="PT Sans"/>
              </a:rPr>
              <a:t>kann</a:t>
            </a:r>
            <a:r>
              <a:rPr lang="en-US" sz="1700" b="0">
                <a:latin typeface="PT Sans"/>
              </a:rPr>
              <a:t>. (Ad-hoc) </a:t>
            </a:r>
          </a:p>
        </p:txBody>
      </p:sp>
    </p:spTree>
    <p:extLst>
      <p:ext uri="{BB962C8B-B14F-4D97-AF65-F5344CB8AC3E}">
        <p14:creationId xmlns:p14="http://schemas.microsoft.com/office/powerpoint/2010/main" val="35667284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84683" y="5879991"/>
            <a:ext cx="9530886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Hierbei ist es zwar gut möglich zusammen an einem Dokument zu arbeiten, allerdings ist Teams für Microsofts Hauseigene Programme (Word, </a:t>
            </a:r>
            <a:r>
              <a:rPr lang="de-DE" err="1"/>
              <a:t>Powerpoint</a:t>
            </a:r>
            <a:r>
              <a:rPr lang="de-DE"/>
              <a:t> Excel) geeignet. Außerdem ist eine lange Registrierung im System mit einem Microsoft-Konto + Lizenz erforderlich. </a:t>
            </a:r>
          </a:p>
        </p:txBody>
      </p:sp>
      <p:sp>
        <p:nvSpPr>
          <p:cNvPr id="4" name="Linie">
            <a:extLst>
              <a:ext uri="{FF2B5EF4-FFF2-40B4-BE49-F238E27FC236}">
                <a16:creationId xmlns:a16="http://schemas.microsoft.com/office/drawing/2014/main" id="{FD44BDED-DF20-0C9D-230E-C644552F3DF2}"/>
              </a:ext>
            </a:extLst>
          </p:cNvPr>
          <p:cNvSpPr/>
          <p:nvPr/>
        </p:nvSpPr>
        <p:spPr>
          <a:xfrm>
            <a:off x="780232" y="1190519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Typographie">
            <a:extLst>
              <a:ext uri="{FF2B5EF4-FFF2-40B4-BE49-F238E27FC236}">
                <a16:creationId xmlns:a16="http://schemas.microsoft.com/office/drawing/2014/main" id="{DA8C8DD4-4260-78E5-5DE2-F6FAB282516C}"/>
              </a:ext>
            </a:extLst>
          </p:cNvPr>
          <p:cNvSpPr txBox="1"/>
          <p:nvPr/>
        </p:nvSpPr>
        <p:spPr>
          <a:xfrm>
            <a:off x="766967" y="778217"/>
            <a:ext cx="274594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Alleinstellungsmerkmal</a:t>
            </a:r>
          </a:p>
        </p:txBody>
      </p:sp>
      <p:sp>
        <p:nvSpPr>
          <p:cNvPr id="3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5BF8EE9C-E171-FE47-003B-36CBE789D5F0}"/>
              </a:ext>
            </a:extLst>
          </p:cNvPr>
          <p:cNvSpPr txBox="1"/>
          <p:nvPr/>
        </p:nvSpPr>
        <p:spPr>
          <a:xfrm>
            <a:off x="770375" y="1515904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>
                <a:latin typeface="Roboto Slab Bold"/>
              </a:rPr>
              <a:t>Miro-Board</a:t>
            </a:r>
          </a:p>
        </p:txBody>
      </p:sp>
      <p:sp>
        <p:nvSpPr>
          <p:cNvPr id="5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A1429F7D-A972-7D8C-C41C-02E9F9518C07}"/>
              </a:ext>
            </a:extLst>
          </p:cNvPr>
          <p:cNvSpPr txBox="1"/>
          <p:nvPr/>
        </p:nvSpPr>
        <p:spPr>
          <a:xfrm>
            <a:off x="770374" y="2116859"/>
            <a:ext cx="9530885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Anders als bei Miro-Board soll es bei uns einen ,,open-" und einen ,,private-</a:t>
            </a:r>
            <a:r>
              <a:rPr lang="de-DE" err="1"/>
              <a:t>space</a:t>
            </a:r>
            <a:r>
              <a:rPr lang="de-DE"/>
              <a:t>" geben. Während im open-</a:t>
            </a:r>
            <a:r>
              <a:rPr lang="de-DE" err="1"/>
              <a:t>space</a:t>
            </a:r>
            <a:r>
              <a:rPr lang="de-DE"/>
              <a:t> alle Mitglieder alles gemeinsam sehen und bearbeiten können, soll im private-</a:t>
            </a:r>
            <a:r>
              <a:rPr lang="de-DE" err="1"/>
              <a:t>space</a:t>
            </a:r>
            <a:r>
              <a:rPr lang="de-DE"/>
              <a:t> jeder seine eigenen Artefakte zusammenstellen können, bevor man die eigenen Informationen mit allen teilt. </a:t>
            </a:r>
          </a:p>
        </p:txBody>
      </p:sp>
      <p:sp>
        <p:nvSpPr>
          <p:cNvPr id="7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355B04B5-CD0C-6162-6763-91764A85ECFB}"/>
              </a:ext>
            </a:extLst>
          </p:cNvPr>
          <p:cNvSpPr txBox="1"/>
          <p:nvPr/>
        </p:nvSpPr>
        <p:spPr>
          <a:xfrm>
            <a:off x="770374" y="5279033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>
                <a:latin typeface="Roboto Slab Bold"/>
              </a:rPr>
              <a:t>Microsoft-Teams</a:t>
            </a:r>
          </a:p>
        </p:txBody>
      </p:sp>
    </p:spTree>
    <p:extLst>
      <p:ext uri="{BB962C8B-B14F-4D97-AF65-F5344CB8AC3E}">
        <p14:creationId xmlns:p14="http://schemas.microsoft.com/office/powerpoint/2010/main" val="32546534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324287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Projektplan für den 2. Audit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FADE365B-003C-9CE0-F327-1743776E870F}"/>
              </a:ext>
            </a:extLst>
          </p:cNvPr>
          <p:cNvSpPr txBox="1"/>
          <p:nvPr/>
        </p:nvSpPr>
        <p:spPr>
          <a:xfrm>
            <a:off x="770374" y="1530211"/>
            <a:ext cx="56065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Projektrisiken erfassen</a:t>
            </a:r>
          </a:p>
        </p:txBody>
      </p:sp>
      <p:sp>
        <p:nvSpPr>
          <p:cNvPr id="4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0CAA39E0-B668-D45B-109E-20CDE935FC99}"/>
              </a:ext>
            </a:extLst>
          </p:cNvPr>
          <p:cNvSpPr txBox="1"/>
          <p:nvPr/>
        </p:nvSpPr>
        <p:spPr>
          <a:xfrm>
            <a:off x="770374" y="2460262"/>
            <a:ext cx="625677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Proof-</a:t>
            </a:r>
            <a:r>
              <a:rPr lang="de-DE" err="1"/>
              <a:t>of</a:t>
            </a:r>
            <a:r>
              <a:rPr lang="de-DE"/>
              <a:t>-Concept anhand der Projektrisiken textuell beschreiben</a:t>
            </a:r>
          </a:p>
        </p:txBody>
      </p:sp>
      <p:sp>
        <p:nvSpPr>
          <p:cNvPr id="5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45C27DE5-1FD7-83BE-01AA-C4AFEEE9C60A}"/>
              </a:ext>
            </a:extLst>
          </p:cNvPr>
          <p:cNvSpPr txBox="1"/>
          <p:nvPr/>
        </p:nvSpPr>
        <p:spPr>
          <a:xfrm>
            <a:off x="770374" y="3390314"/>
            <a:ext cx="56065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Auswahl für die PoCs begründen</a:t>
            </a:r>
          </a:p>
        </p:txBody>
      </p:sp>
      <p:sp>
        <p:nvSpPr>
          <p:cNvPr id="6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5CB39319-1645-3A73-C3E8-ACACC5D1032F}"/>
              </a:ext>
            </a:extLst>
          </p:cNvPr>
          <p:cNvSpPr txBox="1"/>
          <p:nvPr/>
        </p:nvSpPr>
        <p:spPr>
          <a:xfrm>
            <a:off x="770374" y="4334673"/>
            <a:ext cx="674841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de-DE"/>
              <a:t>Recherche und Planung der zu verwendeten Komponenten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5496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Microsoft Office PowerPoint</Application>
  <PresentationFormat>Benutzerdefiniert</PresentationFormat>
  <Paragraphs>367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PT Sans</vt:lpstr>
      <vt:lpstr>Roboto Slab Bold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Anton Berg (aberg)</cp:lastModifiedBy>
  <cp:revision>4</cp:revision>
  <cp:lastPrinted>2022-11-10T17:38:37Z</cp:lastPrinted>
  <dcterms:modified xsi:type="dcterms:W3CDTF">2022-11-10T17:40:10Z</dcterms:modified>
</cp:coreProperties>
</file>