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2"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k churampi camacuari" initials="ecc" lastIdx="1" clrIdx="0">
    <p:extLst>
      <p:ext uri="{19B8F6BF-5375-455C-9EA6-DF929625EA0E}">
        <p15:presenceInfo xmlns:p15="http://schemas.microsoft.com/office/powerpoint/2012/main" userId="7a46af46482150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F6B6412-5542-4D64-A938-7774B4FA87E9}" type="datetimeFigureOut">
              <a:rPr lang="es-PE" smtClean="0"/>
              <a:t>20/09/2020</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194068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F6B6412-5542-4D64-A938-7774B4FA87E9}" type="datetimeFigureOut">
              <a:rPr lang="es-PE" smtClean="0"/>
              <a:t>20/09/2020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363721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F6B6412-5542-4D64-A938-7774B4FA87E9}" type="datetimeFigureOut">
              <a:rPr lang="es-PE" smtClean="0"/>
              <a:t>20/09/2020</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06D07-43B8-41F3-8F7E-F2A00C4C435C}"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7969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5F6B6412-5542-4D64-A938-7774B4FA87E9}" type="datetimeFigureOut">
              <a:rPr lang="es-PE" smtClean="0"/>
              <a:t>20/09/2020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4083585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5F6B6412-5542-4D64-A938-7774B4FA87E9}" type="datetimeFigureOut">
              <a:rPr lang="es-PE" smtClean="0"/>
              <a:t>20/09/2020</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06D07-43B8-41F3-8F7E-F2A00C4C435C}"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2025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5F6B6412-5542-4D64-A938-7774B4FA87E9}" type="datetimeFigureOut">
              <a:rPr lang="es-PE" smtClean="0"/>
              <a:t>20/09/2020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540831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6B6412-5542-4D64-A938-7774B4FA87E9}" type="datetimeFigureOut">
              <a:rPr lang="es-PE" smtClean="0"/>
              <a:t>20/09/2020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232427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6B6412-5542-4D64-A938-7774B4FA87E9}" type="datetimeFigureOut">
              <a:rPr lang="es-PE" smtClean="0"/>
              <a:t>20/09/2020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3480173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6B6412-5542-4D64-A938-7774B4FA87E9}" type="datetimeFigureOut">
              <a:rPr lang="es-PE" smtClean="0"/>
              <a:t>20/09/2020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809072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F6B6412-5542-4D64-A938-7774B4FA87E9}" type="datetimeFigureOut">
              <a:rPr lang="es-PE" smtClean="0"/>
              <a:t>20/09/2020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306463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F6B6412-5542-4D64-A938-7774B4FA87E9}" type="datetimeFigureOut">
              <a:rPr lang="es-PE" smtClean="0"/>
              <a:t>20/09/2020</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185429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6B6412-5542-4D64-A938-7774B4FA87E9}" type="datetimeFigureOut">
              <a:rPr lang="es-PE" smtClean="0"/>
              <a:t>20/09/2020</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227759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F6B6412-5542-4D64-A938-7774B4FA87E9}" type="datetimeFigureOut">
              <a:rPr lang="es-PE" smtClean="0"/>
              <a:t>20/09/2020</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381335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B6412-5542-4D64-A938-7774B4FA87E9}" type="datetimeFigureOut">
              <a:rPr lang="es-PE" smtClean="0"/>
              <a:t>20/09/2020</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183200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F6B6412-5542-4D64-A938-7774B4FA87E9}" type="datetimeFigureOut">
              <a:rPr lang="es-PE" smtClean="0"/>
              <a:t>20/09/2020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283883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F6B6412-5542-4D64-A938-7774B4FA87E9}" type="datetimeFigureOut">
              <a:rPr lang="es-PE" smtClean="0"/>
              <a:t>20/09/2020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06D07-43B8-41F3-8F7E-F2A00C4C435C}" type="slidenum">
              <a:rPr lang="es-PE" smtClean="0"/>
              <a:t>‹Nº›</a:t>
            </a:fld>
            <a:endParaRPr lang="es-PE"/>
          </a:p>
        </p:txBody>
      </p:sp>
    </p:spTree>
    <p:extLst>
      <p:ext uri="{BB962C8B-B14F-4D97-AF65-F5344CB8AC3E}">
        <p14:creationId xmlns:p14="http://schemas.microsoft.com/office/powerpoint/2010/main" val="313494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F6B6412-5542-4D64-A938-7774B4FA87E9}" type="datetimeFigureOut">
              <a:rPr lang="es-PE" smtClean="0"/>
              <a:t>20/09/2020</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06D07-43B8-41F3-8F7E-F2A00C4C435C}" type="slidenum">
              <a:rPr lang="es-PE" smtClean="0"/>
              <a:t>‹Nº›</a:t>
            </a:fld>
            <a:endParaRPr lang="es-PE"/>
          </a:p>
        </p:txBody>
      </p:sp>
    </p:spTree>
    <p:extLst>
      <p:ext uri="{BB962C8B-B14F-4D97-AF65-F5344CB8AC3E}">
        <p14:creationId xmlns:p14="http://schemas.microsoft.com/office/powerpoint/2010/main" val="2709351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7647C-FC40-475B-8F43-B49ED41B8145}"/>
              </a:ext>
            </a:extLst>
          </p:cNvPr>
          <p:cNvSpPr>
            <a:spLocks noGrp="1"/>
          </p:cNvSpPr>
          <p:nvPr>
            <p:ph type="ctrTitle"/>
          </p:nvPr>
        </p:nvSpPr>
        <p:spPr>
          <a:xfrm>
            <a:off x="1389888" y="915633"/>
            <a:ext cx="9704832" cy="1868424"/>
          </a:xfrm>
        </p:spPr>
        <p:txBody>
          <a:bodyPr>
            <a:normAutofit/>
          </a:bodyPr>
          <a:lstStyle/>
          <a:p>
            <a:pPr algn="ctr">
              <a:lnSpc>
                <a:spcPct val="107000"/>
              </a:lnSpc>
              <a:spcAft>
                <a:spcPts val="800"/>
              </a:spcAft>
            </a:pPr>
            <a:r>
              <a:rPr lang="es-ES" sz="4000" b="1" dirty="0">
                <a:effectLst/>
                <a:latin typeface="Arial" panose="020B0604020202020204" pitchFamily="34" charset="0"/>
                <a:ea typeface="SimSun" panose="02010600030101010101" pitchFamily="2" charset="-122"/>
                <a:cs typeface="SimSun" panose="02010600030101010101" pitchFamily="2" charset="-122"/>
              </a:rPr>
              <a:t>SISTEMA DE FACTURACION</a:t>
            </a:r>
            <a:endParaRPr lang="es-ES" sz="4000" dirty="0">
              <a:effectLst/>
              <a:latin typeface="Calibri" panose="020F0502020204030204" pitchFamily="34" charset="0"/>
              <a:ea typeface="SimSun" panose="02010600030101010101" pitchFamily="2" charset="-122"/>
              <a:cs typeface="SimSun" panose="02010600030101010101" pitchFamily="2" charset="-122"/>
            </a:endParaRPr>
          </a:p>
        </p:txBody>
      </p:sp>
      <p:sp>
        <p:nvSpPr>
          <p:cNvPr id="3" name="Título 1">
            <a:extLst>
              <a:ext uri="{FF2B5EF4-FFF2-40B4-BE49-F238E27FC236}">
                <a16:creationId xmlns:a16="http://schemas.microsoft.com/office/drawing/2014/main" id="{9E9A4E43-4F33-47FF-859A-9A58281A692D}"/>
              </a:ext>
            </a:extLst>
          </p:cNvPr>
          <p:cNvSpPr txBox="1">
            <a:spLocks/>
          </p:cNvSpPr>
          <p:nvPr/>
        </p:nvSpPr>
        <p:spPr>
          <a:xfrm>
            <a:off x="1714150" y="4073943"/>
            <a:ext cx="8953850" cy="1999764"/>
          </a:xfrm>
          <a:prstGeom prst="rect">
            <a:avLst/>
          </a:prstGeom>
        </p:spPr>
        <p:txBody>
          <a:bodyPr vert="horz" lIns="91440" tIns="45720" rIns="91440" bIns="45720" rtlCol="0" anchor="b">
            <a:normAutofit fontScale="825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2100" dirty="0"/>
              <a:t>INTEGRANTES:</a:t>
            </a:r>
          </a:p>
          <a:p>
            <a:r>
              <a:rPr lang="es-PE" dirty="0"/>
              <a:t>Luiggi Torres</a:t>
            </a:r>
          </a:p>
          <a:p>
            <a:r>
              <a:rPr lang="es-PE" dirty="0"/>
              <a:t>Edgar Vega</a:t>
            </a:r>
          </a:p>
          <a:p>
            <a:r>
              <a:rPr lang="es-PE"/>
              <a:t>Richard Roca </a:t>
            </a:r>
            <a:endParaRPr lang="es-PE" dirty="0"/>
          </a:p>
        </p:txBody>
      </p:sp>
      <p:sp>
        <p:nvSpPr>
          <p:cNvPr id="5" name="CuadroTexto 4">
            <a:extLst>
              <a:ext uri="{FF2B5EF4-FFF2-40B4-BE49-F238E27FC236}">
                <a16:creationId xmlns:a16="http://schemas.microsoft.com/office/drawing/2014/main" id="{A5A6CA28-CDCF-47D0-A123-64D30FFFFC57}"/>
              </a:ext>
            </a:extLst>
          </p:cNvPr>
          <p:cNvSpPr txBox="1"/>
          <p:nvPr/>
        </p:nvSpPr>
        <p:spPr>
          <a:xfrm>
            <a:off x="3048000" y="3247647"/>
            <a:ext cx="6096000" cy="369332"/>
          </a:xfrm>
          <a:prstGeom prst="rect">
            <a:avLst/>
          </a:prstGeom>
          <a:noFill/>
        </p:spPr>
        <p:txBody>
          <a:bodyPr wrap="square">
            <a:spAutoFit/>
          </a:bodyPr>
          <a:lstStyle/>
          <a:p>
            <a:r>
              <a:rPr lang="es-PE" dirty="0"/>
              <a:t>Roca Ulloa </a:t>
            </a:r>
          </a:p>
        </p:txBody>
      </p:sp>
    </p:spTree>
    <p:extLst>
      <p:ext uri="{BB962C8B-B14F-4D97-AF65-F5344CB8AC3E}">
        <p14:creationId xmlns:p14="http://schemas.microsoft.com/office/powerpoint/2010/main" val="279307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0484-0FED-48A1-A50A-96761CAD34AF}"/>
              </a:ext>
            </a:extLst>
          </p:cNvPr>
          <p:cNvSpPr>
            <a:spLocks noGrp="1"/>
          </p:cNvSpPr>
          <p:nvPr>
            <p:ph type="title"/>
          </p:nvPr>
        </p:nvSpPr>
        <p:spPr>
          <a:xfrm>
            <a:off x="2176988" y="733838"/>
            <a:ext cx="4269763" cy="899890"/>
          </a:xfrm>
        </p:spPr>
        <p:txBody>
          <a:bodyPr>
            <a:normAutofit/>
          </a:bodyPr>
          <a:lstStyle/>
          <a:p>
            <a:r>
              <a:rPr lang="es-ES" sz="1600" dirty="0">
                <a:latin typeface="Arial" panose="020B0604020202020204" pitchFamily="34" charset="0"/>
                <a:cs typeface="Arial" panose="020B0604020202020204" pitchFamily="34" charset="0"/>
              </a:rPr>
              <a:t>Aplicación:</a:t>
            </a:r>
          </a:p>
        </p:txBody>
      </p:sp>
      <p:pic>
        <p:nvPicPr>
          <p:cNvPr id="4" name="Marcador de contenido 3">
            <a:extLst>
              <a:ext uri="{FF2B5EF4-FFF2-40B4-BE49-F238E27FC236}">
                <a16:creationId xmlns:a16="http://schemas.microsoft.com/office/drawing/2014/main" id="{AC148A15-FCE3-464C-90FE-C528BC9D402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4189" y="1380744"/>
            <a:ext cx="8625123" cy="4328890"/>
          </a:xfrm>
          <a:prstGeom prst="rect">
            <a:avLst/>
          </a:prstGeom>
          <a:noFill/>
          <a:ln>
            <a:noFill/>
          </a:ln>
        </p:spPr>
      </p:pic>
    </p:spTree>
    <p:extLst>
      <p:ext uri="{BB962C8B-B14F-4D97-AF65-F5344CB8AC3E}">
        <p14:creationId xmlns:p14="http://schemas.microsoft.com/office/powerpoint/2010/main" val="191702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1C32A-498D-42DE-BD4C-96C3A5582996}"/>
              </a:ext>
            </a:extLst>
          </p:cNvPr>
          <p:cNvSpPr>
            <a:spLocks noGrp="1"/>
          </p:cNvSpPr>
          <p:nvPr>
            <p:ph idx="1"/>
          </p:nvPr>
        </p:nvSpPr>
        <p:spPr>
          <a:xfrm>
            <a:off x="4446165" y="3305262"/>
            <a:ext cx="3926048" cy="847288"/>
          </a:xfrm>
        </p:spPr>
        <p:txBody>
          <a:bodyPr>
            <a:noAutofit/>
          </a:bodyPr>
          <a:lstStyle/>
          <a:p>
            <a:r>
              <a:rPr lang="es-ES" sz="4800" dirty="0"/>
              <a:t>Gracias</a:t>
            </a:r>
          </a:p>
        </p:txBody>
      </p:sp>
    </p:spTree>
    <p:extLst>
      <p:ext uri="{BB962C8B-B14F-4D97-AF65-F5344CB8AC3E}">
        <p14:creationId xmlns:p14="http://schemas.microsoft.com/office/powerpoint/2010/main" val="120583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0AB97-952B-43F4-895E-30F86B9141F2}"/>
              </a:ext>
            </a:extLst>
          </p:cNvPr>
          <p:cNvSpPr>
            <a:spLocks noGrp="1"/>
          </p:cNvSpPr>
          <p:nvPr>
            <p:ph type="title"/>
          </p:nvPr>
        </p:nvSpPr>
        <p:spPr>
          <a:xfrm>
            <a:off x="2867814" y="387704"/>
            <a:ext cx="7559830" cy="694834"/>
          </a:xfrm>
        </p:spPr>
        <p:txBody>
          <a:bodyPr>
            <a:normAutofit/>
          </a:bodyPr>
          <a:lstStyle/>
          <a:p>
            <a:r>
              <a:rPr lang="es-PE" dirty="0"/>
              <a:t>IDENTIFICACION DEL PROBLEMA</a:t>
            </a:r>
          </a:p>
        </p:txBody>
      </p:sp>
      <p:sp>
        <p:nvSpPr>
          <p:cNvPr id="3" name="Título 1">
            <a:extLst>
              <a:ext uri="{FF2B5EF4-FFF2-40B4-BE49-F238E27FC236}">
                <a16:creationId xmlns:a16="http://schemas.microsoft.com/office/drawing/2014/main" id="{A9C52AFF-3DFA-45C0-8B0A-57D0047B417F}"/>
              </a:ext>
            </a:extLst>
          </p:cNvPr>
          <p:cNvSpPr txBox="1">
            <a:spLocks/>
          </p:cNvSpPr>
          <p:nvPr/>
        </p:nvSpPr>
        <p:spPr>
          <a:xfrm>
            <a:off x="2236883" y="1835006"/>
            <a:ext cx="8589613" cy="2566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just">
              <a:lnSpc>
                <a:spcPct val="200000"/>
              </a:lnSpc>
              <a:spcAft>
                <a:spcPts val="800"/>
              </a:spcAft>
              <a:buFont typeface="Arial" panose="020B0604020202020204" pitchFamily="34" charset="0"/>
              <a:buChar char="•"/>
            </a:pPr>
            <a:r>
              <a:rPr lang="es-ES" sz="1800" dirty="0">
                <a:effectLst/>
                <a:latin typeface="Arial" panose="020B0604020202020204" pitchFamily="34" charset="0"/>
                <a:ea typeface="SimSun" panose="02010600030101010101" pitchFamily="2" charset="-122"/>
              </a:rPr>
              <a:t>Muchos negocios que todos sus procesos lo realizan de manera manual.</a:t>
            </a:r>
          </a:p>
          <a:p>
            <a:pPr marL="285750" indent="-285750" algn="just">
              <a:lnSpc>
                <a:spcPct val="200000"/>
              </a:lnSpc>
              <a:spcAft>
                <a:spcPts val="800"/>
              </a:spcAft>
              <a:buFont typeface="Arial" panose="020B0604020202020204" pitchFamily="34" charset="0"/>
              <a:buChar char="•"/>
            </a:pPr>
            <a:r>
              <a:rPr lang="es-ES" sz="1800" dirty="0">
                <a:effectLst/>
                <a:latin typeface="Arial" panose="020B0604020202020204" pitchFamily="34" charset="0"/>
                <a:ea typeface="SimSun" panose="02010600030101010101" pitchFamily="2" charset="-122"/>
                <a:cs typeface="SimSun" panose="02010600030101010101" pitchFamily="2" charset="-122"/>
              </a:rPr>
              <a:t>Se maneja las ventas de forma manual</a:t>
            </a:r>
            <a:r>
              <a:rPr lang="es-ES" sz="1800" dirty="0">
                <a:latin typeface="Arial" panose="020B0604020202020204" pitchFamily="34" charset="0"/>
                <a:ea typeface="SimSun" panose="02010600030101010101" pitchFamily="2" charset="-122"/>
                <a:cs typeface="SimSun" panose="02010600030101010101" pitchFamily="2" charset="-122"/>
              </a:rPr>
              <a:t>.</a:t>
            </a:r>
          </a:p>
          <a:p>
            <a:pPr marL="285750" indent="-285750" algn="just">
              <a:lnSpc>
                <a:spcPct val="200000"/>
              </a:lnSpc>
              <a:spcAft>
                <a:spcPts val="800"/>
              </a:spcAft>
              <a:buFont typeface="Arial" panose="020B0604020202020204" pitchFamily="34" charset="0"/>
              <a:buChar char="•"/>
            </a:pPr>
            <a:r>
              <a:rPr lang="es-ES" sz="1800" dirty="0">
                <a:effectLst/>
                <a:latin typeface="Arial" panose="020B0604020202020204" pitchFamily="34" charset="0"/>
                <a:ea typeface="SimSun" panose="02010600030101010101" pitchFamily="2" charset="-122"/>
                <a:cs typeface="SimSun" panose="02010600030101010101" pitchFamily="2" charset="-122"/>
              </a:rPr>
              <a:t>Perdida de información y de dinero</a:t>
            </a:r>
          </a:p>
          <a:p>
            <a:pPr marL="285750" indent="-285750" algn="just">
              <a:lnSpc>
                <a:spcPct val="200000"/>
              </a:lnSpc>
              <a:spcAft>
                <a:spcPts val="800"/>
              </a:spcAft>
              <a:buFont typeface="Arial" panose="020B0604020202020204" pitchFamily="34" charset="0"/>
              <a:buChar char="•"/>
            </a:pPr>
            <a:r>
              <a:rPr lang="es-ES" sz="1800" dirty="0">
                <a:effectLst/>
                <a:latin typeface="Arial" panose="020B0604020202020204" pitchFamily="34" charset="0"/>
                <a:ea typeface="SimSun" panose="02010600030101010101" pitchFamily="2" charset="-122"/>
                <a:cs typeface="SimSun" panose="02010600030101010101" pitchFamily="2" charset="-122"/>
              </a:rPr>
              <a:t>No se puede visualizar un reporte de manera rápida y intuitiva para el usuario.</a:t>
            </a:r>
            <a:endParaRPr lang="es-ES" sz="1800" dirty="0">
              <a:effectLst/>
              <a:latin typeface="Calibri" panose="020F0502020204030204" pitchFamily="34" charset="0"/>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193994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A6CED-214A-4367-9189-68C60DE2B8CC}"/>
              </a:ext>
            </a:extLst>
          </p:cNvPr>
          <p:cNvSpPr>
            <a:spLocks noGrp="1"/>
          </p:cNvSpPr>
          <p:nvPr>
            <p:ph type="title"/>
          </p:nvPr>
        </p:nvSpPr>
        <p:spPr>
          <a:xfrm>
            <a:off x="2512083" y="47977"/>
            <a:ext cx="7936461" cy="953911"/>
          </a:xfrm>
        </p:spPr>
        <p:txBody>
          <a:bodyPr>
            <a:normAutofit/>
          </a:bodyPr>
          <a:lstStyle/>
          <a:p>
            <a:pPr marL="457200" lvl="1">
              <a:lnSpc>
                <a:spcPct val="107000"/>
              </a:lnSpc>
              <a:spcAft>
                <a:spcPts val="800"/>
              </a:spcAft>
            </a:pPr>
            <a:r>
              <a:rPr lang="es-ES" sz="3600" dirty="0">
                <a:solidFill>
                  <a:schemeClr val="tx1"/>
                </a:solidFill>
                <a:effectLst/>
                <a:latin typeface="+mj-lt"/>
                <a:ea typeface="Calibri" panose="020F0502020204030204" pitchFamily="34" charset="0"/>
                <a:cs typeface="Times New Roman" panose="02020603050405020304" pitchFamily="18" charset="0"/>
              </a:rPr>
              <a:t>Planteamiento de solución</a:t>
            </a:r>
          </a:p>
        </p:txBody>
      </p:sp>
      <p:pic>
        <p:nvPicPr>
          <p:cNvPr id="1026" name="Picture 2" descr="La interfaz de usuario (UI) y su importancia en el diseño ...">
            <a:extLst>
              <a:ext uri="{FF2B5EF4-FFF2-40B4-BE49-F238E27FC236}">
                <a16:creationId xmlns:a16="http://schemas.microsoft.com/office/drawing/2014/main" id="{25690C23-E97D-4B61-AA29-DD006EBA99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824" y="1159581"/>
            <a:ext cx="4752620" cy="474450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F09294BE-9610-4923-8641-7201BAD1510D}"/>
              </a:ext>
            </a:extLst>
          </p:cNvPr>
          <p:cNvSpPr txBox="1">
            <a:spLocks/>
          </p:cNvSpPr>
          <p:nvPr/>
        </p:nvSpPr>
        <p:spPr>
          <a:xfrm>
            <a:off x="5136444" y="1422401"/>
            <a:ext cx="6762045" cy="46393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200000"/>
              </a:lnSpc>
              <a:spcAft>
                <a:spcPts val="800"/>
              </a:spcAft>
            </a:pPr>
            <a:r>
              <a:rPr lang="es-ES" sz="1800" dirty="0">
                <a:effectLst/>
                <a:latin typeface="Arial" panose="020B0604020202020204" pitchFamily="34" charset="0"/>
                <a:ea typeface="SimSun" panose="02010600030101010101" pitchFamily="2" charset="-122"/>
                <a:cs typeface="SimSun" panose="02010600030101010101" pitchFamily="2" charset="-122"/>
              </a:rPr>
              <a:t>En conjunto con los clientes, se plantea una solución tecnológica que ayudará a la mejor gestión de sus procesos de ventas diarias. Eso optimiza el proceso de gestión, ya que automatiza las ventas realizadas, estos disminuyen el tiempo de atención por cada cliente, facilita la reportaría de ventas ya sea por producto, por fecha, etc.</a:t>
            </a:r>
            <a:endParaRPr lang="es-ES" sz="1800" dirty="0">
              <a:effectLst/>
              <a:latin typeface="Calibri" panose="020F0502020204030204" pitchFamily="34" charset="0"/>
              <a:ea typeface="SimSun" panose="02010600030101010101" pitchFamily="2" charset="-122"/>
              <a:cs typeface="SimSun" panose="02010600030101010101" pitchFamily="2" charset="-122"/>
            </a:endParaRPr>
          </a:p>
          <a:p>
            <a:endParaRPr lang="es-PE" dirty="0"/>
          </a:p>
          <a:p>
            <a:pPr marL="571500" indent="-571500">
              <a:buFontTx/>
              <a:buChar char="-"/>
            </a:pPr>
            <a:endParaRPr lang="es-PE" dirty="0"/>
          </a:p>
        </p:txBody>
      </p:sp>
    </p:spTree>
    <p:extLst>
      <p:ext uri="{BB962C8B-B14F-4D97-AF65-F5344CB8AC3E}">
        <p14:creationId xmlns:p14="http://schemas.microsoft.com/office/powerpoint/2010/main" val="399756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F4EB5-167E-4B4F-9214-B416A2340962}"/>
              </a:ext>
            </a:extLst>
          </p:cNvPr>
          <p:cNvSpPr>
            <a:spLocks noGrp="1"/>
          </p:cNvSpPr>
          <p:nvPr>
            <p:ph type="title"/>
          </p:nvPr>
        </p:nvSpPr>
        <p:spPr>
          <a:xfrm>
            <a:off x="2850187" y="602045"/>
            <a:ext cx="8911687" cy="1280890"/>
          </a:xfrm>
        </p:spPr>
        <p:txBody>
          <a:bodyPr/>
          <a:lstStyle/>
          <a:p>
            <a:r>
              <a:rPr lang="es-PE" dirty="0"/>
              <a:t>Plan de Implementación</a:t>
            </a:r>
          </a:p>
        </p:txBody>
      </p:sp>
      <p:sp>
        <p:nvSpPr>
          <p:cNvPr id="3" name="Content Placeholder 2">
            <a:extLst>
              <a:ext uri="{FF2B5EF4-FFF2-40B4-BE49-F238E27FC236}">
                <a16:creationId xmlns:a16="http://schemas.microsoft.com/office/drawing/2014/main" id="{5CFCE06E-EA2E-41D4-910D-75F96560180F}"/>
              </a:ext>
            </a:extLst>
          </p:cNvPr>
          <p:cNvSpPr>
            <a:spLocks noGrp="1"/>
          </p:cNvSpPr>
          <p:nvPr>
            <p:ph idx="1"/>
          </p:nvPr>
        </p:nvSpPr>
        <p:spPr>
          <a:xfrm>
            <a:off x="2026618" y="1837888"/>
            <a:ext cx="8915400" cy="3777622"/>
          </a:xfrm>
        </p:spPr>
        <p:txBody>
          <a:bodyPr>
            <a:normAutofit/>
          </a:bodyPr>
          <a:lstStyle/>
          <a:p>
            <a:r>
              <a:rPr lang="es-ES" sz="2400" dirty="0">
                <a:effectLst/>
                <a:latin typeface="Arial" panose="020B0604020202020204" pitchFamily="34" charset="0"/>
                <a:ea typeface="SimSun" panose="02010600030101010101" pitchFamily="2" charset="-122"/>
              </a:rPr>
              <a:t>Se implementará un software realizado en Visual Studio, conectado a una base de datos que almacene los movimientos realizados. Este software necesitará un hardware con mínimos requerimientos para que se pueda llegar a un mayor número de negocios.</a:t>
            </a:r>
            <a:endParaRPr lang="es-ES" sz="2400" dirty="0"/>
          </a:p>
        </p:txBody>
      </p:sp>
    </p:spTree>
    <p:extLst>
      <p:ext uri="{BB962C8B-B14F-4D97-AF65-F5344CB8AC3E}">
        <p14:creationId xmlns:p14="http://schemas.microsoft.com/office/powerpoint/2010/main" val="356255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0C2F4B-637C-4C02-BD6D-AD8633CF747C}"/>
              </a:ext>
            </a:extLst>
          </p:cNvPr>
          <p:cNvSpPr>
            <a:spLocks noGrp="1"/>
          </p:cNvSpPr>
          <p:nvPr>
            <p:ph type="title"/>
          </p:nvPr>
        </p:nvSpPr>
        <p:spPr>
          <a:xfrm>
            <a:off x="1090966" y="280193"/>
            <a:ext cx="10515600" cy="1325563"/>
          </a:xfrm>
        </p:spPr>
        <p:txBody>
          <a:bodyPr/>
          <a:lstStyle/>
          <a:p>
            <a:pPr algn="ctr"/>
            <a:r>
              <a:rPr lang="es-PE" dirty="0"/>
              <a:t>Objetivo General</a:t>
            </a:r>
          </a:p>
        </p:txBody>
      </p:sp>
      <p:sp>
        <p:nvSpPr>
          <p:cNvPr id="6" name="Content Placeholder 2">
            <a:extLst>
              <a:ext uri="{FF2B5EF4-FFF2-40B4-BE49-F238E27FC236}">
                <a16:creationId xmlns:a16="http://schemas.microsoft.com/office/drawing/2014/main" id="{B7FB2D6A-3DF9-4DEF-8B2D-B0C19411129E}"/>
              </a:ext>
            </a:extLst>
          </p:cNvPr>
          <p:cNvSpPr>
            <a:spLocks noGrp="1"/>
          </p:cNvSpPr>
          <p:nvPr>
            <p:ph idx="1"/>
          </p:nvPr>
        </p:nvSpPr>
        <p:spPr>
          <a:xfrm>
            <a:off x="2229243" y="1362400"/>
            <a:ext cx="8239046" cy="819968"/>
          </a:xfrm>
        </p:spPr>
        <p:txBody>
          <a:bodyPr>
            <a:normAutofit/>
          </a:bodyPr>
          <a:lstStyle/>
          <a:p>
            <a:r>
              <a:rPr lang="es-ES" sz="1800" dirty="0">
                <a:effectLst/>
                <a:latin typeface="Arial" panose="020B0604020202020204" pitchFamily="34" charset="0"/>
                <a:ea typeface="SimSun" panose="02010600030101010101" pitchFamily="2" charset="-122"/>
                <a:cs typeface="SimSun" panose="02010600030101010101" pitchFamily="2" charset="-122"/>
              </a:rPr>
              <a:t>Desarrollar e implementar un sistema de información que permita la facturación de forma eficiente los cobros </a:t>
            </a:r>
            <a:endParaRPr lang="es-ES" sz="1800" dirty="0">
              <a:effectLst/>
              <a:latin typeface="Calibri" panose="020F0502020204030204" pitchFamily="34" charset="0"/>
              <a:ea typeface="SimSun" panose="02010600030101010101" pitchFamily="2" charset="-122"/>
              <a:cs typeface="SimSun" panose="02010600030101010101" pitchFamily="2" charset="-122"/>
            </a:endParaRPr>
          </a:p>
          <a:p>
            <a:endParaRPr lang="es-ES" sz="2400" dirty="0"/>
          </a:p>
        </p:txBody>
      </p:sp>
      <p:sp>
        <p:nvSpPr>
          <p:cNvPr id="7" name="Título 1">
            <a:extLst>
              <a:ext uri="{FF2B5EF4-FFF2-40B4-BE49-F238E27FC236}">
                <a16:creationId xmlns:a16="http://schemas.microsoft.com/office/drawing/2014/main" id="{8D1DC0ED-B353-44B3-AF08-909EFD619D1C}"/>
              </a:ext>
            </a:extLst>
          </p:cNvPr>
          <p:cNvSpPr txBox="1">
            <a:spLocks/>
          </p:cNvSpPr>
          <p:nvPr/>
        </p:nvSpPr>
        <p:spPr>
          <a:xfrm>
            <a:off x="4450080" y="2623296"/>
            <a:ext cx="3998758" cy="66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2800" dirty="0"/>
              <a:t>Objetivos específicos</a:t>
            </a:r>
          </a:p>
        </p:txBody>
      </p:sp>
      <p:sp>
        <p:nvSpPr>
          <p:cNvPr id="8" name="Título 1">
            <a:extLst>
              <a:ext uri="{FF2B5EF4-FFF2-40B4-BE49-F238E27FC236}">
                <a16:creationId xmlns:a16="http://schemas.microsoft.com/office/drawing/2014/main" id="{0D2FF75E-8117-4F92-9EC5-35F24D45672F}"/>
              </a:ext>
            </a:extLst>
          </p:cNvPr>
          <p:cNvSpPr txBox="1">
            <a:spLocks/>
          </p:cNvSpPr>
          <p:nvPr/>
        </p:nvSpPr>
        <p:spPr>
          <a:xfrm>
            <a:off x="1923288" y="3684000"/>
            <a:ext cx="8545001" cy="23510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just">
              <a:lnSpc>
                <a:spcPct val="200000"/>
              </a:lnSpc>
              <a:spcAft>
                <a:spcPts val="0"/>
              </a:spcAft>
              <a:buFont typeface="Times New Roman" panose="02020603050405020304" pitchFamily="18" charset="0"/>
              <a:buChar char="-"/>
            </a:pPr>
            <a:r>
              <a:rPr lang="es-ES" sz="1800" dirty="0">
                <a:effectLst/>
                <a:latin typeface="Arial" panose="020B0604020202020204" pitchFamily="34" charset="0"/>
                <a:ea typeface="SimSun" panose="02010600030101010101" pitchFamily="2" charset="-122"/>
                <a:cs typeface="Times New Roman" panose="02020603050405020304" pitchFamily="18" charset="0"/>
              </a:rPr>
              <a:t>Agilizar los procesos de facturación </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0"/>
              </a:spcAft>
              <a:buFont typeface="Times New Roman" panose="02020603050405020304" pitchFamily="18" charset="0"/>
              <a:buChar char="-"/>
            </a:pPr>
            <a:r>
              <a:rPr lang="es-ES" sz="1800" dirty="0">
                <a:effectLst/>
                <a:latin typeface="Arial" panose="020B0604020202020204" pitchFamily="34" charset="0"/>
                <a:ea typeface="SimSun" panose="02010600030101010101" pitchFamily="2" charset="-122"/>
                <a:cs typeface="Times New Roman" panose="02020603050405020304" pitchFamily="18" charset="0"/>
              </a:rPr>
              <a:t>Controlar y organizar el proceso de cobro</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0"/>
              </a:spcAft>
              <a:buFont typeface="Times New Roman" panose="02020603050405020304" pitchFamily="18" charset="0"/>
              <a:buChar char="-"/>
            </a:pPr>
            <a:r>
              <a:rPr lang="es-ES" sz="1800" dirty="0">
                <a:effectLst/>
                <a:latin typeface="Arial" panose="020B0604020202020204" pitchFamily="34" charset="0"/>
                <a:ea typeface="SimSun" panose="02010600030101010101" pitchFamily="2" charset="-122"/>
                <a:cs typeface="Times New Roman" panose="02020603050405020304" pitchFamily="18" charset="0"/>
              </a:rPr>
              <a:t>Manejar la base de datos de los clientes existentes en la empresa</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800"/>
              </a:spcAft>
              <a:buFont typeface="Times New Roman" panose="02020603050405020304" pitchFamily="18" charset="0"/>
              <a:buChar char="-"/>
            </a:pPr>
            <a:r>
              <a:rPr lang="es-ES" sz="1800" dirty="0">
                <a:effectLst/>
                <a:latin typeface="Arial" panose="020B0604020202020204" pitchFamily="34" charset="0"/>
                <a:ea typeface="SimSun" panose="02010600030101010101" pitchFamily="2" charset="-122"/>
                <a:cs typeface="Times New Roman" panose="02020603050405020304" pitchFamily="18" charset="0"/>
              </a:rPr>
              <a:t>Realizar el ingreso de ventas sistemáticamente para consolidar </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04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C648F-E7EE-4BFF-92CF-7D5637CA438A}"/>
              </a:ext>
            </a:extLst>
          </p:cNvPr>
          <p:cNvSpPr>
            <a:spLocks noGrp="1"/>
          </p:cNvSpPr>
          <p:nvPr>
            <p:ph type="title"/>
          </p:nvPr>
        </p:nvSpPr>
        <p:spPr>
          <a:xfrm>
            <a:off x="1943036" y="660686"/>
            <a:ext cx="6441347" cy="595090"/>
          </a:xfrm>
        </p:spPr>
        <p:txBody>
          <a:bodyPr/>
          <a:lstStyle/>
          <a:p>
            <a:r>
              <a:rPr lang="es-ES" sz="1800" b="1" dirty="0">
                <a:effectLst/>
                <a:latin typeface="Arial" panose="020B0604020202020204" pitchFamily="34" charset="0"/>
                <a:ea typeface="SimSun" panose="02010600030101010101" pitchFamily="2" charset="-122"/>
              </a:rPr>
              <a:t>VENTAJAS DEL DESARROLLO DE ESTA SOLUCION:</a:t>
            </a:r>
            <a:endParaRPr lang="es-PE" dirty="0"/>
          </a:p>
        </p:txBody>
      </p:sp>
      <p:sp>
        <p:nvSpPr>
          <p:cNvPr id="5" name="Content Placeholder 4">
            <a:extLst>
              <a:ext uri="{FF2B5EF4-FFF2-40B4-BE49-F238E27FC236}">
                <a16:creationId xmlns:a16="http://schemas.microsoft.com/office/drawing/2014/main" id="{ECA06E5F-F331-4902-8C05-747473E34FB5}"/>
              </a:ext>
            </a:extLst>
          </p:cNvPr>
          <p:cNvSpPr>
            <a:spLocks noGrp="1"/>
          </p:cNvSpPr>
          <p:nvPr>
            <p:ph idx="1"/>
          </p:nvPr>
        </p:nvSpPr>
        <p:spPr>
          <a:xfrm>
            <a:off x="1943036" y="1402080"/>
            <a:ext cx="8915400" cy="3777622"/>
          </a:xfrm>
        </p:spPr>
        <p:txBody>
          <a:bodyPr>
            <a:normAutofit fontScale="92500" lnSpcReduction="20000"/>
          </a:bodyPr>
          <a:lstStyle/>
          <a:p>
            <a:pPr marL="342900" lvl="0" indent="-342900" algn="just">
              <a:lnSpc>
                <a:spcPct val="200000"/>
              </a:lnSpc>
              <a:spcAft>
                <a:spcPts val="0"/>
              </a:spcAft>
              <a:buFont typeface="Symbol" panose="05050102010706020507" pitchFamily="18" charset="2"/>
              <a:buChar char=""/>
            </a:pPr>
            <a:r>
              <a:rPr lang="es-ES" sz="1800" dirty="0">
                <a:effectLst/>
                <a:latin typeface="Arial" panose="020B0604020202020204" pitchFamily="34" charset="0"/>
                <a:ea typeface="SimSun" panose="02010600030101010101" pitchFamily="2" charset="-122"/>
                <a:cs typeface="Times New Roman" panose="02020603050405020304" pitchFamily="18" charset="0"/>
              </a:rPr>
              <a:t>Los clientes tendrás la opción de cómo será su pago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0"/>
              </a:spcAft>
              <a:buFont typeface="Symbol" panose="05050102010706020507" pitchFamily="18" charset="2"/>
              <a:buChar char=""/>
            </a:pPr>
            <a:r>
              <a:rPr lang="es-ES" sz="1800" dirty="0">
                <a:effectLst/>
                <a:latin typeface="Arial" panose="020B0604020202020204" pitchFamily="34" charset="0"/>
                <a:ea typeface="SimSun" panose="02010600030101010101" pitchFamily="2" charset="-122"/>
                <a:cs typeface="Times New Roman" panose="02020603050405020304" pitchFamily="18" charset="0"/>
              </a:rPr>
              <a:t>Hacer más rápido la facturación de las ventas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0"/>
              </a:spcAft>
              <a:buFont typeface="Symbol" panose="05050102010706020507" pitchFamily="18" charset="2"/>
              <a:buChar char=""/>
            </a:pPr>
            <a:r>
              <a:rPr lang="es-ES" sz="1800" dirty="0">
                <a:effectLst/>
                <a:latin typeface="Arial" panose="020B0604020202020204" pitchFamily="34" charset="0"/>
                <a:ea typeface="SimSun" panose="02010600030101010101" pitchFamily="2" charset="-122"/>
                <a:cs typeface="Times New Roman" panose="02020603050405020304" pitchFamily="18" charset="0"/>
              </a:rPr>
              <a:t>Llevar un buen control de todas las ventas que se hacen al día o mes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0"/>
              </a:spcAft>
              <a:buFont typeface="Symbol" panose="05050102010706020507" pitchFamily="18" charset="2"/>
              <a:buChar char=""/>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Mejorar el servicio al cliente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0"/>
              </a:spcAft>
              <a:buFont typeface="Symbol" panose="05050102010706020507" pitchFamily="18" charset="2"/>
              <a:buChar char=""/>
            </a:pPr>
            <a:r>
              <a:rPr lang="es-ES" sz="1800" dirty="0">
                <a:effectLst/>
                <a:latin typeface="Arial" panose="020B0604020202020204" pitchFamily="34" charset="0"/>
                <a:ea typeface="Times New Roman" panose="02020603050405020304" pitchFamily="18" charset="0"/>
                <a:cs typeface="Times New Roman" panose="02020603050405020304" pitchFamily="18" charset="0"/>
              </a:rPr>
              <a:t>Seguridad y rapidez en la emisión de comprobantes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Symbol" panose="05050102010706020507" pitchFamily="18" charset="2"/>
              <a:buChar char=""/>
            </a:pPr>
            <a:r>
              <a:rPr lang="es-ES" sz="1800" dirty="0">
                <a:effectLst/>
                <a:latin typeface="Arial" panose="020B0604020202020204" pitchFamily="34" charset="0"/>
                <a:ea typeface="SimSun" panose="02010600030101010101" pitchFamily="2" charset="-122"/>
                <a:cs typeface="Times New Roman" panose="02020603050405020304" pitchFamily="18" charset="0"/>
              </a:rPr>
              <a:t>Simplificación de los procedimientos administrativos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46819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5372AE06-B288-4BC7-9A81-E033F407282E}"/>
              </a:ext>
            </a:extLst>
          </p:cNvPr>
          <p:cNvSpPr txBox="1">
            <a:spLocks/>
          </p:cNvSpPr>
          <p:nvPr/>
        </p:nvSpPr>
        <p:spPr>
          <a:xfrm>
            <a:off x="1943036" y="648494"/>
            <a:ext cx="6441347" cy="5950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b="1" dirty="0">
                <a:latin typeface="Arial" panose="020B0604020202020204" pitchFamily="34" charset="0"/>
                <a:ea typeface="SimSun" panose="02010600030101010101" pitchFamily="2" charset="-122"/>
              </a:rPr>
              <a:t>DESVENTAJAS DEL DESARROLLO DE ESTA SOLUCION:</a:t>
            </a:r>
            <a:endParaRPr lang="es-PE" b="1" dirty="0"/>
          </a:p>
        </p:txBody>
      </p:sp>
      <p:sp>
        <p:nvSpPr>
          <p:cNvPr id="8" name="Content Placeholder 4">
            <a:extLst>
              <a:ext uri="{FF2B5EF4-FFF2-40B4-BE49-F238E27FC236}">
                <a16:creationId xmlns:a16="http://schemas.microsoft.com/office/drawing/2014/main" id="{A5A3C2EF-6BEE-4E46-B892-D414F72473EF}"/>
              </a:ext>
            </a:extLst>
          </p:cNvPr>
          <p:cNvSpPr>
            <a:spLocks noGrp="1"/>
          </p:cNvSpPr>
          <p:nvPr>
            <p:ph idx="1"/>
          </p:nvPr>
        </p:nvSpPr>
        <p:spPr>
          <a:xfrm>
            <a:off x="1943036" y="1402080"/>
            <a:ext cx="9883204" cy="5230368"/>
          </a:xfrm>
        </p:spPr>
        <p:txBody>
          <a:bodyPr>
            <a:normAutofit fontScale="85000" lnSpcReduction="10000"/>
          </a:bodyPr>
          <a:lstStyle/>
          <a:p>
            <a:pPr marL="342900" lvl="0" indent="-342900" algn="just">
              <a:lnSpc>
                <a:spcPct val="200000"/>
              </a:lnSpc>
              <a:spcAft>
                <a:spcPts val="80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SimSun" panose="02010600030101010101" pitchFamily="2" charset="-122"/>
                <a:cs typeface="SimSun" panose="02010600030101010101" pitchFamily="2" charset="-122"/>
              </a:rPr>
              <a:t>El servidor caiga y no se pueda hacer más registro de facturación </a:t>
            </a:r>
            <a:endParaRPr lang="es-ES" sz="18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gn="just">
              <a:lnSpc>
                <a:spcPct val="200000"/>
              </a:lnSpc>
              <a:spcAft>
                <a:spcPts val="80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SimSun" panose="02010600030101010101" pitchFamily="2" charset="-122"/>
                <a:cs typeface="SimSun" panose="02010600030101010101" pitchFamily="2" charset="-122"/>
              </a:rPr>
              <a:t>Es necesario que cuenten con internet para que funcione la página web</a:t>
            </a:r>
            <a:endParaRPr lang="es-ES" sz="18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gn="just">
              <a:lnSpc>
                <a:spcPct val="200000"/>
              </a:lnSpc>
              <a:spcAft>
                <a:spcPts val="80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SimSun" panose="02010600030101010101" pitchFamily="2" charset="-122"/>
                <a:cs typeface="SimSun" panose="02010600030101010101" pitchFamily="2" charset="-122"/>
              </a:rPr>
              <a:t>Un mal funcionamiento de la página web y dañe el sistema.</a:t>
            </a:r>
            <a:endParaRPr lang="es-ES" sz="18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gn="just">
              <a:lnSpc>
                <a:spcPct val="200000"/>
              </a:lnSpc>
              <a:spcAft>
                <a:spcPts val="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Las empresas deben contar con las aplicaciones informáticas necesarias para emitir y recibir las facturas.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Debe haber compatibilidad entre los formatos de la empresa que emite la factura y quien la recibe.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En ocasiones, el sistema puede provocar retrasos si el personal no lo conoce bien.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Adaptar los sistemas se traduce en costos para la empresa.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Las fallas electrónicas pueden ocasionar la perdida de la información.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42424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A1D39-4BF6-4C24-9E6F-A0897066A2CD}"/>
              </a:ext>
            </a:extLst>
          </p:cNvPr>
          <p:cNvSpPr>
            <a:spLocks noGrp="1"/>
          </p:cNvSpPr>
          <p:nvPr>
            <p:ph type="title"/>
          </p:nvPr>
        </p:nvSpPr>
        <p:spPr>
          <a:xfrm>
            <a:off x="1934557" y="331502"/>
            <a:ext cx="8911687" cy="1280890"/>
          </a:xfrm>
        </p:spPr>
        <p:txBody>
          <a:bodyPr>
            <a:normAutofit/>
          </a:bodyPr>
          <a:lstStyle/>
          <a:p>
            <a:pPr algn="ctr"/>
            <a:r>
              <a:rPr lang="es-PE" dirty="0"/>
              <a:t>BASE DE DATOS:</a:t>
            </a:r>
          </a:p>
        </p:txBody>
      </p:sp>
      <p:sp>
        <p:nvSpPr>
          <p:cNvPr id="5" name="Título 1">
            <a:extLst>
              <a:ext uri="{FF2B5EF4-FFF2-40B4-BE49-F238E27FC236}">
                <a16:creationId xmlns:a16="http://schemas.microsoft.com/office/drawing/2014/main" id="{4DE5D6F9-633A-4CF2-A7D7-6B6E11F5B027}"/>
              </a:ext>
            </a:extLst>
          </p:cNvPr>
          <p:cNvSpPr txBox="1">
            <a:spLocks/>
          </p:cNvSpPr>
          <p:nvPr/>
        </p:nvSpPr>
        <p:spPr>
          <a:xfrm>
            <a:off x="7234177" y="2103437"/>
            <a:ext cx="550251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PE" dirty="0"/>
          </a:p>
        </p:txBody>
      </p:sp>
      <p:sp>
        <p:nvSpPr>
          <p:cNvPr id="9" name="Título 1">
            <a:extLst>
              <a:ext uri="{FF2B5EF4-FFF2-40B4-BE49-F238E27FC236}">
                <a16:creationId xmlns:a16="http://schemas.microsoft.com/office/drawing/2014/main" id="{624D34A8-25AD-4325-B736-9F06019FAC08}"/>
              </a:ext>
            </a:extLst>
          </p:cNvPr>
          <p:cNvSpPr txBox="1">
            <a:spLocks/>
          </p:cNvSpPr>
          <p:nvPr/>
        </p:nvSpPr>
        <p:spPr>
          <a:xfrm>
            <a:off x="7743463" y="2103436"/>
            <a:ext cx="4004842" cy="34871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PE" dirty="0"/>
          </a:p>
        </p:txBody>
      </p:sp>
      <p:pic>
        <p:nvPicPr>
          <p:cNvPr id="7" name="Imagen 4">
            <a:extLst>
              <a:ext uri="{FF2B5EF4-FFF2-40B4-BE49-F238E27FC236}">
                <a16:creationId xmlns:a16="http://schemas.microsoft.com/office/drawing/2014/main" id="{609BE33E-EE98-4889-A47D-ECDDF79D81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4557" y="1095819"/>
            <a:ext cx="9257700" cy="5502370"/>
          </a:xfrm>
          <a:prstGeom prst="rect">
            <a:avLst/>
          </a:prstGeom>
          <a:noFill/>
          <a:ln>
            <a:noFill/>
          </a:ln>
        </p:spPr>
      </p:pic>
    </p:spTree>
    <p:extLst>
      <p:ext uri="{BB962C8B-B14F-4D97-AF65-F5344CB8AC3E}">
        <p14:creationId xmlns:p14="http://schemas.microsoft.com/office/powerpoint/2010/main" val="9900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63F6259-EDB3-495A-A60F-EE93B6EA537D}"/>
              </a:ext>
            </a:extLst>
          </p:cNvPr>
          <p:cNvSpPr>
            <a:spLocks noGrp="1"/>
          </p:cNvSpPr>
          <p:nvPr>
            <p:ph type="title"/>
          </p:nvPr>
        </p:nvSpPr>
        <p:spPr>
          <a:xfrm>
            <a:off x="2592925" y="624110"/>
            <a:ext cx="1710851" cy="521938"/>
          </a:xfrm>
        </p:spPr>
        <p:txBody>
          <a:bodyPr>
            <a:normAutofit fontScale="90000"/>
          </a:bodyPr>
          <a:lstStyle/>
          <a:p>
            <a:r>
              <a:rPr lang="es-ES" sz="1800" dirty="0">
                <a:effectLst/>
                <a:latin typeface="Arial" panose="020B0604020202020204" pitchFamily="34" charset="0"/>
                <a:ea typeface="SimSun" panose="02010600030101010101" pitchFamily="2" charset="-122"/>
                <a:cs typeface="SimSun" panose="02010600030101010101" pitchFamily="2" charset="-122"/>
              </a:rPr>
              <a:t>Aplicación: </a:t>
            </a:r>
            <a:br>
              <a:rPr lang="es-ES" sz="1800" dirty="0">
                <a:effectLst/>
                <a:latin typeface="Calibri" panose="020F0502020204030204" pitchFamily="34" charset="0"/>
                <a:ea typeface="SimSun" panose="02010600030101010101" pitchFamily="2" charset="-122"/>
                <a:cs typeface="SimSun" panose="02010600030101010101" pitchFamily="2" charset="-122"/>
              </a:rPr>
            </a:br>
            <a:endParaRPr lang="es-ES" dirty="0"/>
          </a:p>
        </p:txBody>
      </p:sp>
      <p:pic>
        <p:nvPicPr>
          <p:cNvPr id="10" name="Imagen 2">
            <a:extLst>
              <a:ext uri="{FF2B5EF4-FFF2-40B4-BE49-F238E27FC236}">
                <a16:creationId xmlns:a16="http://schemas.microsoft.com/office/drawing/2014/main" id="{C203A2B4-C5D2-4E38-8F9F-067A111A58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00643" y="1280160"/>
            <a:ext cx="8920925" cy="4080542"/>
          </a:xfrm>
          <a:prstGeom prst="rect">
            <a:avLst/>
          </a:prstGeom>
          <a:noFill/>
          <a:ln>
            <a:noFill/>
          </a:ln>
        </p:spPr>
      </p:pic>
    </p:spTree>
    <p:extLst>
      <p:ext uri="{BB962C8B-B14F-4D97-AF65-F5344CB8AC3E}">
        <p14:creationId xmlns:p14="http://schemas.microsoft.com/office/powerpoint/2010/main" val="432606787"/>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1224</TotalTime>
  <Words>402</Words>
  <Application>Microsoft Office PowerPoint</Application>
  <PresentationFormat>Panorámica</PresentationFormat>
  <Paragraphs>42</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Century Gothic</vt:lpstr>
      <vt:lpstr>Symbol</vt:lpstr>
      <vt:lpstr>Times New Roman</vt:lpstr>
      <vt:lpstr>Wingdings 3</vt:lpstr>
      <vt:lpstr>Espiral</vt:lpstr>
      <vt:lpstr>SISTEMA DE FACTURACION</vt:lpstr>
      <vt:lpstr>IDENTIFICACION DEL PROBLEMA</vt:lpstr>
      <vt:lpstr>Planteamiento de solución</vt:lpstr>
      <vt:lpstr>Plan de Implementación</vt:lpstr>
      <vt:lpstr>Objetivo General</vt:lpstr>
      <vt:lpstr>VENTAJAS DEL DESARROLLO DE ESTA SOLUCION:</vt:lpstr>
      <vt:lpstr>Presentación de PowerPoint</vt:lpstr>
      <vt:lpstr>BASE DE DATOS:</vt:lpstr>
      <vt:lpstr>Aplicación:  </vt:lpstr>
      <vt:lpstr>Aplicación: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 DEPRESENTACION</dc:title>
  <dc:creator>erick churampi camacuari</dc:creator>
  <cp:lastModifiedBy>Richard Roca Ulloa</cp:lastModifiedBy>
  <cp:revision>42</cp:revision>
  <dcterms:created xsi:type="dcterms:W3CDTF">2020-06-27T20:42:23Z</dcterms:created>
  <dcterms:modified xsi:type="dcterms:W3CDTF">2020-09-21T04:29:32Z</dcterms:modified>
</cp:coreProperties>
</file>