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10" r:id="rId35"/>
    <p:sldId id="276" r:id="rId36"/>
    <p:sldId id="293" r:id="rId37"/>
    <p:sldId id="321" r:id="rId38"/>
    <p:sldId id="322" r:id="rId39"/>
    <p:sldId id="330" r:id="rId40"/>
    <p:sldId id="274" r:id="rId41"/>
    <p:sldId id="335" r:id="rId42"/>
    <p:sldId id="331" r:id="rId43"/>
    <p:sldId id="332" r:id="rId44"/>
    <p:sldId id="317" r:id="rId45"/>
    <p:sldId id="318" r:id="rId46"/>
    <p:sldId id="311" r:id="rId47"/>
    <p:sldId id="312" r:id="rId48"/>
    <p:sldId id="271" r:id="rId49"/>
    <p:sldId id="295" r:id="rId50"/>
    <p:sldId id="319" r:id="rId51"/>
    <p:sldId id="320" r:id="rId52"/>
    <p:sldId id="313" r:id="rId53"/>
    <p:sldId id="278" r:id="rId54"/>
    <p:sldId id="277" r:id="rId55"/>
    <p:sldId id="279" r:id="rId56"/>
    <p:sldId id="280" r:id="rId57"/>
    <p:sldId id="281" r:id="rId58"/>
    <p:sldId id="333" r:id="rId59"/>
    <p:sldId id="325" r:id="rId60"/>
    <p:sldId id="326" r:id="rId61"/>
    <p:sldId id="327" r:id="rId62"/>
    <p:sldId id="328" r:id="rId63"/>
    <p:sldId id="329" r:id="rId64"/>
    <p:sldId id="298" r:id="rId65"/>
    <p:sldId id="299" r:id="rId66"/>
    <p:sldId id="300" r:id="rId67"/>
    <p:sldId id="301" r:id="rId68"/>
    <p:sldId id="302" r:id="rId69"/>
    <p:sldId id="303" r:id="rId70"/>
    <p:sldId id="308" r:id="rId71"/>
    <p:sldId id="309" r:id="rId72"/>
    <p:sldId id="306" r:id="rId73"/>
    <p:sldId id="307" r:id="rId74"/>
    <p:sldId id="304" r:id="rId75"/>
    <p:sldId id="29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35"/>
            <p14:sldId id="331"/>
            <p14:sldId id="332"/>
            <p14:sldId id="317"/>
            <p14:sldId id="318"/>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presProps" Target="pres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commentAuthors" Target="commentAuthors.xml" /><Relationship Id="rId8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a:t>
            </a:r>
            <a:r>
              <a:rPr lang="en-US" dirty="0"/>
              <a:t>.  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It does not have to create a new value, and may provide a constant value.  If code does expect a new or exclusive value, it should be documented.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another.  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To create a new optional the </a:t>
            </a:r>
            <a:r>
              <a:rPr lang="en-US" baseline="0" dirty="0" err="1"/>
              <a:t>ofNullable</a:t>
            </a:r>
            <a:r>
              <a:rPr lang="en-US" baseline="0" dirty="0"/>
              <a:t> is a good choice because it returns an empty optional when the value is null.  For obtaining a value, the </a:t>
            </a:r>
            <a:r>
              <a:rPr lang="en-US" baseline="0" dirty="0" err="1"/>
              <a:t>orElse</a:t>
            </a:r>
            <a:r>
              <a:rPr lang="en-US" baseline="0" dirty="0"/>
              <a:t> family of methods are a good choice because they force the developer to think about what happens when the optional is empty.  The map method transforms one type of optional into another.  The optional will have a present value if both the original has a present value and the mapped function returns non-null.  There is a </a:t>
            </a:r>
            <a:r>
              <a:rPr lang="en-US" baseline="0" dirty="0" err="1"/>
              <a:t>flatMap</a:t>
            </a:r>
            <a:r>
              <a:rPr lang="en-US" baseline="0" dirty="0"/>
              <a:t> method for functions that themselves return </a:t>
            </a:r>
            <a:r>
              <a:rPr lang="en-US" baseline="0" dirty="0" err="1"/>
              <a:t>Optionals</a:t>
            </a:r>
            <a:r>
              <a:rPr lang="en-US" baseline="0" dirty="0"/>
              <a:t>.  The filter method is a good way to perform additional tests on an optional.  It returns an empty optional if the test fails.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multi-thread safe and work correctly with unordered data because the same result will be produced regardless of what order the data is provided.  If it can be determined that an entire stream processing consists of pure commutative functions and operations, no further analysis is required to determine thread safety and correct processing with unordered data such as a </a:t>
            </a:r>
            <a:r>
              <a:rPr lang="en-US" baseline="0" dirty="0" err="1"/>
              <a:t>HashSet</a:t>
            </a:r>
            <a:r>
              <a:rPr lang="en-US" baseline="0" dirty="0"/>
              <a:t>. The term “Pure Function” usually means “Pure Commutative Function”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These functions </a:t>
            </a:r>
            <a:r>
              <a:rPr lang="en-US" baseline="0" dirty="0"/>
              <a:t>are inherently parallelizable and work correctly with unordered data.  The </a:t>
            </a:r>
            <a:r>
              <a:rPr lang="en-US" baseline="0" dirty="0" err="1"/>
              <a:t>addOne</a:t>
            </a:r>
            <a:r>
              <a:rPr lang="en-US" baseline="0" dirty="0"/>
              <a:t> operator is pure because it uses no data outside of the function and commutative because single argument functions are always commutative.  The </a:t>
            </a:r>
            <a:r>
              <a:rPr lang="en-US" baseline="0" dirty="0" err="1"/>
              <a:t>getSalary</a:t>
            </a:r>
            <a:r>
              <a:rPr lang="en-US" baseline="0" dirty="0"/>
              <a:t> function is pure commutative.  Per-object property getters are pure commutative because they use no data outside of the object passed in, and the result is always the same property value of the object.  The </a:t>
            </a:r>
            <a:r>
              <a:rPr lang="en-US" baseline="0" dirty="0" err="1"/>
              <a:t>getSet</a:t>
            </a:r>
            <a:r>
              <a:rPr lang="en-US" baseline="0" dirty="0"/>
              <a:t> supplier is pure commutative because it always creates empty hash sets.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it has side effects.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instance.  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 visibility includes the members of the class where a lambda is declared,</a:t>
            </a:r>
            <a:r>
              <a:rPr lang="en-US" baseline="0" dirty="0"/>
              <a:t> and arguments and local variables of an enclosing method that are effectively final may be referenced by a lambda. </a:t>
            </a:r>
            <a:r>
              <a:rPr lang="en-US" dirty="0"/>
              <a:t>Effectively final means If</a:t>
            </a:r>
            <a:r>
              <a:rPr lang="en-US" baseline="0" dirty="0"/>
              <a:t> you can take a local variable or argument, and add the keyword “final” without breaking compilation, it is effectively final.  The compiler infers that the variable is final even if it is not declared as such. In Java, a lambda must be assigned to a functional interface.</a:t>
            </a:r>
            <a:r>
              <a:rPr lang="en-US" dirty="0"/>
              <a:t> </a:t>
            </a:r>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  The syntax is the similar to a static method reference that creates a new object.  The primary difference is the use of the “ new” keyword to reference the constructor.  They may only be bound to FIs with a compatible return type.  The Supplier is the canonical FI for a constructor method reference.</a:t>
            </a:r>
            <a:r>
              <a:rPr lang="en-US" dirty="0"/>
              <a:t>  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which provides the values for processing.  Zero or more intermediate operations that transform or discard values.  The data source and intermediate operations are lazy and only executed when a terminal operation is added.  A terminal operation processes the stream elements and often returns a result.  It is eager.  Applying a terminal operation to a stream starts the processing and commits the stream.  Any further operations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  They can turn an infinite stream into</a:t>
            </a:r>
            <a:r>
              <a:rPr lang="en-US" baseline="0" dirty="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has never actually happened to me in other languages, but here we are.  Example 1a is a predicate that returns true when given a 5.  Example 1b is a higher order function that returns a predicate that is true when given a value matches the value passed to the function.  A higher order function is a function that returns another function, or accepts a function as a parameter.  Lambdas must be assigned to a functional interface.  The first </a:t>
            </a:r>
            <a:r>
              <a:rPr lang="en-US" baseline="0" dirty="0" err="1"/>
              <a:t>two</a:t>
            </a:r>
            <a:r>
              <a:rPr lang="en-US" baseline="0" dirty="0"/>
              <a:t> declarations don’t work because there is no functional interface.  The compiler has no idea what the intended functional interface should be.  The second </a:t>
            </a:r>
            <a:r>
              <a:rPr lang="en-US" baseline="0" dirty="0" err="1"/>
              <a:t>var</a:t>
            </a:r>
            <a:r>
              <a:rPr lang="en-US" baseline="0" dirty="0"/>
              <a:t> declaration works because </a:t>
            </a:r>
            <a:r>
              <a:rPr lang="en-US" baseline="0" dirty="0" err="1"/>
              <a:t>mkTestFunc</a:t>
            </a:r>
            <a:r>
              <a:rPr lang="en-US" baseline="0" dirty="0"/>
              <a:t> returns a 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This stream adds only positive numbers. </a:t>
            </a:r>
            <a:r>
              <a:rPr lang="en-US" i="1" dirty="0"/>
              <a:t>Go over slide </a:t>
            </a:r>
            <a:r>
              <a:rPr lang="en-US" i="1" u="none" dirty="0"/>
              <a:t>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limit intermediate operation limits the number of items processed.  It transforms an infinite stream into a finite stream.  The skip intermediate operation skips the specified elements in the stream. These operations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sentence.  </a:t>
            </a:r>
            <a:r>
              <a:rPr lang="en-US" i="0" baseline="0" dirty="0"/>
              <a:t>For the associates, it creates a new stream of associates that can receive commissions.  Then it creates another stream of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For this operation to work effectively, the object should have implemented a </a:t>
            </a:r>
            <a:r>
              <a:rPr lang="en-US" baseline="0" dirty="0" err="1"/>
              <a:t>hashCode</a:t>
            </a:r>
            <a:r>
              <a:rPr lang="en-US" baseline="0" dirty="0"/>
              <a:t> method that is consistent with its equals method.  A </a:t>
            </a:r>
            <a:r>
              <a:rPr lang="en-US" baseline="0" dirty="0" err="1"/>
              <a:t>hashCode</a:t>
            </a:r>
            <a:r>
              <a:rPr lang="en-US" baseline="0" dirty="0"/>
              <a:t> method is consistent with equals if it always returns the same value for two objects that are equal.  Note that for objects that use the default equal and </a:t>
            </a:r>
            <a:r>
              <a:rPr lang="en-US" baseline="0" dirty="0" err="1"/>
              <a:t>hashCode</a:t>
            </a:r>
            <a:r>
              <a:rPr lang="en-US" baseline="0" dirty="0"/>
              <a:t> methods, distinct will only filter out objects that are equal by identity.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 names may only be supplied when parentheses are used and must be either supplied or omitted for all the arguments.  They can be useful to resolve ambiguous lambda expressions.  These can occur when a lambda is passed to an overloaded method with multiple FIs and more than 1 match. </a:t>
            </a:r>
            <a:r>
              <a:rPr lang="en-US" dirty="0"/>
              <a:t>A</a:t>
            </a:r>
            <a:r>
              <a:rPr lang="en-US" baseline="0" dirty="0"/>
              <a:t> lambda may have a single statement, or a statement block with a return.  </a:t>
            </a:r>
            <a:r>
              <a:rPr lang="en-US" dirty="0"/>
              <a:t>Unlike other programming languages, the value</a:t>
            </a:r>
            <a:r>
              <a:rPr lang="en-US" baseline="0" dirty="0"/>
              <a:t> of a Java lambda statement block is not implicitly the result of the last expression executed.  The return keyword is necessary unless the single statement form is used or the functional interface’s return type is void.  The forms with the </a:t>
            </a:r>
            <a:r>
              <a:rPr lang="en-US" baseline="0" dirty="0" err="1"/>
              <a:t>var</a:t>
            </a:r>
            <a:r>
              <a:rPr lang="en-US" baseline="0" dirty="0"/>
              <a:t> keyword or types declared allow parameter annotations to be applied.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new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a:t>A</a:t>
            </a:r>
            <a:r>
              <a:rPr lang="en-US" i="0" baseline="0" dirty="0"/>
              <a:t> reduction is an operation that always processes every element to produce a single result.</a:t>
            </a:r>
            <a:endParaRPr lang="en-US" i="1" dirty="0"/>
          </a:p>
          <a:p>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  I say “avoid” instead of “never” use </a:t>
            </a:r>
            <a:r>
              <a:rPr lang="en-US" dirty="0" err="1"/>
              <a:t>forEach</a:t>
            </a:r>
            <a:r>
              <a:rPr lang="en-US" dirty="0"/>
              <a:t> on an infinite stream because it could make sense to have an event processing loop implemented as an infinite stream.  Implementing such an event loop as a stream could make sense as a way to separate the generation of events, event</a:t>
            </a:r>
            <a:r>
              <a:rPr lang="en-US" baseline="0" dirty="0"/>
              <a:t> filtering, and</a:t>
            </a:r>
            <a:r>
              <a:rPr lang="en-US" dirty="0"/>
              <a:t> processing</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a:t>This is an example of how to add numbers using a reduction. </a:t>
            </a:r>
            <a:r>
              <a:rPr lang="en-US" i="1" baseline="0" dirty="0"/>
              <a:t>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In the reduce terminal operation, the identify property is what is returned if the stream is empty, or it is passed as the second argument to the reduction function when the first element is processed.  </a:t>
            </a:r>
            <a:r>
              <a:rPr lang="en-US" i="0" baseline="0" dirty="0"/>
              <a:t>The reduction function is both pure and commutative because it only uses its arguments and gets the same result regardless of the order of operations.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  The </a:t>
            </a:r>
            <a:r>
              <a:rPr lang="en-US" baseline="0" dirty="0" err="1"/>
              <a:t>LinkedHashSet</a:t>
            </a:r>
            <a:r>
              <a:rPr lang="en-US" baseline="0" dirty="0"/>
              <a:t> trick is handy if you have a set of unique values that you need sorted for display purposes, but would also like to map using key hash values for per-element performance.  The </a:t>
            </a:r>
            <a:r>
              <a:rPr lang="en-US" baseline="0" dirty="0" err="1"/>
              <a:t>LinkedHashSet</a:t>
            </a:r>
            <a:r>
              <a:rPr lang="en-US" baseline="0" dirty="0"/>
              <a:t> lets you have your cake (the sorting) and eat it too (the hash association).</a:t>
            </a:r>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value for the stream element.  </a:t>
            </a:r>
            <a:r>
              <a:rPr lang="en-US" dirty="0"/>
              <a:t>This example groups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a:t>downstream collector.  </a:t>
            </a:r>
            <a:r>
              <a:rPr lang="en-US" i="0" baseline="0" dirty="0"/>
              <a:t>The downstream collector collects the element for each key in the map.</a:t>
            </a:r>
            <a:r>
              <a:rPr lang="en-US" baseline="0" dirty="0"/>
              <a:t>   Specifying the </a:t>
            </a:r>
            <a:r>
              <a:rPr lang="en-US" baseline="0" dirty="0" err="1"/>
              <a:t>TreeMap</a:t>
            </a:r>
            <a:r>
              <a:rPr lang="en-US" baseline="0" dirty="0"/>
              <a:t> and </a:t>
            </a:r>
            <a:r>
              <a:rPr lang="en-US" baseline="0" dirty="0" err="1"/>
              <a:t>TreeSet</a:t>
            </a:r>
            <a:r>
              <a:rPr lang="en-US" baseline="0" dirty="0"/>
              <a:t> demonstrates the flexibility of specifying the collection implementation: with little effort on our part, we have produced a sorted map with a set of sorted values for each letter.  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Object and all objects, including lambdas, inherit from Object.  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an exception is thrown in the body.  In this case, if we successfully read something from the context we can continue our execution even if the close operation fails.  This allows us to handle that case by logging an exception instead of failing the execution.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more information that you want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primitive FIs are like their generic counterparts except that they test a primitive value of double, int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6/26/2022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6/26/2022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6/26/2022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6/26/2022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6/26/2022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6/26/2022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tinyurl.com/love-lambda" TargetMode="External" /><Relationship Id="rId4" Type="http://schemas.openxmlformats.org/officeDocument/2006/relationships/hyperlink" Target="https://www.linkedin.com/in/richardroda" TargetMode="Externa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1.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1.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Decorator_pattern" TargetMode="External" /><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8" Type="http://schemas.openxmlformats.org/officeDocument/2006/relationships/hyperlink" Target="https://creativecommons.org/licenses/by/3.0/us/" TargetMode="External" /><Relationship Id="rId3" Type="http://schemas.openxmlformats.org/officeDocument/2006/relationships/hyperlink" Target="http://www.oracle.com/webfolder/technetwork/tutorials/obe/java/Lambda-QuickStart/index.html" TargetMode="External" /><Relationship Id="rId7" Type="http://schemas.openxmlformats.org/officeDocument/2006/relationships/hyperlink" Target="https://www.linkedin.com/in/richardroda" TargetMode="External" /><Relationship Id="rId2" Type="http://schemas.openxmlformats.org/officeDocument/2006/relationships/notesSlide" Target="../notesSlides/notesSlide68.xml" /><Relationship Id="rId1" Type="http://schemas.openxmlformats.org/officeDocument/2006/relationships/slideLayout" Target="../slideLayouts/slideLayout2.xml" /><Relationship Id="rId6" Type="http://schemas.openxmlformats.org/officeDocument/2006/relationships/hyperlink" Target="https://github.com/RichardRoda/2017-CodePaLOUsa-Lambda" TargetMode="External" /><Relationship Id="rId5" Type="http://schemas.openxmlformats.org/officeDocument/2006/relationships/hyperlink" Target="https://github.com/RichardRoda/closeit" TargetMode="External" /><Relationship Id="rId4" Type="http://schemas.openxmlformats.org/officeDocument/2006/relationships/hyperlink" Target="https://tinyurl.com/love-lambda" TargetMode="External" /><Relationship Id="rId9" Type="http://schemas.openxmlformats.org/officeDocument/2006/relationships/hyperlink" Target="https://creativecommons.org/licenses/by/3.0/us/legalcode" TargetMode="Externa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an Exception from Supplier.</a:t>
            </a:r>
          </a:p>
          <a:p>
            <a:pPr lvl="1"/>
            <a:r>
              <a:rPr lang="en-US" sz="2200" dirty="0"/>
              <a:t>map – Apply a Function mapping on a present value, returning the result of the mapping or empty when empty.</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X1).equals(</a:t>
            </a:r>
            <a:r>
              <a:rPr lang="en-US" sz="2400" dirty="0" err="1"/>
              <a:t>fn.apply</a:t>
            </a:r>
            <a:r>
              <a:rPr lang="en-US" sz="2400" dirty="0"/>
              <a:t>(X, X1)) and </a:t>
            </a:r>
            <a:r>
              <a:rPr lang="en-US" sz="2400" dirty="0" err="1"/>
              <a:t>fn.apply</a:t>
            </a:r>
            <a:r>
              <a:rPr lang="en-US" sz="2400" dirty="0"/>
              <a:t>(X, X1).equals(</a:t>
            </a:r>
            <a:r>
              <a:rPr lang="en-US" sz="2400" dirty="0" err="1"/>
              <a:t>fn.apply</a:t>
            </a:r>
            <a:r>
              <a:rPr lang="en-US" sz="2400" dirty="0"/>
              <a:t>(X1, X)) are always true.</a:t>
            </a:r>
          </a:p>
          <a:p>
            <a:r>
              <a:rPr lang="en-US" sz="2400" dirty="0"/>
              <a:t>“Pure Functions” usually means Pure Commutative Functions.</a:t>
            </a:r>
          </a:p>
          <a:p>
            <a:r>
              <a:rPr lang="en-US" sz="2400" dirty="0"/>
              <a:t>Such functions are inherently safe.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Per-object property getters are pure and commutative.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A pure function Supplier is always commutative.</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plus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have side effects and are not pure functions.</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non-void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operation, which starts the processing.</a:t>
            </a:r>
          </a:p>
          <a:p>
            <a:pPr marL="800100" lvl="1" indent="-342900">
              <a:buFont typeface="+mj-lt"/>
              <a:buAutoNum type="arabicPeriod"/>
            </a:pPr>
            <a:r>
              <a:rPr lang="en-US" sz="20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id="{DE647D84-AA56-C24E-9DC5-D393CBE4ABED}"/>
              </a:ext>
            </a:extLst>
          </p:cNvPr>
          <p:cNvSpPr>
            <a:spLocks noGrp="1"/>
          </p:cNvSpPr>
          <p:nvPr>
            <p:ph idx="1"/>
          </p:nvPr>
        </p:nvSpPr>
        <p:spPr>
          <a:xfrm>
            <a:off x="695096" y="1429860"/>
            <a:ext cx="8596668" cy="4628040"/>
          </a:xfrm>
        </p:spPr>
        <p:txBody>
          <a:bodyPr>
            <a:normAutofit/>
          </a:bodyPr>
          <a:lstStyle/>
          <a:p>
            <a:r>
              <a:rPr lang="en-US" sz="2400" dirty="0"/>
              <a:t>Can be anything 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infinite. </a:t>
            </a:r>
          </a:p>
          <a:p>
            <a:r>
              <a:rPr lang="en-US" sz="2400" dirty="0"/>
              <a:t>Is Lazy</a:t>
            </a:r>
          </a:p>
          <a:p>
            <a:pPr lvl="1"/>
            <a:r>
              <a:rPr lang="en-US" sz="1800" dirty="0"/>
              <a:t>Only used when a </a:t>
            </a:r>
            <a:r>
              <a:rPr lang="en-US" sz="1800" i="1" dirty="0"/>
              <a:t>terminal operation </a:t>
            </a:r>
            <a:r>
              <a:rPr lang="en-US" sz="18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a:t>Are Lazy</a:t>
            </a:r>
          </a:p>
          <a:p>
            <a:pPr lvl="1"/>
            <a:r>
              <a:rPr lang="en-US" sz="1800" dirty="0"/>
              <a:t>Only used when a </a:t>
            </a:r>
            <a:r>
              <a:rPr lang="en-US" sz="1800" i="1" dirty="0"/>
              <a:t>terminal operation </a:t>
            </a:r>
            <a:r>
              <a:rPr lang="en-US" sz="1800" dirty="0"/>
              <a:t>is applied to the stream.</a:t>
            </a:r>
          </a:p>
          <a:p>
            <a:r>
              <a:rPr lang="en-US" sz="2400" dirty="0"/>
              <a:t>Typical Intermediate operations</a:t>
            </a:r>
          </a:p>
          <a:p>
            <a:pPr lvl="1"/>
            <a:r>
              <a:rPr lang="en-US" sz="1800" dirty="0"/>
              <a:t>Filtering items to those that match a predicate </a:t>
            </a:r>
          </a:p>
          <a:p>
            <a:pPr lvl="1"/>
            <a:r>
              <a:rPr lang="en-US" sz="1800" dirty="0"/>
              <a:t>Mapping items using a function </a:t>
            </a:r>
          </a:p>
          <a:p>
            <a:pPr lvl="1"/>
            <a:r>
              <a:rPr lang="en-US" sz="1800" dirty="0"/>
              <a:t>Skipping and limiting items processed.  Can turn an infinite stream into a 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Similar to an inner class: class members, </a:t>
            </a:r>
            <a:r>
              <a:rPr lang="en-US" sz="2400" i="1" dirty="0"/>
              <a:t>effectively final </a:t>
            </a:r>
            <a:r>
              <a:rPr lang="en-US" sz="2400" dirty="0"/>
              <a:t>arguments and local variables are available to it.</a:t>
            </a:r>
          </a:p>
          <a:p>
            <a:r>
              <a:rPr lang="en-US" sz="2400" dirty="0"/>
              <a:t>Lambdas may only exist when assigned to a functional interface,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A </a:t>
            </a:r>
            <a:r>
              <a:rPr lang="en-US" sz="2400" i="1" dirty="0"/>
              <a:t>functional interface</a:t>
            </a:r>
            <a:r>
              <a:rPr lang="en-US" sz="2400" dirty="0"/>
              <a:t> is an interface with exactly one abstract method.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id="{A293779C-293F-5945-9EF3-990D36829D17}"/>
              </a:ext>
            </a:extLst>
          </p:cNvPr>
          <p:cNvSpPr>
            <a:spLocks noGrp="1"/>
          </p:cNvSpPr>
          <p:nvPr>
            <p:ph idx="1"/>
          </p:nvPr>
        </p:nvSpPr>
        <p:spPr>
          <a:xfrm>
            <a:off x="677334" y="1636603"/>
            <a:ext cx="8596668" cy="4530154"/>
          </a:xfrm>
        </p:spPr>
        <p:txBody>
          <a:bodyPr>
            <a:normAutofit/>
          </a:bodyPr>
          <a:lstStyle/>
          <a:p>
            <a:r>
              <a:rPr lang="en-US" sz="2400" dirty="0"/>
              <a:t>Often returns a result such as a value or collection </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not close the stream.  Streams that should be closed should be used in a try-with-resources block.</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dirty="0">
                <a:solidFill>
                  <a:srgbClr val="000000"/>
                </a:solidFill>
                <a:highlight>
                  <a:srgbClr val="FFFFFF"/>
                </a:highlight>
                <a:latin typeface="Courier New" panose="02070309020205020404" pitchFamily="49" charset="0"/>
                <a:cs typeface="Courier New" panose="02070309020205020404" pitchFamily="49" charset="0"/>
              </a:rPr>
              <a:t>sum</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 quick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a:t>
            </a:r>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9103480" cy="4517362"/>
          </a:xfrm>
        </p:spPr>
        <p:txBody>
          <a:bodyPr>
            <a:normAutofit lnSpcReduction="10000"/>
          </a:bodyPr>
          <a:lstStyle/>
          <a:p>
            <a:r>
              <a:rPr lang="en-US" sz="2400" dirty="0"/>
              <a:t>Creates a new stream that includes the elements that match the predicate until an element that does not match is found.</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range</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1000</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4 5 6 7 */</a:t>
            </a:r>
          </a:p>
          <a:p>
            <a:r>
              <a:rPr lang="en-US" sz="2400" dirty="0"/>
              <a:t>Unlike filter, processing stops at number 7.</a:t>
            </a:r>
          </a:p>
          <a:p>
            <a:r>
              <a:rPr lang="en-US" sz="2400" dirty="0"/>
              <a:t>Stream is empty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Creates a new stream that skips the elements that match the predicate until an element is found that matches it.</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FF8000"/>
                </a:solidFill>
                <a:highlight>
                  <a:srgbClr val="FFFFFF"/>
                </a:highlight>
                <a:latin typeface="Courier New" panose="02070309020205020404" pitchFamily="49" charset="0"/>
                <a:cs typeface="Courier New" panose="02070309020205020404" pitchFamily="49" charset="0"/>
              </a:rPr>
              <a:t>16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8</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8 9 10 11 12 13 14 15 */</a:t>
            </a:r>
          </a:p>
          <a:p>
            <a:r>
              <a:rPr lang="en-US" sz="2400" dirty="0"/>
              <a:t>Unlike filter, matching and skipping stops at number 7.</a:t>
            </a:r>
          </a:p>
          <a:p>
            <a:r>
              <a:rPr lang="en-US" sz="2400" dirty="0"/>
              <a:t>Stream has all elements if first element does not match.</a:t>
            </a:r>
          </a:p>
          <a:p>
            <a:r>
              <a:rPr lang="en-US" sz="2400" dirty="0"/>
              <a:t>Not Pure Commutative </a:t>
            </a:r>
          </a:p>
          <a:p>
            <a:r>
              <a:rPr lang="en-US" sz="2400" dirty="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A reduction is a terminal operation that computes a value by processing all the values in the stream.</a:t>
            </a:r>
          </a:p>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identity value is returned for empty streams or used as the second argument when the first stream value is processed.</a:t>
            </a:r>
          </a:p>
          <a:p>
            <a:r>
              <a:rPr lang="en-US" sz="2000" dirty="0"/>
              <a:t>The second argument to reduce is the reduction function.  In this case the reduction adds the numbers together.</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a:t>
            </a:r>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 as each step can be bound independently to produce the required processing pipeline.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2, 3, 4, 5]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p:txBody>
      </p:sp>
    </p:spTree>
    <p:extLst>
      <p:ext uri="{BB962C8B-B14F-4D97-AF65-F5344CB8AC3E}">
        <p14:creationId xmlns:p14="http://schemas.microsoft.com/office/powerpoint/2010/main" val="423994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400" dirty="0"/>
              <a:t>Specialized version of the execute around pattern that</a:t>
            </a:r>
          </a:p>
          <a:p>
            <a:pPr marL="857250" lvl="1" indent="-457200">
              <a:buFont typeface="+mj-lt"/>
              <a:buAutoNum type="arabicPeriod"/>
            </a:pPr>
            <a:r>
              <a:rPr lang="en-US" sz="2200" dirty="0"/>
              <a:t>Obtains or allocates a resource</a:t>
            </a:r>
          </a:p>
          <a:p>
            <a:pPr marL="857250" lvl="1" indent="-457200">
              <a:buFont typeface="+mj-lt"/>
              <a:buAutoNum type="arabicPeriod"/>
            </a:pPr>
            <a:r>
              <a:rPr lang="en-US" sz="2200" dirty="0"/>
              <a:t>Initializes it</a:t>
            </a:r>
          </a:p>
          <a:p>
            <a:pPr marL="857250" lvl="1" indent="-457200">
              <a:buFont typeface="+mj-lt"/>
              <a:buAutoNum type="arabicPeriod"/>
            </a:pPr>
            <a:r>
              <a:rPr lang="en-US" sz="2200" dirty="0"/>
              <a:t>Invokes a user specified operation with the resource</a:t>
            </a:r>
          </a:p>
          <a:p>
            <a:pPr marL="857250" lvl="1" indent="-457200">
              <a:buFont typeface="+mj-lt"/>
              <a:buAutoNum type="arabicPeriod"/>
            </a:pPr>
            <a:r>
              <a:rPr lang="en-US" sz="2200" dirty="0"/>
              <a:t>Cleans it up</a:t>
            </a:r>
          </a:p>
          <a:p>
            <a:pPr marL="857250" lvl="1" indent="-457200">
              <a:buFont typeface="+mj-lt"/>
              <a:buAutoNum type="arabicPeriod"/>
            </a:pPr>
            <a:r>
              <a:rPr lang="en-US" sz="22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U – Second argument, R –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18004</TotalTime>
  <Words>10258</Words>
  <Application>Microsoft Office PowerPoint</Application>
  <PresentationFormat>Widescreen</PresentationFormat>
  <Paragraphs>858</Paragraphs>
  <Slides>75</Slides>
  <Notes>68</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 (Yes)</vt:lpstr>
      <vt:lpstr>Is it Pure Commutative? (No)</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Distinct</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 Roda</cp:lastModifiedBy>
  <cp:revision>1276</cp:revision>
  <dcterms:created xsi:type="dcterms:W3CDTF">2017-04-29T22:11:00Z</dcterms:created>
  <dcterms:modified xsi:type="dcterms:W3CDTF">2022-06-26T23:33:21Z</dcterms:modified>
</cp:coreProperties>
</file>