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sldIdLst>
    <p:sldId id="256" r:id="rId2"/>
    <p:sldId id="261" r:id="rId3"/>
    <p:sldId id="257" r:id="rId4"/>
    <p:sldId id="262" r:id="rId5"/>
    <p:sldId id="292" r:id="rId6"/>
    <p:sldId id="258" r:id="rId7"/>
    <p:sldId id="259" r:id="rId8"/>
    <p:sldId id="263" r:id="rId9"/>
    <p:sldId id="260" r:id="rId10"/>
    <p:sldId id="264" r:id="rId11"/>
    <p:sldId id="265" r:id="rId12"/>
    <p:sldId id="266" r:id="rId13"/>
    <p:sldId id="267" r:id="rId14"/>
    <p:sldId id="268" r:id="rId15"/>
    <p:sldId id="272" r:id="rId16"/>
    <p:sldId id="294" r:id="rId17"/>
    <p:sldId id="290" r:id="rId18"/>
    <p:sldId id="285" r:id="rId19"/>
    <p:sldId id="286" r:id="rId20"/>
    <p:sldId id="287" r:id="rId21"/>
    <p:sldId id="288" r:id="rId22"/>
    <p:sldId id="289" r:id="rId23"/>
    <p:sldId id="270" r:id="rId24"/>
    <p:sldId id="269" r:id="rId25"/>
    <p:sldId id="271" r:id="rId26"/>
    <p:sldId id="273" r:id="rId27"/>
    <p:sldId id="275" r:id="rId28"/>
    <p:sldId id="276" r:id="rId29"/>
    <p:sldId id="274" r:id="rId30"/>
    <p:sldId id="293" r:id="rId31"/>
    <p:sldId id="295" r:id="rId32"/>
    <p:sldId id="278" r:id="rId33"/>
    <p:sldId id="277" r:id="rId34"/>
    <p:sldId id="279" r:id="rId35"/>
    <p:sldId id="280" r:id="rId36"/>
    <p:sldId id="281" r:id="rId37"/>
    <p:sldId id="297" r:id="rId38"/>
    <p:sldId id="298" r:id="rId39"/>
    <p:sldId id="299" r:id="rId40"/>
    <p:sldId id="300" r:id="rId41"/>
    <p:sldId id="301" r:id="rId42"/>
    <p:sldId id="302" r:id="rId43"/>
    <p:sldId id="303" r:id="rId44"/>
    <p:sldId id="306" r:id="rId45"/>
    <p:sldId id="304" r:id="rId46"/>
    <p:sldId id="305" r:id="rId47"/>
    <p:sldId id="291"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259"/>
            <p14:sldId id="263"/>
            <p14:sldId id="260"/>
            <p14:sldId id="264"/>
            <p14:sldId id="265"/>
            <p14:sldId id="266"/>
            <p14:sldId id="267"/>
            <p14:sldId id="268"/>
            <p14:sldId id="272"/>
            <p14:sldId id="294"/>
          </p14:sldIdLst>
        </p14:section>
        <p14:section name="Method References" id="{848EB93A-D351-44A5-B0FF-0CA232B3A702}">
          <p14:sldIdLst>
            <p14:sldId id="290"/>
            <p14:sldId id="285"/>
            <p14:sldId id="286"/>
            <p14:sldId id="287"/>
            <p14:sldId id="288"/>
            <p14:sldId id="289"/>
          </p14:sldIdLst>
        </p14:section>
        <p14:section name="Streams" id="{48A7BF82-F525-4619-A483-64FE1D8B3D40}">
          <p14:sldIdLst>
            <p14:sldId id="270"/>
            <p14:sldId id="269"/>
            <p14:sldId id="271"/>
            <p14:sldId id="273"/>
            <p14:sldId id="275"/>
            <p14:sldId id="276"/>
            <p14:sldId id="274"/>
            <p14:sldId id="293"/>
            <p14:sldId id="295"/>
            <p14:sldId id="278"/>
            <p14:sldId id="277"/>
            <p14:sldId id="279"/>
            <p14:sldId id="280"/>
            <p14:sldId id="281"/>
            <p14:sldId id="297"/>
          </p14:sldIdLst>
        </p14:section>
        <p14:section name="Autoclosable Lambda" id="{6DB5A368-647B-4A8B-A9CB-F59BDD8F2DD2}">
          <p14:sldIdLst>
            <p14:sldId id="298"/>
            <p14:sldId id="299"/>
            <p14:sldId id="300"/>
            <p14:sldId id="301"/>
            <p14:sldId id="302"/>
            <p14:sldId id="303"/>
            <p14:sldId id="306"/>
            <p14:sldId id="304"/>
            <p14:sldId id="305"/>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3478" autoAdjust="0"/>
  </p:normalViewPr>
  <p:slideViewPr>
    <p:cSldViewPr snapToGrid="0">
      <p:cViewPr varScale="1">
        <p:scale>
          <a:sx n="80" d="100"/>
          <a:sy n="80" d="100"/>
        </p:scale>
        <p:origin x="787"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5/4/2019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Lambdas and FIs</a:t>
            </a:r>
            <a:r>
              <a:rPr lang="en-US" baseline="0" dirty="0" smtClean="0"/>
              <a:t> can be used as lightweight building blocks for pattern based development: instead of needing a constellation of classes to implement various factories, the Supplier FI and lambdas can do the job instead.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variations of primitive</a:t>
            </a:r>
            <a:r>
              <a:rPr lang="en-US" baseline="0" dirty="0" smtClean="0"/>
              <a:t> Functions because the cross product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Operators</a:t>
            </a:r>
            <a:r>
              <a:rPr lang="en-US" baseline="0" dirty="0" smtClean="0"/>
              <a:t> are specializations of Functions that require the return type and all argument types to be identical.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Comparator</a:t>
            </a:r>
            <a:r>
              <a:rPr lang="en-US" baseline="0" dirty="0" smtClean="0"/>
              <a:t> has been around since the early days of Java, it is a functional interface that is used by the stream framework for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that </a:t>
            </a:r>
            <a:r>
              <a:rPr lang="en-US" dirty="0" err="1" smtClean="0"/>
              <a:t>forEach</a:t>
            </a:r>
            <a:r>
              <a:rPr lang="en-US" baseline="0" dirty="0" smtClean="0"/>
              <a:t> is a method on a collection or stream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instance method reference can be the most difficult to understand.  Although the reference is named against the class, it is applied to an instance of the class by using the first argument of the lambda as the instance to apply the method to.</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collection is a structure to store data.  A stream is a structure to store a computation.  Nothing on the stream actually “exists” until a terminal operation is run.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slide breaks this down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mathematics, an identity property is a number such that when it is applied with an operator it does not change the value of the other operand.  0 + X = X, 1 * X = X, “” + X = X, etc.</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think</a:t>
            </a:r>
            <a:r>
              <a:rPr lang="en-US" baseline="0" dirty="0" smtClean="0"/>
              <a:t> </a:t>
            </a:r>
            <a:r>
              <a:rPr lang="en-US" baseline="0" dirty="0" err="1" smtClean="0"/>
              <a:t>java.util.Map</a:t>
            </a:r>
            <a:r>
              <a:rPr lang="en-US" baseline="0" dirty="0" smtClean="0"/>
              <a:t> from the collections framework!  Map is a reference to the mathematical concept that any function may be thought of as a means of mapping its input values to output values.  They should be deterministic and avoid side-effects.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on these points to follow.  If</a:t>
            </a:r>
            <a:r>
              <a:rPr lang="en-US" baseline="0" dirty="0" smtClean="0"/>
              <a:t> 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Collections.toCollection</a:t>
            </a:r>
            <a:r>
              <a:rPr lang="en-US" baseline="0" dirty="0" smtClean="0"/>
              <a:t> allows full control over the collection type provided and how it is created by using a Supplier lambda.  In this example a method reference to </a:t>
            </a:r>
            <a:r>
              <a:rPr lang="en-US" baseline="0" dirty="0" err="1" smtClean="0"/>
              <a:t>LinkedHashSet’s</a:t>
            </a:r>
            <a:r>
              <a:rPr lang="en-US" baseline="0" dirty="0" smtClean="0"/>
              <a:t> constructor was used as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Downstream collectors are collectors that</a:t>
            </a:r>
            <a:r>
              <a:rPr lang="en-US" baseline="0" dirty="0" smtClean="0"/>
              <a:t> are called from other collectors to process or reduce the values.  In this case, we produce a map with the keys and sum of the values, instead of a map with they keys and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 groups the</a:t>
            </a:r>
            <a:r>
              <a:rPr lang="en-US" baseline="0" dirty="0" smtClean="0"/>
              <a:t> words by their starting letter, listing each word with its letter.  In another twist, we use a </a:t>
            </a:r>
            <a:r>
              <a:rPr lang="en-US" baseline="0" dirty="0" err="1" smtClean="0"/>
              <a:t>TreeMap</a:t>
            </a:r>
            <a:r>
              <a:rPr lang="en-US" baseline="0" dirty="0" smtClean="0"/>
              <a:t> and </a:t>
            </a:r>
            <a:r>
              <a:rPr lang="en-US" baseline="0" dirty="0" err="1" smtClean="0"/>
              <a:t>TreeSet</a:t>
            </a:r>
            <a:r>
              <a:rPr lang="en-US" baseline="0" dirty="0" smtClean="0"/>
              <a:t> to demonstrate the flexibility offered by specifying the collection implementation: with very little effort on our part, we have produced an ordered map with a set of ordered values for each letter.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rewrite of the Grouping By to work with concurrent processing.  Note that we had to switch out the </a:t>
            </a:r>
            <a:r>
              <a:rPr lang="en-US" baseline="0" dirty="0" err="1" smtClean="0"/>
              <a:t>TreeMap</a:t>
            </a:r>
            <a:r>
              <a:rPr lang="en-US" baseline="0" dirty="0" smtClean="0"/>
              <a:t> and </a:t>
            </a:r>
            <a:r>
              <a:rPr lang="en-US" baseline="0" dirty="0" err="1" smtClean="0"/>
              <a:t>TreeSet</a:t>
            </a:r>
            <a:r>
              <a:rPr lang="en-US" baseline="0" dirty="0" smtClean="0"/>
              <a:t> with the “</a:t>
            </a:r>
            <a:r>
              <a:rPr lang="en-US" baseline="0" dirty="0" err="1" smtClean="0"/>
              <a:t>ConcurrentSkipList</a:t>
            </a:r>
            <a:r>
              <a:rPr lang="en-US" baseline="0" dirty="0" smtClean="0"/>
              <a:t>” versions to support the concurrent processing.  We also have a version using a downstream collector to count the number of </a:t>
            </a:r>
            <a:r>
              <a:rPr lang="en-US" baseline="0" dirty="0" err="1" smtClean="0"/>
              <a:t>occurances</a:t>
            </a:r>
            <a:r>
              <a:rPr lang="en-US" baseline="0" dirty="0" smtClean="0"/>
              <a:t> of each word.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argument to </a:t>
            </a:r>
            <a:r>
              <a:rPr lang="en-US" baseline="0" dirty="0" err="1" smtClean="0"/>
              <a:t>Collectors.joining</a:t>
            </a:r>
            <a:r>
              <a:rPr lang="en-US" baseline="0" dirty="0" smtClean="0"/>
              <a:t> is the character to separate each part of the string.  In this case it is a space.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 is not a typo.  Lambda</a:t>
            </a:r>
            <a:r>
              <a:rPr lang="en-US" baseline="0" dirty="0" smtClean="0"/>
              <a:t> operator is =&gt; is most other languages, but Oracle decided on -&gt; apparently to confuse people.  Perhaps they thought =&gt; might get confused with &gt;=?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other programming languages, the value</a:t>
            </a:r>
            <a:r>
              <a:rPr lang="en-US" baseline="0" dirty="0" smtClean="0"/>
              <a:t> of the lambda is not automatically the last expression executed.  The return value is necessary unless the single statement form is used.  The forms with argument type names can be useful to resolve ambiguous lambda expressions.  These occur when a lambda is passed to an overloaded method and more than 1 match.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default and static methods are not abstract because they define a body.  Equals and </a:t>
            </a:r>
            <a:r>
              <a:rPr lang="en-US" dirty="0" err="1" smtClean="0"/>
              <a:t>hashCode</a:t>
            </a:r>
            <a:r>
              <a:rPr lang="en-US" baseline="0" dirty="0" smtClean="0"/>
              <a:t> are not abstract because they are defined by Object.  The optional @</a:t>
            </a:r>
            <a:r>
              <a:rPr lang="en-US" baseline="0" dirty="0" err="1" smtClean="0"/>
              <a:t>FunctionalInterface</a:t>
            </a:r>
            <a:r>
              <a:rPr lang="en-US" baseline="0" dirty="0" smtClean="0"/>
              <a:t> annotation causes the compiler to verify and enforce that there is exactly 1 abstract method.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 8 uses type inference</a:t>
            </a:r>
            <a:r>
              <a:rPr lang="en-US" baseline="0" dirty="0" smtClean="0"/>
              <a:t> to produce a lambda with the correct return value and argument.  Saves much code.  Note how much more readable lambda is than </a:t>
            </a:r>
            <a:r>
              <a:rPr lang="en-US" baseline="0" dirty="0" err="1" smtClean="0"/>
              <a:t>innerClass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20566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introduces key functional interfaces defined in</a:t>
            </a:r>
            <a:r>
              <a:rPr lang="en-US" baseline="0" dirty="0" smtClean="0"/>
              <a:t> Java 8.  Although any interface with exactly 1 abstract method is a Functional Interface,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a:t>
            </a:r>
            <a:r>
              <a:rPr lang="en-US" baseline="0" dirty="0" smtClean="0"/>
              <a:t> for true/false, yes/no answers.  Primitive FIs are like their generic counterparts except that they either accept or return a primitive value of double, </a:t>
            </a:r>
            <a:r>
              <a:rPr lang="en-US" baseline="0" dirty="0" err="1" smtClean="0"/>
              <a:t>int</a:t>
            </a:r>
            <a:r>
              <a:rPr lang="en-US" baseline="0" dirty="0" smtClean="0"/>
              <a:t> or long.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forEach</a:t>
            </a:r>
            <a:r>
              <a:rPr lang="en-US" dirty="0" smtClean="0"/>
              <a:t> method may</a:t>
            </a:r>
            <a:r>
              <a:rPr lang="en-US" baseline="0" dirty="0" smtClean="0"/>
              <a:t> be used as a replacement for the imperative for loop in many cases. </a:t>
            </a:r>
            <a:r>
              <a:rPr lang="en-US" dirty="0" smtClean="0"/>
              <a:t>Lambdas and FIs</a:t>
            </a:r>
            <a:r>
              <a:rPr lang="en-US" baseline="0" dirty="0" smtClean="0"/>
              <a:t> can be used as lightweight building blocks for pattern based development: instead of needing a constellation of classes to implement various visitors, the Consumer FI and lambdas can do the job instead.</a:t>
            </a:r>
            <a:endParaRPr lang="en-US" dirty="0" smtClean="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inyurl.com/love-lamb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www.oracle.com/webfolder/technetwork/tutorials/obe/java/Lambda-QuickStart/index.html" TargetMode="External"/><Relationship Id="rId3" Type="http://schemas.openxmlformats.org/officeDocument/2006/relationships/hyperlink" Target="https://github.com/RichardRoda/2017-CodePaLOUsa-Lambda" TargetMode="External"/><Relationship Id="rId7" Type="http://schemas.openxmlformats.org/officeDocument/2006/relationships/hyperlink" Target="https://github.com/RichardRoda/closeit" TargetMode="External"/><Relationship Id="rId2" Type="http://schemas.openxmlformats.org/officeDocument/2006/relationships/hyperlink" Target="https://www.linkedin.com/in/richardroda" TargetMode="External"/><Relationship Id="rId1" Type="http://schemas.openxmlformats.org/officeDocument/2006/relationships/slideLayout" Target="../slideLayouts/slideLayout2.xml"/><Relationship Id="rId6" Type="http://schemas.openxmlformats.org/officeDocument/2006/relationships/hyperlink" Target="https://creativecommons.org/licenses/by/3.0/us/legalcode" TargetMode="External"/><Relationship Id="rId5" Type="http://schemas.openxmlformats.org/officeDocument/2006/relationships/hyperlink" Target="https://creativecommons.org/licenses/by/3.0/us/" TargetMode="External"/><Relationship Id="rId4" Type="http://schemas.openxmlformats.org/officeDocument/2006/relationships/hyperlink" Target="https://tinyurl.com/love-lambda"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to Love the Lambda in the Stream</a:t>
            </a:r>
            <a:endParaRPr lang="en-US" dirty="0"/>
          </a:p>
        </p:txBody>
      </p:sp>
      <p:sp>
        <p:nvSpPr>
          <p:cNvPr id="3" name="Subtitle 2"/>
          <p:cNvSpPr>
            <a:spLocks noGrp="1"/>
          </p:cNvSpPr>
          <p:nvPr>
            <p:ph type="subTitle" idx="1"/>
          </p:nvPr>
        </p:nvSpPr>
        <p:spPr/>
        <p:txBody>
          <a:bodyPr/>
          <a:lstStyle/>
          <a:p>
            <a:r>
              <a:rPr lang="en-US" dirty="0" smtClean="0"/>
              <a:t>Introduction to Java 8 Lambda and Functional Interfaces</a:t>
            </a:r>
            <a:endParaRPr lang="en-US" dirty="0"/>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p:txBody>
          <a:bodyPr>
            <a:normAutofit/>
          </a:bodyPr>
          <a:lstStyle/>
          <a:p>
            <a:r>
              <a:rPr lang="en-US" sz="2400" dirty="0" smtClean="0"/>
              <a:t>Accepts an argument, returns a </a:t>
            </a:r>
            <a:r>
              <a:rPr lang="en-US" sz="2400" dirty="0" err="1" smtClean="0">
                <a:solidFill>
                  <a:srgbClr val="8000FF"/>
                </a:solidFill>
                <a:highlight>
                  <a:srgbClr val="FFFFFF"/>
                </a:highlight>
                <a:latin typeface="Courier New" panose="02070309020205020404" pitchFamily="49" charset="0"/>
              </a:rPr>
              <a:t>boolean</a:t>
            </a:r>
            <a:r>
              <a:rPr lang="en-US" sz="2400" dirty="0" smtClean="0">
                <a:highlight>
                  <a:srgbClr val="FFFFFF"/>
                </a:highlight>
              </a:rPr>
              <a:t>.</a:t>
            </a:r>
          </a:p>
          <a:p>
            <a:r>
              <a:rPr lang="en-US" sz="2400" dirty="0" smtClean="0"/>
              <a:t>Commonly used to select matching elements,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smtClean="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smtClean="0">
                <a:solidFill>
                  <a:srgbClr val="000080"/>
                </a:solidFill>
                <a:highlight>
                  <a:srgbClr val="FFFFFF"/>
                </a:highlight>
                <a:latin typeface="Courier New" panose="02070309020205020404" pitchFamily="49" charset="0"/>
              </a:rPr>
              <a:t>)</a:t>
            </a:r>
          </a:p>
          <a:p>
            <a:r>
              <a:rPr lang="en-US" sz="2400" dirty="0" smtClean="0"/>
              <a:t>2 argument FI: </a:t>
            </a:r>
            <a:r>
              <a:rPr lang="en-US" sz="2400" dirty="0" err="1" smtClean="0">
                <a:latin typeface="Courier New" panose="02070309020205020404" pitchFamily="49" charset="0"/>
                <a:cs typeface="Courier New" panose="02070309020205020404" pitchFamily="49" charset="0"/>
              </a:rPr>
              <a:t>BiPredicate</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DoublePredicate</a:t>
            </a:r>
            <a:r>
              <a:rPr lang="en-US" sz="2400" dirty="0" smtClean="0"/>
              <a:t>, </a:t>
            </a:r>
            <a:r>
              <a:rPr lang="en-US" sz="2400" dirty="0" err="1" smtClean="0">
                <a:latin typeface="Courier New" panose="02070309020205020404" pitchFamily="49" charset="0"/>
                <a:cs typeface="Courier New" panose="02070309020205020404" pitchFamily="49" charset="0"/>
              </a:rPr>
              <a:t>IntPredicate</a:t>
            </a:r>
            <a:r>
              <a:rPr lang="en-US" sz="2400" dirty="0" smtClean="0"/>
              <a:t>, </a:t>
            </a:r>
            <a:r>
              <a:rPr lang="en-US" sz="2400" dirty="0" err="1" smtClean="0">
                <a:latin typeface="Courier New" panose="02070309020205020404" pitchFamily="49" charset="0"/>
                <a:cs typeface="Courier New" panose="02070309020205020404" pitchFamily="49" charset="0"/>
              </a:rPr>
              <a:t>LongPredicate</a:t>
            </a: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1341"/>
            <a:ext cx="8596668" cy="739588"/>
          </a:xfrm>
        </p:spPr>
        <p:txBody>
          <a:bodyPr/>
          <a:lstStyle/>
          <a:p>
            <a:r>
              <a:rPr lang="en-US" dirty="0" smtClean="0"/>
              <a:t>Consumer&lt;T&gt;</a:t>
            </a:r>
            <a:endParaRPr lang="en-US" dirty="0"/>
          </a:p>
        </p:txBody>
      </p:sp>
      <p:sp>
        <p:nvSpPr>
          <p:cNvPr id="3" name="Content Placeholder 2"/>
          <p:cNvSpPr>
            <a:spLocks noGrp="1"/>
          </p:cNvSpPr>
          <p:nvPr>
            <p:ph idx="1"/>
          </p:nvPr>
        </p:nvSpPr>
        <p:spPr>
          <a:xfrm>
            <a:off x="677334" y="1160929"/>
            <a:ext cx="8596668" cy="5154706"/>
          </a:xfrm>
        </p:spPr>
        <p:txBody>
          <a:bodyPr>
            <a:normAutofit/>
          </a:bodyPr>
          <a:lstStyle/>
          <a:p>
            <a:r>
              <a:rPr lang="en-US" sz="2400" dirty="0" smtClean="0"/>
              <a:t>Accepts an argument.  Returns no value (void).</a:t>
            </a:r>
          </a:p>
          <a:p>
            <a:r>
              <a:rPr lang="en-US" sz="2400" dirty="0" smtClean="0"/>
              <a:t>Commonly used to perform an operation, such as printing.</a:t>
            </a:r>
          </a:p>
          <a:p>
            <a:r>
              <a:rPr lang="en-US" sz="2400" dirty="0" smtClean="0"/>
              <a:t>Collections and Streams have this method to apply an action to each of their elements:</a:t>
            </a:r>
          </a:p>
          <a:p>
            <a:pPr marL="0" indent="0">
              <a:buNone/>
            </a:pPr>
            <a:r>
              <a:rPr lang="en-US" sz="2400" dirty="0" smtClean="0">
                <a:solidFill>
                  <a:srgbClr val="8000FF"/>
                </a:solidFill>
                <a:latin typeface="Courier New" panose="02070309020205020404" pitchFamily="49" charset="0"/>
              </a:rPr>
              <a:t>void</a:t>
            </a:r>
            <a:r>
              <a:rPr lang="en-US" sz="2400" dirty="0" smtClean="0">
                <a:solidFill>
                  <a:srgbClr val="000000"/>
                </a:solidFill>
                <a:latin typeface="Courier New" panose="02070309020205020404" pitchFamily="49" charset="0"/>
              </a:rPr>
              <a:t> </a:t>
            </a:r>
            <a:r>
              <a:rPr lang="en-US" sz="2400" dirty="0" err="1" smtClean="0">
                <a:solidFill>
                  <a:srgbClr val="000000"/>
                </a:solidFill>
                <a:latin typeface="Courier New" panose="02070309020205020404" pitchFamily="49" charset="0"/>
              </a:rPr>
              <a:t>forEach</a:t>
            </a:r>
            <a:r>
              <a:rPr lang="en-US" sz="2400" b="1" dirty="0" smtClean="0">
                <a:solidFill>
                  <a:srgbClr val="000080"/>
                </a:solidFill>
                <a:latin typeface="Courier New" panose="02070309020205020404" pitchFamily="49" charset="0"/>
              </a:rPr>
              <a:t>(</a:t>
            </a:r>
            <a:r>
              <a:rPr lang="en-US" sz="2400" dirty="0" smtClean="0">
                <a:solidFill>
                  <a:srgbClr val="000000"/>
                </a:solidFill>
                <a:latin typeface="Courier New" panose="02070309020205020404" pitchFamily="49" charset="0"/>
              </a:rPr>
              <a:t>Consumer</a:t>
            </a:r>
            <a:r>
              <a:rPr lang="en-US" sz="2400" b="1" dirty="0" smtClean="0">
                <a:solidFill>
                  <a:srgbClr val="000080"/>
                </a:solidFill>
                <a:latin typeface="Courier New" panose="02070309020205020404" pitchFamily="49" charset="0"/>
              </a:rPr>
              <a:t>&lt;?</a:t>
            </a:r>
            <a:r>
              <a:rPr lang="en-US" sz="2400" dirty="0" smtClean="0">
                <a:solidFill>
                  <a:srgbClr val="000000"/>
                </a:solidFill>
                <a:latin typeface="Courier New" panose="02070309020205020404" pitchFamily="49" charset="0"/>
              </a:rPr>
              <a:t> </a:t>
            </a:r>
            <a:r>
              <a:rPr lang="en-US" sz="2400" b="1" dirty="0" smtClean="0">
                <a:solidFill>
                  <a:srgbClr val="0000FF"/>
                </a:solidFill>
                <a:latin typeface="Courier New" panose="02070309020205020404" pitchFamily="49" charset="0"/>
              </a:rPr>
              <a:t>super</a:t>
            </a:r>
            <a:r>
              <a:rPr lang="en-US" sz="2400" dirty="0" smtClean="0">
                <a:solidFill>
                  <a:srgbClr val="000000"/>
                </a:solidFill>
                <a:latin typeface="Courier New" panose="02070309020205020404" pitchFamily="49" charset="0"/>
              </a:rPr>
              <a:t> T</a:t>
            </a:r>
            <a:r>
              <a:rPr lang="en-US" sz="2400" b="1" dirty="0" smtClean="0">
                <a:solidFill>
                  <a:srgbClr val="000080"/>
                </a:solidFill>
                <a:latin typeface="Courier New" panose="02070309020205020404" pitchFamily="49" charset="0"/>
              </a:rPr>
              <a:t>&gt;</a:t>
            </a:r>
            <a:r>
              <a:rPr lang="en-US" sz="2400" dirty="0" smtClean="0">
                <a:solidFill>
                  <a:srgbClr val="000000"/>
                </a:solidFill>
                <a:latin typeface="Courier New" panose="02070309020205020404" pitchFamily="49" charset="0"/>
              </a:rPr>
              <a:t> action</a:t>
            </a:r>
            <a:r>
              <a:rPr lang="en-US" sz="2400" b="1" dirty="0" smtClean="0">
                <a:solidFill>
                  <a:srgbClr val="000080"/>
                </a:solidFill>
                <a:latin typeface="Courier New" panose="02070309020205020404" pitchFamily="49" charset="0"/>
              </a:rPr>
              <a:t>)</a:t>
            </a:r>
            <a:endParaRPr lang="en-US" sz="2400" dirty="0" smtClean="0"/>
          </a:p>
          <a:p>
            <a:r>
              <a:rPr lang="en-US" sz="2400" dirty="0" smtClean="0"/>
              <a:t>Similar to the Visitor </a:t>
            </a:r>
            <a:r>
              <a:rPr lang="en-US" sz="2400" dirty="0"/>
              <a:t>pattern via </a:t>
            </a:r>
            <a:r>
              <a:rPr lang="en-US" sz="2400" dirty="0" err="1" smtClean="0">
                <a:solidFill>
                  <a:srgbClr val="000000"/>
                </a:solidFill>
                <a:latin typeface="Courier New" panose="02070309020205020404" pitchFamily="49" charset="0"/>
              </a:rPr>
              <a:t>forEach</a:t>
            </a:r>
            <a:endParaRPr lang="en-US" sz="2400" dirty="0" smtClean="0"/>
          </a:p>
          <a:p>
            <a:r>
              <a:rPr lang="en-US" sz="2400" dirty="0"/>
              <a:t>Functional Method</a:t>
            </a:r>
            <a:r>
              <a:rPr lang="en-US" sz="2400" dirty="0" smtClean="0"/>
              <a:t>: </a:t>
            </a:r>
            <a:r>
              <a:rPr lang="en-US" sz="2400" dirty="0" smtClean="0">
                <a:solidFill>
                  <a:srgbClr val="8000FF"/>
                </a:solidFill>
                <a:highlight>
                  <a:srgbClr val="FFFFFF"/>
                </a:highlight>
                <a:latin typeface="Courier New" panose="02070309020205020404" pitchFamily="49" charset="0"/>
              </a:rPr>
              <a:t>void</a:t>
            </a:r>
            <a:r>
              <a:rPr lang="en-US" sz="2400" dirty="0" smtClean="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rPr>
              <a:t>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smtClean="0">
                <a:solidFill>
                  <a:srgbClr val="000080"/>
                </a:solidFill>
                <a:highlight>
                  <a:srgbClr val="FFFFFF"/>
                </a:highlight>
                <a:latin typeface="Courier New" panose="02070309020205020404" pitchFamily="49" charset="0"/>
              </a:rPr>
              <a:t>)</a:t>
            </a:r>
          </a:p>
          <a:p>
            <a:r>
              <a:rPr lang="en-US" sz="2400" dirty="0" smtClean="0"/>
              <a:t>2 Argument FI: </a:t>
            </a:r>
            <a:r>
              <a:rPr lang="en-US" sz="2400" dirty="0" err="1" smtClean="0">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latin typeface="Courier New" panose="02070309020205020404" pitchFamily="49" charset="0"/>
              <a:cs typeface="Courier New" panose="02070309020205020404" pitchFamily="49" charset="0"/>
            </a:endParaRPr>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DoubleConsumer</a:t>
            </a:r>
            <a:r>
              <a:rPr lang="en-US" sz="2400" dirty="0" smtClean="0"/>
              <a:t>, </a:t>
            </a:r>
            <a:r>
              <a:rPr lang="en-US" sz="2400" dirty="0" err="1" smtClean="0">
                <a:latin typeface="Courier New" panose="02070309020205020404" pitchFamily="49" charset="0"/>
                <a:cs typeface="Courier New" panose="02070309020205020404" pitchFamily="49" charset="0"/>
              </a:rPr>
              <a:t>IntConsumer</a:t>
            </a:r>
            <a:r>
              <a:rPr lang="en-US" sz="2400" dirty="0" smtClean="0"/>
              <a:t>,  and </a:t>
            </a:r>
            <a:r>
              <a:rPr lang="en-US" sz="2400" dirty="0" err="1" smtClean="0">
                <a:latin typeface="Courier New" panose="02070309020205020404" pitchFamily="49" charset="0"/>
                <a:cs typeface="Courier New" panose="02070309020205020404" pitchFamily="49" charset="0"/>
              </a:rPr>
              <a:t>LongConsumer</a:t>
            </a:r>
            <a:endParaRPr lang="en-US" sz="2400" dirty="0" smtClean="0">
              <a:latin typeface="Courier New" panose="02070309020205020404" pitchFamily="49" charset="0"/>
              <a:cs typeface="Courier New" panose="02070309020205020404" pitchFamily="49" charset="0"/>
            </a:endParaRPr>
          </a:p>
          <a:p>
            <a:endParaRPr lang="en-US" sz="2400" b="1" dirty="0" smtClean="0">
              <a:solidFill>
                <a:srgbClr val="000080"/>
              </a:solidFill>
              <a:highlight>
                <a:srgbClr val="FFFFFF"/>
              </a:highlight>
            </a:endParaRPr>
          </a:p>
          <a:p>
            <a:pPr marL="0" indent="0">
              <a:buNone/>
            </a:pPr>
            <a:endParaRPr lang="en-US" sz="2400" b="1" dirty="0">
              <a:solidFill>
                <a:srgbClr val="000080"/>
              </a:solidFill>
              <a:highlight>
                <a:srgbClr val="FFFFFF"/>
              </a:highlight>
              <a:latin typeface="Courier New" panose="02070309020205020404" pitchFamily="49" charset="0"/>
            </a:endParaRPr>
          </a:p>
          <a:p>
            <a:pPr marL="0" indent="0">
              <a:buNone/>
            </a:pPr>
            <a:endParaRPr lang="en-US" sz="2400" b="1" dirty="0" smtClean="0">
              <a:solidFill>
                <a:srgbClr val="000080"/>
              </a:solidFill>
              <a:highlight>
                <a:srgbClr val="FFFFFF"/>
              </a:highlight>
              <a:latin typeface="Courier New" panose="02070309020205020404" pitchFamily="49" charset="0"/>
            </a:endParaRPr>
          </a:p>
          <a:p>
            <a:endParaRPr lang="en-US" sz="2400" dirty="0" smtClean="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Supplier&lt;R&gt;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smtClean="0"/>
              <a:t>Accepts no arguments, returns a result</a:t>
            </a:r>
          </a:p>
          <a:p>
            <a:r>
              <a:rPr lang="en-US" sz="2400" dirty="0" smtClean="0"/>
              <a:t>Commonly used to provide an initial value to an algorithm.</a:t>
            </a:r>
          </a:p>
          <a:p>
            <a:r>
              <a:rPr lang="en-US" sz="2400" dirty="0"/>
              <a:t>Useful for implementing </a:t>
            </a:r>
            <a:r>
              <a:rPr lang="en-US" sz="2400" dirty="0" smtClean="0"/>
              <a:t>the Factory pattern.</a:t>
            </a:r>
          </a:p>
          <a:p>
            <a:r>
              <a:rPr lang="en-US" sz="2400" dirty="0"/>
              <a:t>Functional </a:t>
            </a:r>
            <a:r>
              <a:rPr lang="en-US" sz="2400" dirty="0" smtClean="0"/>
              <a:t>Method: </a:t>
            </a:r>
            <a:r>
              <a:rPr lang="en-US" sz="2400" dirty="0" smtClean="0">
                <a:solidFill>
                  <a:srgbClr val="000000"/>
                </a:solidFill>
                <a:highlight>
                  <a:srgbClr val="FFFFFF"/>
                </a:highlight>
                <a:latin typeface="Courier New" panose="02070309020205020404" pitchFamily="49" charset="0"/>
              </a:rPr>
              <a:t>R </a:t>
            </a:r>
            <a:r>
              <a:rPr lang="en-US" sz="2400" dirty="0">
                <a:solidFill>
                  <a:srgbClr val="000000"/>
                </a:solidFill>
                <a:highlight>
                  <a:srgbClr val="FFFFFF"/>
                </a:highlight>
                <a:latin typeface="Courier New" panose="02070309020205020404" pitchFamily="49" charset="0"/>
              </a:rPr>
              <a:t>get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DoubleSupplier</a:t>
            </a:r>
            <a:r>
              <a:rPr lang="en-US" sz="2400" dirty="0" smtClean="0"/>
              <a:t>, </a:t>
            </a:r>
            <a:r>
              <a:rPr lang="en-US" sz="2400" dirty="0" err="1" smtClean="0">
                <a:latin typeface="Courier New" panose="02070309020205020404" pitchFamily="49" charset="0"/>
                <a:cs typeface="Courier New" panose="02070309020205020404" pitchFamily="49" charset="0"/>
              </a:rPr>
              <a:t>IntSupplier</a:t>
            </a:r>
            <a:r>
              <a:rPr lang="en-US" sz="2400" dirty="0" smtClean="0"/>
              <a:t>, </a:t>
            </a:r>
            <a:r>
              <a:rPr lang="en-US" sz="2400" dirty="0" err="1" smtClean="0">
                <a:latin typeface="Courier New" panose="02070309020205020404" pitchFamily="49" charset="0"/>
                <a:cs typeface="Courier New" panose="02070309020205020404" pitchFamily="49" charset="0"/>
              </a:rPr>
              <a:t>LongSupplier</a:t>
            </a:r>
            <a:endParaRPr lang="en-US" sz="2400" dirty="0" smtClean="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Function&lt;T,R&gt;</a:t>
            </a:r>
            <a:endParaRPr lang="en-US" dirty="0"/>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smtClean="0"/>
              <a:t>Accepts an argument, returns a result.</a:t>
            </a:r>
          </a:p>
          <a:p>
            <a:r>
              <a:rPr lang="en-US" sz="2400" dirty="0" smtClean="0"/>
              <a:t>Commonly used to compute a result, or to map one value to another value.</a:t>
            </a:r>
          </a:p>
          <a:p>
            <a:r>
              <a:rPr lang="en-US" sz="2400" dirty="0"/>
              <a:t>Functional </a:t>
            </a:r>
            <a:r>
              <a:rPr lang="en-US" sz="2400" dirty="0" smtClean="0"/>
              <a:t>Method:</a:t>
            </a:r>
            <a:r>
              <a:rPr lang="en-US" sz="2400" dirty="0" smtClean="0">
                <a:solidFill>
                  <a:srgbClr val="000000"/>
                </a:solidFill>
                <a:highlight>
                  <a:srgbClr val="FFFFFF"/>
                </a:highlight>
                <a:latin typeface="Courier New" panose="02070309020205020404" pitchFamily="49" charset="0"/>
              </a:rPr>
              <a:t> R </a:t>
            </a:r>
            <a:r>
              <a:rPr lang="en-US" sz="2400" dirty="0">
                <a:solidFill>
                  <a:srgbClr val="000000"/>
                </a:solidFill>
                <a:highlight>
                  <a:srgbClr val="FFFFFF"/>
                </a:highlight>
                <a:latin typeface="Courier New" panose="02070309020205020404" pitchFamily="49" charset="0"/>
              </a:rPr>
              <a:t>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2 Argument FI: </a:t>
            </a:r>
            <a:r>
              <a:rPr lang="en-US" sz="2400" dirty="0" err="1" smtClean="0">
                <a:latin typeface="Courier New" panose="02070309020205020404" pitchFamily="49" charset="0"/>
                <a:cs typeface="Courier New" panose="02070309020205020404" pitchFamily="49" charset="0"/>
              </a:rPr>
              <a:t>BiFunction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a:t>]</a:t>
            </a:r>
            <a:r>
              <a:rPr lang="en-US" sz="2400" dirty="0" smtClean="0">
                <a:latin typeface="Courier New" panose="02070309020205020404" pitchFamily="49" charset="0"/>
                <a:cs typeface="Courier New" panose="02070309020205020404" pitchFamily="49" charset="0"/>
              </a:rPr>
              <a:t>Function</a:t>
            </a:r>
            <a:r>
              <a:rPr lang="en-US" sz="2400" dirty="0" smtClean="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smtClean="0"/>
              <a:t>]</a:t>
            </a:r>
            <a:r>
              <a:rPr lang="en-US" sz="2400" dirty="0" smtClean="0">
                <a:latin typeface="Courier New" panose="02070309020205020404" pitchFamily="49" charset="0"/>
                <a:cs typeface="Courier New" panose="02070309020205020404" pitchFamily="49" charset="0"/>
              </a:rPr>
              <a:t>To</a:t>
            </a:r>
            <a:r>
              <a:rPr lang="en-US" sz="2400" dirty="0" smtClean="0"/>
              <a:t> </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smtClean="0"/>
              <a:t>, </a:t>
            </a:r>
            <a:r>
              <a:rPr lang="en-US" sz="2400" dirty="0" smtClean="0">
                <a:latin typeface="Courier New" panose="02070309020205020404" pitchFamily="49" charset="0"/>
                <a:cs typeface="Courier New" panose="02070309020205020404" pitchFamily="49" charset="0"/>
              </a:rPr>
              <a:t>To</a:t>
            </a:r>
            <a:r>
              <a:rPr lang="en-US" sz="2400" dirty="0" smtClean="0"/>
              <a:t> </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smtClean="0"/>
              <a:t>, </a:t>
            </a:r>
            <a:r>
              <a:rPr lang="en-US" sz="2400" dirty="0" smtClean="0">
                <a:latin typeface="Courier New" panose="02070309020205020404" pitchFamily="49" charset="0"/>
                <a:cs typeface="Courier New" panose="02070309020205020404" pitchFamily="49" charset="0"/>
              </a:rPr>
              <a:t>To</a:t>
            </a:r>
            <a:r>
              <a:rPr lang="en-US" sz="2400" dirty="0" smtClean="0"/>
              <a:t>[</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BiFunction</a:t>
            </a: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a:t>
            </a:r>
            <a:r>
              <a:rPr lang="en-US" dirty="0" smtClean="0"/>
              <a:t>&gt;</a:t>
            </a:r>
            <a:endParaRPr lang="en-US" dirty="0"/>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smtClean="0"/>
              <a:t>Accepts an argument, returns the same type of result as its argument.</a:t>
            </a:r>
          </a:p>
          <a:p>
            <a:r>
              <a:rPr lang="en-US" sz="2400" dirty="0" smtClean="0"/>
              <a:t>Used to compute a result or map a value to the same type as the input.</a:t>
            </a:r>
          </a:p>
          <a:p>
            <a:r>
              <a:rPr lang="en-US" sz="2400" dirty="0" smtClean="0"/>
              <a:t>Functional Method: </a:t>
            </a:r>
            <a:r>
              <a:rPr lang="en-US" sz="2400" dirty="0">
                <a:solidFill>
                  <a:srgbClr val="000000"/>
                </a:solidFill>
                <a:highlight>
                  <a:srgbClr val="FFFFFF"/>
                </a:highlight>
                <a:latin typeface="Courier New" panose="02070309020205020404" pitchFamily="49" charset="0"/>
              </a:rPr>
              <a:t>T</a:t>
            </a:r>
            <a:r>
              <a:rPr lang="en-US" sz="2400" dirty="0" smtClean="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rPr>
              <a:t>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smtClean="0"/>
          </a:p>
          <a:p>
            <a:r>
              <a:rPr lang="en-US" sz="2400" dirty="0" smtClean="0"/>
              <a:t>2 Argument FI: </a:t>
            </a:r>
            <a:r>
              <a:rPr lang="en-US" sz="2400" dirty="0" err="1" smtClean="0">
                <a:latin typeface="Courier New" panose="02070309020205020404" pitchFamily="49" charset="0"/>
                <a:cs typeface="Courier New" panose="02070309020205020404" pitchFamily="49" charset="0"/>
              </a:rPr>
              <a:t>BinaryOperator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latin typeface="Courier New" panose="02070309020205020404" pitchFamily="49" charset="0"/>
              <a:cs typeface="Courier New" panose="02070309020205020404" pitchFamily="49" charset="0"/>
            </a:endParaRPr>
          </a:p>
          <a:p>
            <a:r>
              <a:rPr lang="en-US" sz="2400" dirty="0" smtClean="0"/>
              <a:t>Related Primitive FIs: [</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UnaryOperator</a:t>
            </a:r>
            <a:r>
              <a:rPr lang="en-US" sz="2400" dirty="0" smtClean="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BinaryOperator</a:t>
            </a:r>
            <a:endParaRPr lang="en-US" sz="2400" dirty="0" smtClean="0">
              <a:latin typeface="Courier New" panose="02070309020205020404" pitchFamily="49" charset="0"/>
              <a:cs typeface="Courier New" panose="02070309020205020404" pitchFamily="49" charset="0"/>
            </a:endParaRPr>
          </a:p>
          <a:p>
            <a:r>
              <a:rPr lang="en-US" sz="2400" dirty="0" err="1" smtClean="0">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t> extends </a:t>
            </a:r>
            <a:r>
              <a:rPr lang="en-US" sz="2400" dirty="0" smtClean="0">
                <a:latin typeface="Courier New" panose="02070309020205020404" pitchFamily="49" charset="0"/>
                <a:cs typeface="Courier New" panose="02070309020205020404" pitchFamily="49" charset="0"/>
              </a:rPr>
              <a:t>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smtClean="0">
                <a:latin typeface="Courier New" panose="02070309020205020404" pitchFamily="49" charset="0"/>
                <a:cs typeface="Courier New" panose="02070309020205020404" pitchFamily="49" charset="0"/>
              </a:rPr>
              <a:t>BinaryOperator</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t> extends </a:t>
            </a:r>
            <a:r>
              <a:rPr lang="en-US" sz="2400" dirty="0" err="1" smtClean="0">
                <a:latin typeface="Courier New" panose="02070309020205020404" pitchFamily="49" charset="0"/>
                <a:cs typeface="Courier New" panose="02070309020205020404" pitchFamily="49" charset="0"/>
              </a:rPr>
              <a:t>BiFunction</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smtClean="0"/>
              <a:t>Accepts two arguments, and returns an integer.</a:t>
            </a:r>
          </a:p>
          <a:p>
            <a:r>
              <a:rPr lang="en-US" sz="2400" dirty="0" smtClean="0"/>
              <a:t>Used to compare objects, and to impose a </a:t>
            </a:r>
            <a:r>
              <a:rPr lang="en-US" sz="2400" i="1" dirty="0" smtClean="0"/>
              <a:t>total ordering</a:t>
            </a:r>
            <a:r>
              <a:rPr lang="en-US" sz="2400" dirty="0" smtClean="0"/>
              <a:t> on a collection of objects.</a:t>
            </a:r>
          </a:p>
          <a:p>
            <a:r>
              <a:rPr lang="en-US" sz="2400" dirty="0" smtClean="0"/>
              <a:t>Functional Interface: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o1</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o2</a:t>
            </a:r>
            <a:r>
              <a:rPr lang="fr-FR" sz="2400" b="1" dirty="0" smtClean="0">
                <a:solidFill>
                  <a:srgbClr val="000080"/>
                </a:solidFill>
                <a:highlight>
                  <a:srgbClr val="FFFFFF"/>
                </a:highlight>
                <a:latin typeface="Courier New" panose="02070309020205020404" pitchFamily="49" charset="0"/>
              </a:rPr>
              <a:t>)</a:t>
            </a:r>
          </a:p>
          <a:p>
            <a:pPr lvl="1"/>
            <a:r>
              <a:rPr lang="en-US" sz="2200" dirty="0" smtClean="0"/>
              <a:t>When o1 &lt; o2, returns &lt;= -1</a:t>
            </a:r>
          </a:p>
          <a:p>
            <a:pPr lvl="1"/>
            <a:r>
              <a:rPr lang="en-US" sz="2200" dirty="0" smtClean="0"/>
              <a:t>When o1 = o2, returns 0</a:t>
            </a:r>
          </a:p>
          <a:p>
            <a:pPr lvl="1"/>
            <a:r>
              <a:rPr lang="en-US" sz="2200" dirty="0" smtClean="0"/>
              <a:t>When o1 &gt; o2, returns &gt;= 1</a:t>
            </a:r>
          </a:p>
          <a:p>
            <a:r>
              <a:rPr lang="en-US" sz="2400" dirty="0" smtClean="0"/>
              <a:t>Even though Comparator has been around since the early days, it is a functional interface because it has a single abstract method.</a:t>
            </a:r>
          </a:p>
          <a:p>
            <a:endParaRPr lang="en-US" sz="2400" dirty="0" smtClean="0"/>
          </a:p>
          <a:p>
            <a:endParaRPr lang="en-US" sz="2400" dirty="0" smtClean="0"/>
          </a:p>
          <a:p>
            <a:endParaRPr lang="en-US" sz="2400" dirty="0" smtClean="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5313"/>
            <a:ext cx="8596668" cy="862013"/>
          </a:xfrm>
        </p:spPr>
        <p:txBody>
          <a:bodyPr/>
          <a:lstStyle/>
          <a:p>
            <a:r>
              <a:rPr lang="en-US" dirty="0" smtClean="0"/>
              <a:t>Optional&lt;T&gt; Class</a:t>
            </a:r>
            <a:endParaRPr lang="en-US" dirty="0"/>
          </a:p>
        </p:txBody>
      </p:sp>
      <p:sp>
        <p:nvSpPr>
          <p:cNvPr id="3" name="Content Placeholder 2"/>
          <p:cNvSpPr>
            <a:spLocks noGrp="1"/>
          </p:cNvSpPr>
          <p:nvPr>
            <p:ph idx="1"/>
          </p:nvPr>
        </p:nvSpPr>
        <p:spPr>
          <a:xfrm>
            <a:off x="333375" y="1538289"/>
            <a:ext cx="9324975" cy="4503074"/>
          </a:xfrm>
        </p:spPr>
        <p:txBody>
          <a:bodyPr>
            <a:normAutofit/>
          </a:bodyPr>
          <a:lstStyle/>
          <a:p>
            <a:r>
              <a:rPr lang="en-US" sz="2400" dirty="0"/>
              <a:t>C</a:t>
            </a:r>
            <a:r>
              <a:rPr lang="en-US" sz="2400" dirty="0" smtClean="0"/>
              <a:t>ontainer class returned by various stream methods.</a:t>
            </a:r>
          </a:p>
          <a:p>
            <a:r>
              <a:rPr lang="en-US" sz="2400" dirty="0" smtClean="0"/>
              <a:t>Represents a value that may or may not exist.  Used instead of returning a </a:t>
            </a:r>
            <a:r>
              <a:rPr lang="en-US" sz="2400" b="1" dirty="0" smtClean="0">
                <a:solidFill>
                  <a:srgbClr val="0000FF"/>
                </a:solidFill>
                <a:latin typeface="Courier New" panose="02070309020205020404" pitchFamily="49" charset="0"/>
              </a:rPr>
              <a:t>null</a:t>
            </a:r>
            <a:r>
              <a:rPr lang="en-US" sz="2400" dirty="0" smtClean="0"/>
              <a:t> value.</a:t>
            </a:r>
          </a:p>
          <a:p>
            <a:r>
              <a:rPr lang="en-US" sz="2400" dirty="0" err="1" smtClean="0">
                <a:solidFill>
                  <a:srgbClr val="000000"/>
                </a:solidFill>
                <a:latin typeface="Courier New" panose="02070309020205020404" pitchFamily="49" charset="0"/>
              </a:rPr>
              <a:t>isPresent</a:t>
            </a:r>
            <a:r>
              <a:rPr lang="en-US" sz="2400" dirty="0" smtClean="0">
                <a:solidFill>
                  <a:prstClr val="black">
                    <a:lumMod val="75000"/>
                    <a:lumOff val="25000"/>
                  </a:prstClr>
                </a:solidFill>
              </a:rPr>
              <a:t> returns </a:t>
            </a:r>
            <a:r>
              <a:rPr lang="en-US" sz="2400" b="1" dirty="0" smtClean="0">
                <a:solidFill>
                  <a:srgbClr val="0000FF"/>
                </a:solidFill>
                <a:latin typeface="Courier New" panose="02070309020205020404" pitchFamily="49" charset="0"/>
              </a:rPr>
              <a:t>true</a:t>
            </a:r>
            <a:r>
              <a:rPr lang="en-US" sz="2400" dirty="0" smtClean="0">
                <a:solidFill>
                  <a:prstClr val="black">
                    <a:lumMod val="75000"/>
                    <a:lumOff val="25000"/>
                  </a:prstClr>
                </a:solidFill>
              </a:rPr>
              <a:t> when a value exists, </a:t>
            </a:r>
            <a:r>
              <a:rPr lang="en-US" sz="2400" dirty="0" err="1" smtClean="0">
                <a:solidFill>
                  <a:prstClr val="black">
                    <a:lumMod val="75000"/>
                    <a:lumOff val="25000"/>
                  </a:prstClr>
                </a:solidFill>
                <a:latin typeface="Courier New" panose="02070309020205020404" pitchFamily="49" charset="0"/>
                <a:cs typeface="Courier New" panose="02070309020205020404" pitchFamily="49" charset="0"/>
              </a:rPr>
              <a:t>ifPresent</a:t>
            </a:r>
            <a:r>
              <a:rPr lang="en-US" sz="2400" dirty="0" smtClean="0">
                <a:solidFill>
                  <a:prstClr val="black">
                    <a:lumMod val="75000"/>
                    <a:lumOff val="25000"/>
                  </a:prstClr>
                </a:solidFill>
              </a:rPr>
              <a:t> executes a </a:t>
            </a:r>
            <a:r>
              <a:rPr lang="en-US" sz="2400" dirty="0" smtClean="0">
                <a:solidFill>
                  <a:srgbClr val="000000"/>
                </a:solidFill>
                <a:latin typeface="Courier New" panose="02070309020205020404" pitchFamily="49" charset="0"/>
              </a:rPr>
              <a:t>Consumer</a:t>
            </a:r>
            <a:r>
              <a:rPr lang="en-US" sz="2400" b="1" dirty="0" smtClean="0">
                <a:solidFill>
                  <a:srgbClr val="000080"/>
                </a:solidFill>
                <a:latin typeface="Courier New" panose="02070309020205020404" pitchFamily="49" charset="0"/>
              </a:rPr>
              <a:t>&lt;</a:t>
            </a:r>
            <a:r>
              <a:rPr lang="en-US" sz="2400" dirty="0" smtClean="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smtClean="0">
                <a:solidFill>
                  <a:prstClr val="black">
                    <a:lumMod val="75000"/>
                    <a:lumOff val="25000"/>
                  </a:prstClr>
                </a:solidFill>
              </a:rPr>
              <a:t> when a value exists, and </a:t>
            </a:r>
            <a:r>
              <a:rPr lang="en-US" sz="2400" dirty="0">
                <a:solidFill>
                  <a:srgbClr val="000000"/>
                </a:solidFill>
                <a:latin typeface="Courier New" panose="02070309020205020404" pitchFamily="49" charset="0"/>
              </a:rPr>
              <a:t>get</a:t>
            </a:r>
            <a:r>
              <a:rPr lang="en-US" sz="2400" b="1" dirty="0" smtClean="0">
                <a:solidFill>
                  <a:srgbClr val="000080"/>
                </a:solidFill>
                <a:latin typeface="Courier New" panose="02070309020205020404" pitchFamily="49" charset="0"/>
              </a:rPr>
              <a:t>()</a:t>
            </a:r>
            <a:r>
              <a:rPr lang="en-US" sz="2400" dirty="0">
                <a:solidFill>
                  <a:prstClr val="black">
                    <a:lumMod val="75000"/>
                    <a:lumOff val="25000"/>
                  </a:prstClr>
                </a:solidFill>
              </a:rPr>
              <a:t> </a:t>
            </a:r>
            <a:r>
              <a:rPr lang="en-US" sz="2400" dirty="0" smtClean="0">
                <a:solidFill>
                  <a:prstClr val="black">
                    <a:lumMod val="75000"/>
                    <a:lumOff val="25000"/>
                  </a:prstClr>
                </a:solidFill>
              </a:rPr>
              <a:t>obtains the value, throwing </a:t>
            </a:r>
            <a:r>
              <a:rPr lang="en-US" sz="2400" dirty="0" err="1" smtClean="0"/>
              <a:t>NoSuchElement</a:t>
            </a:r>
            <a:r>
              <a:rPr lang="en-US" sz="2400" dirty="0" smtClean="0"/>
              <a:t> if it does not exist.</a:t>
            </a:r>
          </a:p>
          <a:p>
            <a:r>
              <a:rPr lang="en-US" dirty="0" smtClean="0">
                <a:solidFill>
                  <a:srgbClr val="000000"/>
                </a:solidFill>
                <a:latin typeface="Courier New" panose="02070309020205020404" pitchFamily="49" charset="0"/>
              </a:rPr>
              <a:t>Optional</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found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value =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true, value = </a:t>
            </a:r>
            <a:r>
              <a:rPr lang="en-US" dirty="0" smtClean="0">
                <a:solidFill>
                  <a:srgbClr val="008000"/>
                </a:solidFill>
                <a:latin typeface="Courier New" panose="02070309020205020404" pitchFamily="49" charset="0"/>
              </a:rPr>
              <a:t>2</a:t>
            </a:r>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Optional</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a:t>
            </a:r>
            <a:r>
              <a:rPr lang="en-US" dirty="0" smtClean="0">
                <a:solidFill>
                  <a:srgbClr val="008000"/>
                </a:solidFill>
                <a:latin typeface="Courier New" panose="02070309020205020404" pitchFamily="49" charset="0"/>
              </a:rPr>
              <a:t>false</a:t>
            </a:r>
            <a:endParaRPr lang="en-US" dirty="0"/>
          </a:p>
          <a:p>
            <a:endParaRPr lang="en-US" dirty="0"/>
          </a:p>
          <a:p>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41818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Method Reference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smtClean="0"/>
              <a:t>Method Reference</a:t>
            </a:r>
            <a:endParaRPr lang="en-US" dirty="0"/>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smtClean="0"/>
              <a:t>Shorthand for a Lambda that only calls a method</a:t>
            </a:r>
          </a:p>
          <a:p>
            <a:r>
              <a:rPr lang="en-US" sz="2400" dirty="0" smtClean="0"/>
              <a:t>Types of References</a:t>
            </a:r>
          </a:p>
          <a:p>
            <a:pPr lvl="1"/>
            <a:r>
              <a:rPr lang="en-US" sz="2200" dirty="0" smtClean="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smtClean="0">
                <a:solidFill>
                  <a:srgbClr val="000000"/>
                </a:solidFill>
                <a:highlight>
                  <a:srgbClr val="FFFFFF"/>
                </a:highlight>
                <a:latin typeface="Courier New" panose="02070309020205020404" pitchFamily="49" charset="0"/>
              </a:rPr>
              <a:t>valueOf</a:t>
            </a:r>
            <a:endParaRPr lang="en-US" sz="2200" dirty="0"/>
          </a:p>
          <a:p>
            <a:pPr lvl="1"/>
            <a:r>
              <a:rPr lang="en-US" sz="2200" dirty="0" smtClean="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smtClean="0">
                <a:solidFill>
                  <a:srgbClr val="000000"/>
                </a:solidFill>
                <a:latin typeface="Courier New" panose="02070309020205020404" pitchFamily="49" charset="0"/>
              </a:rPr>
              <a:t>println</a:t>
            </a:r>
            <a:endParaRPr lang="en-US" sz="2200" dirty="0"/>
          </a:p>
          <a:p>
            <a:pPr lvl="1"/>
            <a:r>
              <a:rPr lang="en-US" sz="2200" dirty="0" smtClean="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smtClean="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smtClean="0"/>
              <a:t>Once familiarity with syntax is obtained, these can often be read and understood faster.</a:t>
            </a:r>
          </a:p>
          <a:p>
            <a:r>
              <a:rPr lang="en-US" sz="2400" dirty="0" smtClean="0"/>
              <a:t>A method reference may always be transformed into a lambda, but a lambda may not always be transformed into a method reference.</a:t>
            </a:r>
            <a:endParaRPr lang="en-US" sz="2400" dirty="0"/>
          </a:p>
          <a:p>
            <a:endParaRPr lang="en-US" sz="2400" dirty="0" smtClean="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smtClean="0"/>
          </a:p>
          <a:p>
            <a:endParaRPr lang="en-US" sz="2400" dirty="0" smtClean="0"/>
          </a:p>
          <a:p>
            <a:endParaRPr lang="en-US" sz="2400" dirty="0" smtClean="0"/>
          </a:p>
          <a:p>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 Reference</a:t>
            </a:r>
            <a:endParaRPr lang="en-US" dirty="0"/>
          </a:p>
        </p:txBody>
      </p:sp>
      <p:sp>
        <p:nvSpPr>
          <p:cNvPr id="3" name="Content Placeholder 2"/>
          <p:cNvSpPr>
            <a:spLocks noGrp="1"/>
          </p:cNvSpPr>
          <p:nvPr>
            <p:ph idx="1"/>
          </p:nvPr>
        </p:nvSpPr>
        <p:spPr/>
        <p:txBody>
          <a:bodyPr/>
          <a:lstStyle/>
          <a:p>
            <a:r>
              <a:rPr lang="en-US" sz="2000" dirty="0" smtClean="0"/>
              <a:t>Example:</a:t>
            </a: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valueOf</a:t>
            </a:r>
            <a:r>
              <a:rPr lang="en-US" sz="2000" b="1" dirty="0" smtClean="0">
                <a:solidFill>
                  <a:srgbClr val="000080"/>
                </a:solidFill>
                <a:latin typeface="Courier New" panose="02070309020205020404" pitchFamily="49" charset="0"/>
              </a:rPr>
              <a:t>;</a:t>
            </a:r>
          </a:p>
          <a:p>
            <a:pPr marL="0" indent="0">
              <a:buNone/>
            </a:pPr>
            <a:r>
              <a:rPr lang="en-US" sz="2000" dirty="0" smtClean="0">
                <a:solidFill>
                  <a:srgbClr val="008000"/>
                </a:solidFill>
                <a:latin typeface="Courier New" panose="02070309020205020404" pitchFamily="49" charset="0"/>
              </a:rPr>
              <a:t>// </a:t>
            </a:r>
            <a:r>
              <a:rPr lang="en-US" sz="2000" dirty="0" err="1" smtClean="0">
                <a:solidFill>
                  <a:srgbClr val="008000"/>
                </a:solidFill>
                <a:latin typeface="Courier New" panose="02070309020205020404" pitchFamily="49" charset="0"/>
              </a:rPr>
              <a:t>valueOf</a:t>
            </a:r>
            <a:r>
              <a:rPr lang="en-US" sz="2000" dirty="0" smtClean="0">
                <a:solidFill>
                  <a:srgbClr val="008000"/>
                </a:solidFill>
                <a:latin typeface="Courier New" panose="02070309020205020404" pitchFamily="49" charset="0"/>
              </a:rPr>
              <a:t> = s -&gt; </a:t>
            </a:r>
            <a:r>
              <a:rPr lang="en-US" sz="2000" dirty="0" err="1" smtClean="0">
                <a:solidFill>
                  <a:srgbClr val="008000"/>
                </a:solidFill>
                <a:latin typeface="Courier New" panose="02070309020205020404" pitchFamily="49" charset="0"/>
              </a:rPr>
              <a:t>String.valueOf</a:t>
            </a:r>
            <a:r>
              <a:rPr lang="en-US" sz="2000" dirty="0" smtClean="0">
                <a:solidFill>
                  <a:srgbClr val="008000"/>
                </a:solidFill>
                <a:latin typeface="Courier New" panose="02070309020205020404" pitchFamily="49" charset="0"/>
              </a:rPr>
              <a:t>(s);</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0000"/>
                </a:solidFill>
                <a:latin typeface="Courier New" panose="02070309020205020404" pitchFamily="49" charset="0"/>
              </a:rPr>
              <a:t>String </a:t>
            </a:r>
            <a:r>
              <a:rPr lang="en-US" sz="2000" dirty="0">
                <a:solidFill>
                  <a:srgbClr val="000000"/>
                </a:solidFill>
                <a:latin typeface="Courier New" panose="02070309020205020404" pitchFamily="49" charset="0"/>
              </a:rPr>
              <a:t>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smtClean="0">
                <a:solidFill>
                  <a:srgbClr val="808080"/>
                </a:solidFill>
                <a:latin typeface="Courier New" panose="02070309020205020404" pitchFamily="49" charset="0"/>
              </a:rPr>
              <a:t>'</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smtClean="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smtClean="0"/>
              <a:t>Arguments are bound in declaration order.</a:t>
            </a:r>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Speaker Introduction</a:t>
            </a:r>
            <a:endParaRPr lang="en-US" dirty="0"/>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smtClean="0"/>
              <a:t>Richard </a:t>
            </a:r>
            <a:r>
              <a:rPr lang="en-US" sz="2600" dirty="0" err="1" smtClean="0"/>
              <a:t>Roda</a:t>
            </a:r>
            <a:endParaRPr lang="en-US" sz="2600" dirty="0" smtClean="0"/>
          </a:p>
          <a:p>
            <a:r>
              <a:rPr lang="en-US" sz="2600" dirty="0" smtClean="0"/>
              <a:t>Sr. Technical Lead at DXC Technology</a:t>
            </a:r>
          </a:p>
          <a:p>
            <a:r>
              <a:rPr lang="en-US" sz="2600" dirty="0" smtClean="0"/>
              <a:t>Over 15 years of Java development experience</a:t>
            </a:r>
          </a:p>
          <a:p>
            <a:r>
              <a:rPr lang="en-US" sz="2600" dirty="0" smtClean="0"/>
              <a:t>OCP Java and Security+ certifications</a:t>
            </a:r>
          </a:p>
          <a:p>
            <a:r>
              <a:rPr lang="en-US" sz="2600" dirty="0" smtClean="0"/>
              <a:t>Linked In</a:t>
            </a:r>
            <a:r>
              <a:rPr lang="en-US" sz="2600" dirty="0"/>
              <a:t>: </a:t>
            </a:r>
            <a:r>
              <a:rPr lang="en-US" sz="2600" dirty="0" smtClean="0">
                <a:hlinkClick r:id="rId3"/>
              </a:rPr>
              <a:t>https</a:t>
            </a:r>
            <a:r>
              <a:rPr lang="en-US" sz="2600" dirty="0">
                <a:hlinkClick r:id="rId3"/>
              </a:rPr>
              <a:t>://</a:t>
            </a:r>
            <a:r>
              <a:rPr lang="en-US" sz="2600" dirty="0" smtClean="0">
                <a:hlinkClick r:id="rId3"/>
              </a:rPr>
              <a:t>www.linkedin.com/in/richardroda</a:t>
            </a:r>
            <a:r>
              <a:rPr lang="en-US" sz="2600" dirty="0" smtClean="0"/>
              <a:t> </a:t>
            </a:r>
          </a:p>
          <a:p>
            <a:r>
              <a:rPr lang="en-US" sz="2600" dirty="0" smtClean="0"/>
              <a:t>Twitter: @</a:t>
            </a:r>
            <a:r>
              <a:rPr lang="en-US" sz="2600" dirty="0" err="1" smtClean="0"/>
              <a:t>Richard_Roda</a:t>
            </a:r>
            <a:endParaRPr lang="en-US" sz="2600" dirty="0" smtClean="0"/>
          </a:p>
          <a:p>
            <a:r>
              <a:rPr lang="en-US" sz="2600" dirty="0" smtClean="0"/>
              <a:t>These slides (pdf): </a:t>
            </a:r>
            <a:r>
              <a:rPr lang="en-US" sz="2600" dirty="0" smtClean="0">
                <a:hlinkClick r:id="rId4"/>
              </a:rPr>
              <a:t>https</a:t>
            </a:r>
            <a:r>
              <a:rPr lang="en-US" sz="2600" dirty="0">
                <a:hlinkClick r:id="rId4"/>
              </a:rPr>
              <a:t>://</a:t>
            </a:r>
            <a:r>
              <a:rPr lang="en-US" sz="2600" dirty="0" smtClean="0">
                <a:hlinkClick r:id="rId4"/>
              </a:rPr>
              <a:t>tinyurl.com/love-lambda</a:t>
            </a:r>
            <a:endParaRPr lang="en-US" sz="2600" dirty="0" smtClean="0"/>
          </a:p>
          <a:p>
            <a:pPr marL="0" indent="0">
              <a:buNone/>
            </a:pPr>
            <a:endParaRPr lang="en-US" sz="2400" dirty="0" smtClean="0"/>
          </a:p>
          <a:p>
            <a:endParaRPr lang="en-US" sz="2400"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smtClean="0"/>
              <a:t>Method Reference on an Instance</a:t>
            </a:r>
            <a:endParaRPr lang="en-US" dirty="0"/>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smtClean="0"/>
              <a:t>Example:</a:t>
            </a: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Arrays</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asList</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1</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2</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3</a:t>
            </a:r>
            <a:r>
              <a:rPr lang="en-US" sz="2000" b="1" dirty="0" smtClean="0">
                <a:solidFill>
                  <a:srgbClr val="000080"/>
                </a:solidFill>
                <a:latin typeface="Courier New" panose="02070309020205020404" pitchFamily="49" charset="0"/>
              </a:rPr>
              <a:t>,</a:t>
            </a:r>
            <a:r>
              <a:rPr lang="en-US" sz="2000" dirty="0" smtClean="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1234</a:t>
            </a:r>
            <a:endParaRPr lang="en-US" sz="2000" dirty="0"/>
          </a:p>
          <a:p>
            <a:r>
              <a:rPr lang="en-US" sz="2000" dirty="0" smtClean="0"/>
              <a:t>The same rules that apply for binding lambda variables also apply when binding to a method on an instance:</a:t>
            </a:r>
          </a:p>
          <a:p>
            <a:r>
              <a:rPr lang="en-US" sz="2000" dirty="0"/>
              <a:t>class members, </a:t>
            </a:r>
            <a:r>
              <a:rPr lang="en-US" sz="2000" i="1" dirty="0"/>
              <a:t>effectively final </a:t>
            </a:r>
            <a:r>
              <a:rPr lang="en-US" sz="2000" dirty="0"/>
              <a:t>arguments and local </a:t>
            </a:r>
            <a:r>
              <a:rPr lang="en-US" sz="2000" dirty="0" smtClean="0"/>
              <a:t>variables may be used as a method reference on an instance.</a:t>
            </a:r>
            <a:endParaRPr lang="en-US" sz="2000" dirty="0"/>
          </a:p>
          <a:p>
            <a:endParaRPr lang="en-US" dirty="0" smtClean="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smtClean="0"/>
              <a:t>Constructor Method Reference</a:t>
            </a:r>
            <a:endParaRPr lang="en-US" dirty="0"/>
          </a:p>
        </p:txBody>
      </p:sp>
      <p:sp>
        <p:nvSpPr>
          <p:cNvPr id="3" name="Content Placeholder 2"/>
          <p:cNvSpPr>
            <a:spLocks noGrp="1"/>
          </p:cNvSpPr>
          <p:nvPr>
            <p:ph idx="1"/>
          </p:nvPr>
        </p:nvSpPr>
        <p:spPr/>
        <p:txBody>
          <a:bodyPr>
            <a:normAutofit/>
          </a:bodyPr>
          <a:lstStyle/>
          <a:p>
            <a:r>
              <a:rPr lang="en-US" sz="2000" dirty="0" smtClean="0"/>
              <a:t>Example:</a:t>
            </a: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supplier = () -&gt; new </a:t>
            </a:r>
            <a:r>
              <a:rPr lang="en-US" sz="2000" dirty="0" err="1">
                <a:solidFill>
                  <a:srgbClr val="008000"/>
                </a:solidFill>
                <a:latin typeface="Courier New" panose="02070309020205020404" pitchFamily="49" charset="0"/>
              </a:rPr>
              <a:t>StringBuilder</a:t>
            </a:r>
            <a:r>
              <a:rPr lang="en-US" sz="2000" dirty="0" smtClean="0">
                <a:solidFill>
                  <a:srgbClr val="008000"/>
                </a:solidFill>
                <a:latin typeface="Courier New" panose="02070309020205020404" pitchFamily="49" charset="0"/>
              </a:rPr>
              <a:t>();</a:t>
            </a:r>
          </a:p>
          <a:p>
            <a:pPr marL="0" indent="0">
              <a:buNone/>
            </a:pPr>
            <a:r>
              <a:rPr lang="en-US" sz="2000" dirty="0" err="1" smtClean="0">
                <a:solidFill>
                  <a:srgbClr val="000000"/>
                </a:solidFill>
                <a:latin typeface="Courier New" panose="02070309020205020404" pitchFamily="49" charset="0"/>
              </a:rPr>
              <a:t>StringBuilder</a:t>
            </a:r>
            <a:r>
              <a:rPr lang="en-US" sz="2000" dirty="0" smtClean="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dirty="0" smtClean="0">
                <a:solidFill>
                  <a:srgbClr val="808080"/>
                </a:solidFill>
                <a:latin typeface="Courier New" panose="02070309020205020404" pitchFamily="49" charset="0"/>
              </a:rPr>
              <a:t>!"</a:t>
            </a:r>
            <a:r>
              <a:rPr lang="en-US" sz="2000" b="1" dirty="0" smtClean="0">
                <a:solidFill>
                  <a:srgbClr val="000080"/>
                </a:solidFill>
                <a:latin typeface="Courier New" panose="02070309020205020404" pitchFamily="49" charset="0"/>
              </a:rPr>
              <a:t>);</a:t>
            </a:r>
            <a:endParaRPr lang="en-US" sz="2000" dirty="0" smtClean="0">
              <a:solidFill>
                <a:srgbClr val="000000"/>
              </a:solidFill>
              <a:latin typeface="Courier New" panose="02070309020205020404" pitchFamily="49" charset="0"/>
            </a:endParaRP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smtClean="0"/>
              <a:t>Creates a new instance of the class, and returns it as the result.</a:t>
            </a:r>
          </a:p>
          <a:p>
            <a:r>
              <a:rPr lang="en-US" sz="2000" dirty="0" smtClean="0"/>
              <a:t>Must be bound to a functional interface that has a non-void return type.</a:t>
            </a:r>
            <a:endParaRPr lang="en-US" sz="2000"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Method Reference</a:t>
            </a:r>
            <a:endParaRPr lang="en-US" dirty="0"/>
          </a:p>
        </p:txBody>
      </p:sp>
      <p:sp>
        <p:nvSpPr>
          <p:cNvPr id="3" name="Content Placeholder 2"/>
          <p:cNvSpPr>
            <a:spLocks noGrp="1"/>
          </p:cNvSpPr>
          <p:nvPr>
            <p:ph idx="1"/>
          </p:nvPr>
        </p:nvSpPr>
        <p:spPr/>
        <p:txBody>
          <a:bodyPr/>
          <a:lstStyle/>
          <a:p>
            <a:r>
              <a:rPr lang="en-US" sz="2000" dirty="0" smtClean="0"/>
              <a:t>Example:</a:t>
            </a: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smtClean="0">
                <a:solidFill>
                  <a:srgbClr val="000000"/>
                </a:solidFill>
                <a:latin typeface="Courier New" panose="02070309020205020404" pitchFamily="49" charset="0"/>
              </a:rPr>
              <a:t>toUpper</a:t>
            </a:r>
            <a:r>
              <a:rPr lang="en-US" sz="2000" dirty="0" smtClean="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smtClean="0">
                <a:solidFill>
                  <a:srgbClr val="000080"/>
                </a:solidFill>
                <a:latin typeface="Courier New" panose="02070309020205020404" pitchFamily="49" charset="0"/>
              </a:rPr>
              <a:t>;</a:t>
            </a:r>
          </a:p>
          <a:p>
            <a:pPr marL="0" indent="0">
              <a:buNone/>
            </a:pPr>
            <a:r>
              <a:rPr lang="en-US" sz="2000" dirty="0" smtClean="0">
                <a:solidFill>
                  <a:srgbClr val="008000"/>
                </a:solidFill>
                <a:latin typeface="Courier New" panose="02070309020205020404" pitchFamily="49" charset="0"/>
              </a:rPr>
              <a:t>// </a:t>
            </a:r>
            <a:r>
              <a:rPr lang="en-US" sz="2000" dirty="0" err="1" smtClean="0">
                <a:solidFill>
                  <a:srgbClr val="008000"/>
                </a:solidFill>
                <a:latin typeface="Courier New" panose="02070309020205020404" pitchFamily="49" charset="0"/>
              </a:rPr>
              <a:t>toUpper</a:t>
            </a: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a:t>
            </a: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s -&gt; </a:t>
            </a:r>
            <a:r>
              <a:rPr lang="en-US" sz="2000" dirty="0" err="1">
                <a:solidFill>
                  <a:srgbClr val="008000"/>
                </a:solidFill>
                <a:latin typeface="Courier New" panose="02070309020205020404" pitchFamily="49" charset="0"/>
              </a:rPr>
              <a:t>s.toUpperCase</a:t>
            </a:r>
            <a:r>
              <a:rPr lang="en-US" sz="2000" dirty="0" smtClean="0">
                <a:solidFill>
                  <a:srgbClr val="008000"/>
                </a:solidFill>
                <a:latin typeface="Courier New" panose="02070309020205020404" pitchFamily="49" charset="0"/>
              </a:rPr>
              <a:t>();</a:t>
            </a:r>
          </a:p>
          <a:p>
            <a:pPr marL="0" indent="0">
              <a:buNone/>
            </a:pPr>
            <a:r>
              <a:rPr lang="en-US" sz="2000" dirty="0" err="1" smtClean="0">
                <a:solidFill>
                  <a:srgbClr val="000000"/>
                </a:solidFill>
                <a:latin typeface="Courier New" panose="02070309020205020404" pitchFamily="49" charset="0"/>
              </a:rPr>
              <a:t>System</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out</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println</a:t>
            </a:r>
            <a:r>
              <a:rPr lang="en-US" sz="2000" b="1" dirty="0"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toUpper</a:t>
            </a:r>
            <a:r>
              <a:rPr lang="en-US" sz="2000" b="1" dirty="0" err="1" smtClean="0">
                <a:solidFill>
                  <a:srgbClr val="000080"/>
                </a:solidFill>
                <a:latin typeface="Courier New" panose="02070309020205020404" pitchFamily="49" charset="0"/>
              </a:rPr>
              <a:t>.</a:t>
            </a:r>
            <a:r>
              <a:rPr lang="en-US" sz="2000" dirty="0" err="1" smtClean="0">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ABC</a:t>
            </a:r>
            <a:endParaRPr lang="en-US" sz="2000" dirty="0" smtClean="0">
              <a:solidFill>
                <a:srgbClr val="000000"/>
              </a:solidFill>
              <a:latin typeface="Courier New" panose="02070309020205020404" pitchFamily="49" charset="0"/>
            </a:endParaRPr>
          </a:p>
          <a:p>
            <a:r>
              <a:rPr lang="en-US" sz="2000" dirty="0" smtClean="0"/>
              <a:t>The first argument of the lambda becomes the instance the method reference operates on.</a:t>
            </a:r>
          </a:p>
          <a:p>
            <a:r>
              <a:rPr lang="en-US" sz="2000" dirty="0" smtClean="0"/>
              <a:t>The remaining arguments are bound in the order they occur.</a:t>
            </a:r>
            <a:endParaRPr lang="en-US" sz="2000" dirty="0"/>
          </a:p>
          <a:p>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Streams</a:t>
            </a:r>
            <a:endParaRPr lang="en-US" dirty="0"/>
          </a:p>
        </p:txBody>
      </p:sp>
      <p:sp>
        <p:nvSpPr>
          <p:cNvPr id="5" name="Subtitle 4"/>
          <p:cNvSpPr>
            <a:spLocks noGrp="1"/>
          </p:cNvSpPr>
          <p:nvPr>
            <p:ph type="subTitle" idx="1"/>
          </p:nvPr>
        </p:nvSpPr>
        <p:spPr/>
        <p:txBody>
          <a:bodyPr/>
          <a:lstStyle/>
          <a:p>
            <a:r>
              <a:rPr lang="en-US" dirty="0" smtClean="0"/>
              <a:t>Not to be confused with IO Streams</a:t>
            </a:r>
            <a:endParaRPr lang="en-US" dirty="0"/>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317"/>
            <a:ext cx="8596668" cy="748553"/>
          </a:xfrm>
        </p:spPr>
        <p:txBody>
          <a:bodyPr/>
          <a:lstStyle/>
          <a:p>
            <a:r>
              <a:rPr lang="en-US" dirty="0" smtClean="0"/>
              <a:t>What is a Java Stream?</a:t>
            </a:r>
            <a:endParaRPr lang="en-US" dirty="0"/>
          </a:p>
        </p:txBody>
      </p:sp>
      <p:sp>
        <p:nvSpPr>
          <p:cNvPr id="3" name="Content Placeholder 2"/>
          <p:cNvSpPr>
            <a:spLocks noGrp="1"/>
          </p:cNvSpPr>
          <p:nvPr>
            <p:ph idx="1"/>
          </p:nvPr>
        </p:nvSpPr>
        <p:spPr>
          <a:xfrm>
            <a:off x="677334" y="1129553"/>
            <a:ext cx="8596668" cy="5492777"/>
          </a:xfrm>
        </p:spPr>
        <p:txBody>
          <a:bodyPr>
            <a:normAutofit/>
          </a:bodyPr>
          <a:lstStyle/>
          <a:p>
            <a:r>
              <a:rPr lang="en-US" dirty="0" smtClean="0"/>
              <a:t>Abstraction for computation of elements.</a:t>
            </a:r>
          </a:p>
          <a:p>
            <a:r>
              <a:rPr lang="en-US" dirty="0" smtClean="0"/>
              <a:t>A computation structure, not a data structure.</a:t>
            </a:r>
          </a:p>
          <a:p>
            <a:r>
              <a:rPr lang="en-US" dirty="0" smtClean="0"/>
              <a:t>A stream consists of</a:t>
            </a:r>
          </a:p>
          <a:p>
            <a:pPr marL="800100" lvl="1" indent="-342900">
              <a:buFont typeface="+mj-lt"/>
              <a:buAutoNum type="arabicPeriod"/>
            </a:pPr>
            <a:r>
              <a:rPr lang="en-US" sz="1800" dirty="0" smtClean="0"/>
              <a:t>A data source</a:t>
            </a:r>
            <a:r>
              <a:rPr lang="en-US" dirty="0" smtClean="0"/>
              <a:t>, such as a collection, file, or computation.  May be infinite, such as the set of numbers starting at 0.  A data source is </a:t>
            </a:r>
            <a:r>
              <a:rPr lang="en-US" i="1" dirty="0" smtClean="0"/>
              <a:t>lazy</a:t>
            </a:r>
            <a:r>
              <a:rPr lang="en-US" dirty="0" smtClean="0"/>
              <a:t>.</a:t>
            </a:r>
          </a:p>
          <a:p>
            <a:pPr marL="800100" lvl="1" indent="-342900">
              <a:buFont typeface="+mj-lt"/>
              <a:buAutoNum type="arabicPeriod"/>
            </a:pPr>
            <a:r>
              <a:rPr lang="en-US" sz="1800" dirty="0" smtClean="0"/>
              <a:t>Zero or more intermediate operations.</a:t>
            </a:r>
          </a:p>
          <a:p>
            <a:pPr marL="1200150" lvl="2" indent="-342900"/>
            <a:r>
              <a:rPr lang="en-US" sz="1500" dirty="0" smtClean="0"/>
              <a:t>Accepts a stream and returns a another stream with the operation appended to it.</a:t>
            </a:r>
          </a:p>
          <a:p>
            <a:pPr marL="1200150" lvl="2" indent="-342900"/>
            <a:r>
              <a:rPr lang="en-US" sz="1500" i="1" dirty="0" smtClean="0"/>
              <a:t>Lazy</a:t>
            </a:r>
            <a:r>
              <a:rPr lang="en-US" sz="1500" dirty="0"/>
              <a:t>:</a:t>
            </a:r>
            <a:r>
              <a:rPr lang="en-US" sz="1500" dirty="0" smtClean="0"/>
              <a:t>  Only executed when a terminal operation processed the stream.</a:t>
            </a:r>
          </a:p>
          <a:p>
            <a:pPr marL="800100" lvl="1" indent="-342900">
              <a:buFont typeface="+mj-lt"/>
              <a:buAutoNum type="arabicPeriod"/>
            </a:pPr>
            <a:r>
              <a:rPr lang="en-US" sz="1800" dirty="0" smtClean="0"/>
              <a:t>A terminal operation</a:t>
            </a:r>
          </a:p>
          <a:p>
            <a:pPr marL="1200150" lvl="2" indent="-342900"/>
            <a:r>
              <a:rPr lang="en-US" sz="1500" dirty="0" smtClean="0"/>
              <a:t>Returns a result, such as a number or a collection.</a:t>
            </a:r>
          </a:p>
          <a:p>
            <a:pPr marL="1200150" lvl="2" indent="-342900"/>
            <a:r>
              <a:rPr lang="en-US" sz="1500" i="1" dirty="0" smtClean="0"/>
              <a:t>Eager</a:t>
            </a:r>
            <a:r>
              <a:rPr lang="en-US" sz="1500" i="1" dirty="0"/>
              <a:t>:</a:t>
            </a:r>
            <a:r>
              <a:rPr lang="en-US" sz="1500" i="1" dirty="0" smtClean="0"/>
              <a:t>  </a:t>
            </a:r>
            <a:r>
              <a:rPr lang="en-US" sz="1500" dirty="0" smtClean="0"/>
              <a:t>It requests the elements from the final stream, which has the effect of pulling elements from the data source and applying the intermediate operations to them.  A stream is a passive description of a computation until a terminal operation is applied.</a:t>
            </a:r>
          </a:p>
          <a:p>
            <a:pPr marL="1200150" lvl="2" indent="-342900"/>
            <a:r>
              <a:rPr lang="en-US" sz="1500" dirty="0" smtClean="0"/>
              <a:t>Closes the stream.  Any further operations are invalid and result in </a:t>
            </a:r>
            <a:r>
              <a:rPr lang="en-US" sz="1500" dirty="0"/>
              <a:t>an </a:t>
            </a:r>
            <a:r>
              <a:rPr lang="en-US" sz="1500" dirty="0" err="1"/>
              <a:t>IllegalStateException</a:t>
            </a:r>
            <a:r>
              <a:rPr lang="en-US" sz="1500" dirty="0"/>
              <a:t>.</a:t>
            </a:r>
            <a:endParaRPr lang="en-US" sz="1500" dirty="0" smtClean="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collection of numbers</a:t>
            </a:r>
            <a:endParaRPr lang="en-US" dirty="0"/>
          </a:p>
        </p:txBody>
      </p:sp>
      <p:sp>
        <p:nvSpPr>
          <p:cNvPr id="3" name="Content Placeholder 2"/>
          <p:cNvSpPr>
            <a:spLocks noGrp="1"/>
          </p:cNvSpPr>
          <p:nvPr>
            <p:ph idx="1"/>
          </p:nvPr>
        </p:nvSpPr>
        <p:spPr>
          <a:xfrm>
            <a:off x="677334" y="1600201"/>
            <a:ext cx="8596668" cy="4441162"/>
          </a:xfrm>
        </p:spPr>
        <p:txBody>
          <a:bodyPr>
            <a:normAutofit/>
          </a:bodyPr>
          <a:lstStyle/>
          <a:p>
            <a:r>
              <a:rPr lang="en-US" dirty="0" smtClean="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numbers </a:t>
            </a:r>
            <a:r>
              <a:rPr lang="en-US" dirty="0" smtClean="0"/>
              <a:t>that has integers from 1 to 1000, add the collection.</a:t>
            </a:r>
          </a:p>
          <a:p>
            <a:r>
              <a:rPr lang="en-US" dirty="0" smtClean="0"/>
              <a:t>For Loop</a:t>
            </a:r>
          </a:p>
          <a:p>
            <a:pPr marL="0" indent="0">
              <a:buNone/>
            </a:pPr>
            <a:r>
              <a:rPr lang="en-US" sz="1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smtClean="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cs typeface="Courier New" panose="02070309020205020404" pitchFamily="49" charset="0"/>
              </a:rPr>
              <a:t>500500</a:t>
            </a: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r>
              <a:rPr lang="en-US" dirty="0" smtClean="0"/>
              <a:t>Stream reduction</a:t>
            </a: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smtClean="0"/>
              <a:t>Same Sum using an </a:t>
            </a:r>
            <a:r>
              <a:rPr lang="en-US" dirty="0" err="1" smtClean="0"/>
              <a:t>IntStream</a:t>
            </a:r>
            <a:endParaRPr lang="en-US" dirty="0" smtClean="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rangeClosed</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1</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1000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cs typeface="Courier New" panose="02070309020205020404" pitchFamily="49" charset="0"/>
              </a:rPr>
              <a:t>500500</a:t>
            </a:r>
          </a:p>
          <a:p>
            <a:pPr marL="0" indent="0">
              <a:buNone/>
            </a:pP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smtClean="0"/>
              <a:t>Breaking Down the Stream</a:t>
            </a:r>
            <a:endParaRPr lang="en-US" dirty="0"/>
          </a:p>
        </p:txBody>
      </p:sp>
      <p:sp>
        <p:nvSpPr>
          <p:cNvPr id="3" name="Content Placeholder 2"/>
          <p:cNvSpPr>
            <a:spLocks noGrp="1"/>
          </p:cNvSpPr>
          <p:nvPr>
            <p:ph idx="1"/>
          </p:nvPr>
        </p:nvSpPr>
        <p:spPr>
          <a:xfrm>
            <a:off x="381499" y="1174376"/>
            <a:ext cx="8596668" cy="5204011"/>
          </a:xfrm>
        </p:spPr>
        <p:txBody>
          <a:bodyPr>
            <a:norm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smtClean="0">
                <a:solidFill>
                  <a:schemeClr val="tx1"/>
                </a:solidFill>
                <a:highlight>
                  <a:srgbClr val="FFFFFF"/>
                </a:highlight>
                <a:cs typeface="Courier New" panose="02070309020205020404" pitchFamily="49" charset="0"/>
              </a:rPr>
              <a:t> collection is the data source.</a:t>
            </a:r>
          </a:p>
          <a:p>
            <a:r>
              <a:rPr lang="en-US" dirty="0" smtClean="0">
                <a:solidFill>
                  <a:srgbClr val="000000"/>
                </a:solidFill>
                <a:highlight>
                  <a:srgbClr val="FFFFFF"/>
                </a:highlight>
                <a:latin typeface="Courier New" panose="02070309020205020404" pitchFamily="49" charset="0"/>
                <a:cs typeface="Courier New" panose="02070309020205020404" pitchFamily="49" charset="0"/>
              </a:rPr>
              <a:t>reduce</a:t>
            </a:r>
            <a:r>
              <a:rPr lang="en-US" dirty="0" smtClean="0">
                <a:solidFill>
                  <a:srgbClr val="000000"/>
                </a:solidFill>
                <a:highlight>
                  <a:srgbClr val="FFFFFF"/>
                </a:highlight>
                <a:cs typeface="Courier New" panose="02070309020205020404" pitchFamily="49" charset="0"/>
              </a:rPr>
              <a:t> </a:t>
            </a:r>
            <a:r>
              <a:rPr lang="en-US" dirty="0" smtClean="0">
                <a:solidFill>
                  <a:schemeClr val="tx1"/>
                </a:solidFill>
                <a:highlight>
                  <a:srgbClr val="FFFFFF"/>
                </a:highlight>
                <a:cs typeface="Courier New" panose="02070309020205020404" pitchFamily="49" charset="0"/>
              </a:rPr>
              <a:t>is a terminal </a:t>
            </a:r>
            <a:r>
              <a:rPr lang="en-US" i="1" dirty="0" smtClean="0">
                <a:solidFill>
                  <a:schemeClr val="tx1"/>
                </a:solidFill>
                <a:highlight>
                  <a:srgbClr val="FFFFFF"/>
                </a:highlight>
                <a:cs typeface="Courier New" panose="02070309020205020404" pitchFamily="49" charset="0"/>
              </a:rPr>
              <a:t>reduction</a:t>
            </a:r>
            <a:r>
              <a:rPr lang="en-US" dirty="0" smtClean="0">
                <a:solidFill>
                  <a:schemeClr val="tx1"/>
                </a:solidFill>
                <a:highlight>
                  <a:srgbClr val="FFFFFF"/>
                </a:highlight>
                <a:cs typeface="Courier New" panose="02070309020205020404" pitchFamily="49" charset="0"/>
              </a:rPr>
              <a:t> on the stream.</a:t>
            </a:r>
          </a:p>
          <a:p>
            <a:r>
              <a:rPr lang="en-US" dirty="0" smtClean="0">
                <a:solidFill>
                  <a:schemeClr val="tx1"/>
                </a:solidFill>
                <a:highlight>
                  <a:srgbClr val="FFFFFF"/>
                </a:highlight>
                <a:cs typeface="Courier New" panose="02070309020205020404" pitchFamily="49" charset="0"/>
              </a:rPr>
              <a:t>A reduction distills all of the values in a given stream to a single value.</a:t>
            </a:r>
          </a:p>
          <a:p>
            <a:r>
              <a:rPr lang="en-US" dirty="0" smtClean="0">
                <a:solidFill>
                  <a:schemeClr val="tx1"/>
                </a:solidFill>
                <a:highlight>
                  <a:srgbClr val="FFFFFF"/>
                </a:highlight>
                <a:cs typeface="Courier New" panose="02070309020205020404" pitchFamily="49" charset="0"/>
              </a:rPr>
              <a:t>Integer reduction examples: sum, average, median, min, and max.</a:t>
            </a:r>
          </a:p>
          <a:p>
            <a:r>
              <a:rPr lang="en-US" dirty="0" smtClean="0"/>
              <a:t>The first argument to </a:t>
            </a:r>
            <a:r>
              <a:rPr lang="en-US" dirty="0" smtClean="0">
                <a:latin typeface="Courier New" panose="02070309020205020404" pitchFamily="49" charset="0"/>
                <a:cs typeface="Courier New" panose="02070309020205020404" pitchFamily="49" charset="0"/>
              </a:rPr>
              <a:t>reduce</a:t>
            </a:r>
            <a:r>
              <a:rPr lang="en-US" dirty="0" smtClean="0"/>
              <a:t> is the identity property.  For addition, it is 0.  For a multiplication it is 1, for strings it is “” (empty string).</a:t>
            </a:r>
          </a:p>
          <a:p>
            <a:r>
              <a:rPr lang="en-US" dirty="0" smtClean="0"/>
              <a:t>The lambda is a </a:t>
            </a:r>
            <a:r>
              <a:rPr lang="en-US" dirty="0" err="1" smtClean="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t> that is given a running total and the current element.  They are processed by adding them together.</a:t>
            </a:r>
            <a:endParaRPr lang="en-US" dirty="0"/>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smtClean="0"/>
              <a:t>Primitive Streams</a:t>
            </a:r>
            <a:endParaRPr lang="en-US" dirty="0"/>
          </a:p>
        </p:txBody>
      </p:sp>
      <p:sp>
        <p:nvSpPr>
          <p:cNvPr id="3" name="Content Placeholder 2"/>
          <p:cNvSpPr>
            <a:spLocks noGrp="1"/>
          </p:cNvSpPr>
          <p:nvPr>
            <p:ph idx="1"/>
          </p:nvPr>
        </p:nvSpPr>
        <p:spPr>
          <a:xfrm>
            <a:off x="677334" y="1030942"/>
            <a:ext cx="8596668" cy="5284693"/>
          </a:xfrm>
        </p:spPr>
        <p:txBody>
          <a:bodyPr>
            <a:normAutofit/>
          </a:bodyPr>
          <a:lstStyle/>
          <a:p>
            <a:r>
              <a:rPr lang="en-US" dirty="0" err="1" smtClean="0">
                <a:latin typeface="Courier New" panose="02070309020205020404" pitchFamily="49" charset="0"/>
                <a:cs typeface="Courier New" panose="02070309020205020404" pitchFamily="49" charset="0"/>
              </a:rPr>
              <a:t>IntStream</a:t>
            </a:r>
            <a:r>
              <a:rPr lang="en-US" dirty="0" smtClean="0"/>
              <a:t>, </a:t>
            </a:r>
            <a:r>
              <a:rPr lang="en-US" dirty="0" err="1" smtClean="0">
                <a:latin typeface="Courier New" panose="02070309020205020404" pitchFamily="49" charset="0"/>
                <a:cs typeface="Courier New" panose="02070309020205020404" pitchFamily="49" charset="0"/>
              </a:rPr>
              <a:t>LongStream</a:t>
            </a:r>
            <a:r>
              <a:rPr lang="en-US" dirty="0" smtClean="0"/>
              <a:t>, and </a:t>
            </a:r>
            <a:r>
              <a:rPr lang="en-US" dirty="0" err="1" smtClean="0">
                <a:latin typeface="Courier New" panose="02070309020205020404" pitchFamily="49" charset="0"/>
                <a:cs typeface="Courier New" panose="02070309020205020404" pitchFamily="49" charset="0"/>
              </a:rPr>
              <a:t>DoubleStream</a:t>
            </a:r>
            <a:endParaRPr lang="en-US" dirty="0" smtClean="0">
              <a:latin typeface="Courier New" panose="02070309020205020404" pitchFamily="49" charset="0"/>
              <a:cs typeface="Courier New" panose="02070309020205020404" pitchFamily="49" charset="0"/>
            </a:endParaRPr>
          </a:p>
          <a:p>
            <a:r>
              <a:rPr lang="en-US" dirty="0" smtClean="0"/>
              <a:t>Offers a performance benefit over generic stream by avoiding boxing of primitive computations.</a:t>
            </a:r>
          </a:p>
          <a:p>
            <a:r>
              <a:rPr lang="en-US" dirty="0" smtClean="0"/>
              <a:t>Offers additional methods,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min</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max</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average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t>.</a:t>
            </a:r>
            <a:endParaRPr lang="en-US" b="1" dirty="0" smtClean="0">
              <a:solidFill>
                <a:srgbClr val="000080"/>
              </a:solidFill>
              <a:highlight>
                <a:srgbClr val="FFFFFF"/>
              </a:highlight>
              <a:latin typeface="Courier New" panose="02070309020205020404" pitchFamily="49" charset="0"/>
              <a:cs typeface="Courier New" panose="02070309020205020404" pitchFamily="49" charset="0"/>
            </a:endParaRPr>
          </a:p>
          <a:p>
            <a:r>
              <a:rPr lang="en-US" dirty="0" smtClean="0"/>
              <a:t>Can replace a traditional for loop</a:t>
            </a:r>
          </a:p>
          <a:p>
            <a:pPr marL="0" indent="0">
              <a:buNone/>
            </a:pPr>
            <a:r>
              <a:rPr lang="en-US" sz="165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smtClean="0">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650" dirty="0" smtClean="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a:t>
            </a:r>
            <a:r>
              <a:rPr lang="en-US" sz="1650" dirty="0" smtClean="0">
                <a:solidFill>
                  <a:srgbClr val="008000"/>
                </a:solidFill>
                <a:highlight>
                  <a:srgbClr val="FFFFFF"/>
                </a:highlight>
                <a:latin typeface="Courier New" panose="02070309020205020404" pitchFamily="49" charset="0"/>
                <a:cs typeface="Courier New" panose="02070309020205020404" pitchFamily="49" charset="0"/>
              </a:rPr>
              <a:t>0-9</a:t>
            </a:r>
          </a:p>
          <a:p>
            <a:r>
              <a:rPr lang="en-US" dirty="0" smtClean="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smtClean="0">
                <a:latin typeface="Courier New" panose="02070309020205020404" pitchFamily="49" charset="0"/>
                <a:cs typeface="Courier New" panose="02070309020205020404" pitchFamily="49" charset="0"/>
              </a:rPr>
              <a:t>mapToDouble</a:t>
            </a:r>
            <a:r>
              <a:rPr lang="en-US" dirty="0" smtClean="0"/>
              <a:t>, and </a:t>
            </a:r>
            <a:r>
              <a:rPr lang="en-US" dirty="0" err="1" smtClean="0">
                <a:latin typeface="Courier New" panose="02070309020205020404" pitchFamily="49" charset="0"/>
                <a:cs typeface="Courier New" panose="02070309020205020404" pitchFamily="49" charset="0"/>
              </a:rPr>
              <a:t>mapToObj</a:t>
            </a:r>
            <a:r>
              <a:rPr lang="en-US" dirty="0" smtClean="0">
                <a:cs typeface="Courier New" panose="02070309020205020404" pitchFamily="49" charset="0"/>
              </a:rPr>
              <a:t> to convert an existing stream to an </a:t>
            </a:r>
            <a:r>
              <a:rPr lang="en-US" dirty="0" err="1" smtClean="0">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smtClean="0">
                <a:latin typeface="Courier New" panose="02070309020205020404" pitchFamily="49" charset="0"/>
                <a:cs typeface="Courier New" panose="02070309020205020404" pitchFamily="49" charset="0"/>
              </a:rPr>
              <a:t>DoubleStream</a:t>
            </a:r>
            <a:r>
              <a:rPr lang="en-US" dirty="0" smtClean="0"/>
              <a:t>, </a:t>
            </a:r>
            <a:r>
              <a:rPr lang="en-US" dirty="0"/>
              <a:t>and </a:t>
            </a:r>
            <a:r>
              <a:rPr lang="en-US" dirty="0" smtClean="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smtClean="0"/>
              <a:t>respectively.</a:t>
            </a:r>
          </a:p>
          <a:p>
            <a:r>
              <a:rPr lang="en-US" dirty="0" smtClean="0"/>
              <a:t>Use the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t> </a:t>
            </a:r>
            <a:r>
              <a:rPr lang="en-US" dirty="0" smtClean="0"/>
              <a:t>method to convert a primitive stream to its equivalent object stream by boxing the primitive values as follows:</a:t>
            </a:r>
          </a:p>
          <a:p>
            <a:pPr lvl="1"/>
            <a:r>
              <a:rPr lang="en-US" dirty="0" err="1" smtClean="0">
                <a:latin typeface="Courier New" panose="02070309020205020404" pitchFamily="49" charset="0"/>
                <a:cs typeface="Courier New" panose="02070309020205020404" pitchFamily="49" charset="0"/>
              </a:rPr>
              <a:t>IntStream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dirty="0" smtClean="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LongStream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Long</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smtClean="0">
                <a:latin typeface="Courier New" panose="02070309020205020404" pitchFamily="49" charset="0"/>
                <a:cs typeface="Courier New" panose="02070309020205020404" pitchFamily="49" charset="0"/>
              </a:rPr>
              <a:t>DoubleStream</a:t>
            </a:r>
            <a:r>
              <a:rPr lang="en-US" dirty="0" smtClean="0">
                <a:cs typeface="Courier New" panose="02070309020205020404" pitchFamily="49" charset="0"/>
              </a:rPr>
              <a:t> </a:t>
            </a:r>
            <a:r>
              <a:rPr lang="en-US" dirty="0">
                <a:cs typeface="Courier New" panose="02070309020205020404" pitchFamily="49" charset="0"/>
              </a:rPr>
              <a:t>to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smtClean="0"/>
          </a:p>
          <a:p>
            <a:endParaRPr lang="en-US" dirty="0" smtClean="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smtClean="0"/>
              <a:t>Map</a:t>
            </a:r>
            <a:endParaRPr lang="en-US" dirty="0"/>
          </a:p>
        </p:txBody>
      </p:sp>
      <p:sp>
        <p:nvSpPr>
          <p:cNvPr id="3" name="Content Placeholder 2"/>
          <p:cNvSpPr>
            <a:spLocks noGrp="1"/>
          </p:cNvSpPr>
          <p:nvPr>
            <p:ph idx="1"/>
          </p:nvPr>
        </p:nvSpPr>
        <p:spPr>
          <a:xfrm>
            <a:off x="524934" y="1521478"/>
            <a:ext cx="8596668" cy="4400821"/>
          </a:xfrm>
        </p:spPr>
        <p:txBody>
          <a:bodyPr>
            <a:normAutofit lnSpcReduction="10000"/>
          </a:bodyPr>
          <a:lstStyle/>
          <a:p>
            <a:r>
              <a:rPr lang="en-US" sz="2400" dirty="0" smtClean="0"/>
              <a:t>Intermediate operation</a:t>
            </a:r>
          </a:p>
          <a:p>
            <a:r>
              <a:rPr lang="en-US" sz="2400" dirty="0" smtClean="0"/>
              <a:t>Apply a computation on stream elements.</a:t>
            </a:r>
          </a:p>
          <a:p>
            <a:r>
              <a:rPr lang="en-US" sz="2400" dirty="0" smtClean="0"/>
              <a:t>May be used to change the element type of a stream</a:t>
            </a:r>
            <a:r>
              <a:rPr lang="en-US" sz="2400" dirty="0"/>
              <a:t> </a:t>
            </a:r>
            <a:r>
              <a:rPr lang="en-US" sz="2400" dirty="0" smtClean="0"/>
              <a:t>by returning values of a different type.</a:t>
            </a:r>
          </a:p>
          <a:p>
            <a:pPr marL="0" indent="0">
              <a:buNone/>
            </a:pPr>
            <a:r>
              <a:rPr lang="en-US" sz="2400" dirty="0">
                <a:solidFill>
                  <a:srgbClr val="000000"/>
                </a:solidFill>
                <a:latin typeface="Courier New" panose="02070309020205020404" pitchFamily="49" charset="0"/>
              </a:rPr>
              <a:t>Stream</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Character</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s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65</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smtClean="0">
                <a:solidFill>
                  <a:srgbClr val="FF8000"/>
                </a:solidFill>
                <a:latin typeface="Courier New" panose="02070309020205020404" pitchFamily="49" charset="0"/>
              </a:rPr>
              <a:t>75</a:t>
            </a:r>
            <a:r>
              <a:rPr lang="en-US" sz="2400" b="1" dirty="0" smtClean="0">
                <a:solidFill>
                  <a:srgbClr val="000080"/>
                </a:solidFill>
                <a:latin typeface="Courier New" panose="02070309020205020404" pitchFamily="49" charset="0"/>
              </a:rPr>
              <a:t>)</a:t>
            </a:r>
          </a:p>
          <a:p>
            <a:pPr marL="0" indent="0">
              <a:buNone/>
            </a:pPr>
            <a:r>
              <a:rPr lang="en-US" sz="2400" b="1" dirty="0" smtClean="0">
                <a:solidFill>
                  <a:srgbClr val="000080"/>
                </a:solidFill>
                <a:latin typeface="Courier New" panose="02070309020205020404" pitchFamily="49" charset="0"/>
              </a:rPr>
              <a:t>	.</a:t>
            </a:r>
            <a:r>
              <a:rPr lang="en-US" sz="2400" dirty="0" err="1" smtClean="0">
                <a:solidFill>
                  <a:srgbClr val="000000"/>
                </a:solidFill>
                <a:latin typeface="Courier New" panose="02070309020205020404" pitchFamily="49" charset="0"/>
              </a:rPr>
              <a:t>mapToObj</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i</a:t>
            </a:r>
            <a:r>
              <a:rPr lang="en-US" sz="2400" b="1" dirty="0" smtClean="0">
                <a:solidFill>
                  <a:srgbClr val="000080"/>
                </a:solidFill>
                <a:latin typeface="Courier New" panose="02070309020205020404" pitchFamily="49" charset="0"/>
              </a:rPr>
              <a:t>-&gt;(</a:t>
            </a:r>
            <a:r>
              <a:rPr lang="en-US" sz="2400" dirty="0">
                <a:solidFill>
                  <a:srgbClr val="8000FF"/>
                </a:solidFill>
                <a:latin typeface="Courier New" panose="02070309020205020404" pitchFamily="49" charset="0"/>
              </a:rPr>
              <a:t>char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Stream&lt;Character&gt; </a:t>
            </a:r>
            <a:endParaRPr lang="en-US" sz="2400" dirty="0" smtClean="0">
              <a:solidFill>
                <a:srgbClr val="008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s</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forEach</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System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ABCDEFGHIJ </a:t>
            </a:r>
            <a:endParaRPr lang="en-US" sz="2400" dirty="0" smtClean="0">
              <a:solidFill>
                <a:srgbClr val="008000"/>
              </a:solidFill>
              <a:latin typeface="Courier New" panose="02070309020205020404" pitchFamily="49" charset="0"/>
            </a:endParaRPr>
          </a:p>
          <a:p>
            <a:r>
              <a:rPr lang="en-US" sz="2400" dirty="0" smtClean="0"/>
              <a:t>Change values, but keep data type (</a:t>
            </a:r>
            <a:r>
              <a:rPr lang="en-US" sz="2400" dirty="0" err="1" smtClean="0"/>
              <a:t>int</a:t>
            </a:r>
            <a:r>
              <a:rPr lang="en-US" sz="2400" dirty="0" smtClean="0"/>
              <a:t>).</a:t>
            </a:r>
            <a:endParaRPr lang="en-US" sz="2400" dirty="0"/>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map</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10</a:t>
            </a:r>
            <a:r>
              <a:rPr lang="en-US" sz="2400" b="1" dirty="0" smtClean="0">
                <a:solidFill>
                  <a:srgbClr val="000080"/>
                </a:solidFill>
                <a:latin typeface="Courier New" panose="02070309020205020404" pitchFamily="49" charset="0"/>
              </a:rPr>
              <a:t>)</a:t>
            </a:r>
          </a:p>
          <a:p>
            <a:pPr marL="0" indent="0">
              <a:buNone/>
            </a:pPr>
            <a:r>
              <a:rPr lang="en-US" sz="2400" b="1" dirty="0" smtClean="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0, 10 ... 90 </a:t>
            </a:r>
            <a:endParaRPr lang="en-US" sz="2400" dirty="0"/>
          </a:p>
          <a:p>
            <a:pPr marL="0" indent="0">
              <a:buNone/>
            </a:pPr>
            <a:endParaRPr lang="en-US" sz="2400" dirty="0" smtClean="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smtClean="0"/>
              <a:t>Filter</a:t>
            </a:r>
            <a:endParaRPr lang="en-US" sz="3200" dirty="0"/>
          </a:p>
        </p:txBody>
      </p:sp>
      <p:sp>
        <p:nvSpPr>
          <p:cNvPr id="3" name="Content Placeholder 2"/>
          <p:cNvSpPr>
            <a:spLocks noGrp="1"/>
          </p:cNvSpPr>
          <p:nvPr>
            <p:ph idx="1"/>
          </p:nvPr>
        </p:nvSpPr>
        <p:spPr>
          <a:xfrm>
            <a:off x="677334" y="1597843"/>
            <a:ext cx="9172280" cy="4858297"/>
          </a:xfrm>
        </p:spPr>
        <p:txBody>
          <a:bodyPr>
            <a:normAutofit/>
          </a:bodyPr>
          <a:lstStyle/>
          <a:p>
            <a:pPr marL="0" indent="0">
              <a:buNone/>
            </a:pPr>
            <a:r>
              <a:rPr lang="en-US" sz="2400" dirty="0" smtClean="0"/>
              <a:t>The </a:t>
            </a:r>
            <a:r>
              <a:rPr lang="en-US" sz="2400" dirty="0" smtClean="0">
                <a:latin typeface="Courier New" panose="02070309020205020404" pitchFamily="49" charset="0"/>
                <a:cs typeface="Courier New" panose="02070309020205020404" pitchFamily="49" charset="0"/>
              </a:rPr>
              <a:t>filter</a:t>
            </a:r>
            <a:r>
              <a:rPr lang="en-US" sz="2400" dirty="0" smtClean="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smtClean="0">
                <a:solidFill>
                  <a:schemeClr val="tx1"/>
                </a:solidFill>
                <a:highlight>
                  <a:srgbClr val="FFFFFF"/>
                </a:highlight>
                <a:cs typeface="Courier New" panose="02070309020205020404" pitchFamily="49" charset="0"/>
              </a:rPr>
              <a:t> or primitive predicate is </a:t>
            </a:r>
            <a:r>
              <a:rPr lang="en-US" sz="2400" dirty="0" smtClean="0">
                <a:solidFill>
                  <a:schemeClr val="tx1"/>
                </a:solidFill>
                <a:highlight>
                  <a:srgbClr val="FFFFFF"/>
                </a:highlight>
                <a:latin typeface="Courier New" panose="02070309020205020404" pitchFamily="49" charset="0"/>
                <a:cs typeface="Courier New" panose="02070309020205020404" pitchFamily="49" charset="0"/>
              </a:rPr>
              <a:t>true.</a:t>
            </a:r>
          </a:p>
          <a:p>
            <a:pPr marL="0" indent="0">
              <a:buNone/>
            </a:pPr>
            <a:r>
              <a:rPr lang="en-US" sz="2400" dirty="0" err="1">
                <a:solidFill>
                  <a:srgbClr val="000000"/>
                </a:solidFill>
                <a:latin typeface="Courier New" panose="02070309020205020404" pitchFamily="49" charset="0"/>
              </a:rPr>
              <a:t>IntSummaryStatistics</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summaryStatistics</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endParaRPr lang="en-US" sz="2400" dirty="0" smtClean="0">
              <a:solidFill>
                <a:srgbClr val="000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IntStream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range</a:t>
            </a:r>
            <a:r>
              <a:rPr lang="en-US" sz="2400" b="1" dirty="0" smtClean="0">
                <a:solidFill>
                  <a:srgbClr val="000080"/>
                </a:solidFill>
                <a:latin typeface="Courier New" panose="02070309020205020404" pitchFamily="49" charset="0"/>
              </a:rPr>
              <a:t>(</a:t>
            </a:r>
            <a:r>
              <a:rPr lang="en-US" sz="2400" dirty="0" smtClean="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1000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Data Source </a:t>
            </a:r>
            <a:endParaRPr lang="en-US" sz="2400" dirty="0" smtClean="0">
              <a:solidFill>
                <a:srgbClr val="008000"/>
              </a:solidFill>
              <a:latin typeface="Courier New" panose="02070309020205020404" pitchFamily="49" charset="0"/>
            </a:endParaRPr>
          </a:p>
          <a:p>
            <a:pPr marL="0" indent="0">
              <a:buNone/>
            </a:pPr>
            <a:r>
              <a:rPr lang="en-US" sz="2400" b="1" dirty="0" smtClean="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filter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4</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Intermediate </a:t>
            </a:r>
            <a:r>
              <a:rPr lang="en-US" sz="2400" dirty="0" smtClean="0">
                <a:solidFill>
                  <a:srgbClr val="008000"/>
                </a:solidFill>
                <a:latin typeface="Courier New" panose="02070309020205020404" pitchFamily="49" charset="0"/>
              </a:rPr>
              <a:t>Operation </a:t>
            </a:r>
          </a:p>
          <a:p>
            <a:pPr marL="0" indent="0">
              <a:buNone/>
            </a:pPr>
            <a:r>
              <a:rPr lang="en-US" sz="2400" b="1" dirty="0" smtClean="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Terminal Operation </a:t>
            </a:r>
            <a:endParaRPr lang="en-US" sz="2400" dirty="0" smtClean="0">
              <a:solidFill>
                <a:srgbClr val="008000"/>
              </a:solidFill>
              <a:latin typeface="Courier New" panose="02070309020205020404" pitchFamily="49" charset="0"/>
            </a:endParaRPr>
          </a:p>
          <a:p>
            <a:pPr marL="0" indent="0">
              <a:buNone/>
            </a:pPr>
            <a:r>
              <a:rPr lang="en-US" sz="2400" dirty="0" err="1" smtClean="0">
                <a:solidFill>
                  <a:srgbClr val="000000"/>
                </a:solidFill>
                <a:latin typeface="Courier New" panose="02070309020205020404" pitchFamily="49" charset="0"/>
              </a:rPr>
              <a:t>System</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out</a:t>
            </a:r>
            <a:r>
              <a:rPr lang="en-US" sz="2400" b="1" dirty="0" err="1"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println</a:t>
            </a:r>
            <a:r>
              <a:rPr lang="en-US" sz="2400" b="1" dirty="0" smtClean="0">
                <a:solidFill>
                  <a:srgbClr val="000080"/>
                </a:solidFill>
                <a:latin typeface="Courier New" panose="02070309020205020404" pitchFamily="49" charset="0"/>
              </a:rPr>
              <a:t>(</a:t>
            </a:r>
            <a:r>
              <a:rPr lang="en-US" sz="2400" dirty="0" err="1" smtClean="0">
                <a:solidFill>
                  <a:srgbClr val="000000"/>
                </a:solidFill>
                <a:latin typeface="Courier New" panose="02070309020205020404" pitchFamily="49" charset="0"/>
              </a:rPr>
              <a:t>summaryStatistics</a:t>
            </a:r>
            <a:r>
              <a:rPr lang="en-US" sz="2400" b="1" dirty="0" smtClean="0">
                <a:solidFill>
                  <a:srgbClr val="000080"/>
                </a:solidFill>
                <a:latin typeface="Courier New" panose="02070309020205020404" pitchFamily="49" charset="0"/>
              </a:rPr>
              <a:t>);</a:t>
            </a:r>
            <a:endParaRPr lang="en-US" sz="2400" dirty="0"/>
          </a:p>
          <a:p>
            <a:pPr marL="0" indent="0">
              <a:buNone/>
            </a:pPr>
            <a:r>
              <a:rPr lang="en-US" sz="2400" dirty="0" smtClean="0">
                <a:solidFill>
                  <a:srgbClr val="008000"/>
                </a:solidFill>
                <a:latin typeface="Courier New" panose="02070309020205020404" pitchFamily="49" charset="0"/>
              </a:rPr>
              <a:t>/* count=250</a:t>
            </a:r>
            <a:r>
              <a:rPr lang="en-US" sz="2400" dirty="0">
                <a:solidFill>
                  <a:srgbClr val="008000"/>
                </a:solidFill>
                <a:latin typeface="Courier New" panose="02070309020205020404" pitchFamily="49" charset="0"/>
              </a:rPr>
              <a:t>, sum=124500, min=0, average=498.000000, </a:t>
            </a:r>
            <a:r>
              <a:rPr lang="en-US" sz="2400" dirty="0" smtClean="0">
                <a:solidFill>
                  <a:srgbClr val="008000"/>
                </a:solidFill>
                <a:latin typeface="Courier New" panose="02070309020205020404" pitchFamily="49" charset="0"/>
              </a:rPr>
              <a:t>max=996 */</a:t>
            </a:r>
            <a:endParaRPr lang="en-US" sz="2400" dirty="0"/>
          </a:p>
          <a:p>
            <a:pPr marL="0" indent="0">
              <a:buNone/>
            </a:pPr>
            <a:endParaRPr lang="en-US" dirty="0" smtClean="0">
              <a:solidFill>
                <a:srgbClr val="000000"/>
              </a:solidFill>
              <a:latin typeface="Courier New" panose="02070309020205020404" pitchFamily="49" charset="0"/>
            </a:endParaRPr>
          </a:p>
          <a:p>
            <a:endParaRPr lang="en-US" dirty="0" smtClean="0">
              <a:solidFill>
                <a:schemeClr val="tx1"/>
              </a:solidFill>
              <a:highlight>
                <a:srgbClr val="FFFFFF"/>
              </a:highlight>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Lambda Expression?</a:t>
            </a:r>
            <a:endParaRPr lang="en-US" dirty="0"/>
          </a:p>
        </p:txBody>
      </p:sp>
      <p:sp>
        <p:nvSpPr>
          <p:cNvPr id="3" name="Content Placeholder 2"/>
          <p:cNvSpPr>
            <a:spLocks noGrp="1"/>
          </p:cNvSpPr>
          <p:nvPr>
            <p:ph idx="1"/>
          </p:nvPr>
        </p:nvSpPr>
        <p:spPr>
          <a:xfrm>
            <a:off x="677334" y="1649507"/>
            <a:ext cx="8596668" cy="4468906"/>
          </a:xfrm>
        </p:spPr>
        <p:txBody>
          <a:bodyPr>
            <a:normAutofit/>
          </a:bodyPr>
          <a:lstStyle/>
          <a:p>
            <a:r>
              <a:rPr lang="en-US" sz="2400" dirty="0" smtClean="0"/>
              <a:t>In Java, it is an unnamed function that may be bound to an interface as an object.</a:t>
            </a:r>
          </a:p>
          <a:p>
            <a:r>
              <a:rPr lang="en-US" sz="2400" dirty="0" smtClean="0"/>
              <a:t>Similar to a closure: class members, </a:t>
            </a:r>
            <a:r>
              <a:rPr lang="en-US" sz="2400" i="1" dirty="0" smtClean="0"/>
              <a:t>effectively final </a:t>
            </a:r>
            <a:r>
              <a:rPr lang="en-US" sz="2400" dirty="0" smtClean="0"/>
              <a:t>arguments and local variables are available to it.</a:t>
            </a:r>
          </a:p>
          <a:p>
            <a:r>
              <a:rPr lang="en-US" sz="2400" dirty="0" smtClean="0"/>
              <a:t>Lambdas may only exist when assigned to a Functional Interface, including being passed in as a parameter or returned as a result.</a:t>
            </a:r>
          </a:p>
          <a:p>
            <a:r>
              <a:rPr lang="en-US" sz="2400" dirty="0" smtClean="0"/>
              <a:t>An </a:t>
            </a:r>
            <a:r>
              <a:rPr lang="en-US" sz="2400" i="1" dirty="0" smtClean="0"/>
              <a:t>effectively final </a:t>
            </a:r>
            <a:r>
              <a:rPr lang="en-US" sz="2400" dirty="0" smtClean="0"/>
              <a:t>local variable or argument is either declared final, or is not changed such that if the final declaration were added, the code remains valid.</a:t>
            </a:r>
            <a:endParaRPr lang="en-US" sz="2400" i="1" dirty="0" smtClean="0"/>
          </a:p>
          <a:p>
            <a:endParaRPr lang="en-US" sz="2400"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and Skip</a:t>
            </a:r>
            <a:endParaRPr lang="en-US" dirty="0"/>
          </a:p>
        </p:txBody>
      </p:sp>
      <p:sp>
        <p:nvSpPr>
          <p:cNvPr id="3" name="Content Placeholder 2"/>
          <p:cNvSpPr>
            <a:spLocks noGrp="1"/>
          </p:cNvSpPr>
          <p:nvPr>
            <p:ph idx="1"/>
          </p:nvPr>
        </p:nvSpPr>
        <p:spPr>
          <a:xfrm>
            <a:off x="677334" y="1536702"/>
            <a:ext cx="8596668" cy="4649786"/>
          </a:xfrm>
        </p:spPr>
        <p:txBody>
          <a:bodyPr>
            <a:normAutofit/>
          </a:bodyPr>
          <a:lstStyle/>
          <a:p>
            <a:r>
              <a:rPr lang="en-US" sz="2400" dirty="0" smtClean="0"/>
              <a:t>Limit intermediate operation limits the values produced by a stream.  An infinite stream becomes a finite stream.</a:t>
            </a:r>
          </a:p>
          <a:p>
            <a:r>
              <a:rPr lang="en-US" sz="2400" dirty="0" smtClean="0"/>
              <a:t>Skip intermediate operation skips the specified elements</a:t>
            </a:r>
          </a:p>
          <a:p>
            <a:r>
              <a:rPr lang="en-US" sz="2400" dirty="0" smtClean="0"/>
              <a:t>Order of these operations matters</a:t>
            </a:r>
          </a:p>
          <a:p>
            <a:pPr lvl="1"/>
            <a:r>
              <a:rPr lang="en-US" sz="2200" dirty="0" smtClean="0"/>
              <a:t>Skip before limit – Skipped items not counted against limit</a:t>
            </a:r>
          </a:p>
          <a:p>
            <a:pPr lvl="1"/>
            <a:r>
              <a:rPr lang="en-US" sz="2200" dirty="0" smtClean="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456789</a:t>
            </a:r>
            <a:endParaRPr lang="en-US" dirty="0" smtClean="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a:t>
            </a:r>
            <a:r>
              <a:rPr lang="en-US" sz="2000" dirty="0" smtClean="0">
                <a:solidFill>
                  <a:srgbClr val="008000"/>
                </a:solidFill>
                <a:latin typeface="Courier New" panose="02070309020205020404" pitchFamily="49" charset="0"/>
                <a:cs typeface="Courier New" panose="02070309020205020404" pitchFamily="49" charset="0"/>
              </a:rPr>
              <a:t>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smtClean="0"/>
          </a:p>
        </p:txBody>
      </p:sp>
    </p:spTree>
    <p:extLst>
      <p:ext uri="{BB962C8B-B14F-4D97-AF65-F5344CB8AC3E}">
        <p14:creationId xmlns:p14="http://schemas.microsoft.com/office/powerpoint/2010/main" val="1349995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85863"/>
          </a:xfrm>
        </p:spPr>
        <p:txBody>
          <a:bodyPr>
            <a:normAutofit fontScale="90000"/>
          </a:bodyPr>
          <a:lstStyle/>
          <a:p>
            <a:r>
              <a:rPr lang="en-US" dirty="0" smtClean="0"/>
              <a:t>Terminal Operations that return Optional&lt;T&gt;:</a:t>
            </a:r>
            <a:br>
              <a:rPr lang="en-US" dirty="0" smtClean="0"/>
            </a:br>
            <a:r>
              <a:rPr lang="en-US" dirty="0" err="1" smtClean="0"/>
              <a:t>findFirst</a:t>
            </a:r>
            <a:r>
              <a:rPr lang="en-US" dirty="0" smtClean="0"/>
              <a:t>, </a:t>
            </a:r>
            <a:r>
              <a:rPr lang="en-US" dirty="0" err="1" smtClean="0"/>
              <a:t>findAny</a:t>
            </a:r>
            <a:r>
              <a:rPr lang="en-US" dirty="0" smtClean="0"/>
              <a:t>, Min, and Max</a:t>
            </a:r>
            <a:endParaRPr lang="en-US" dirty="0"/>
          </a:p>
        </p:txBody>
      </p:sp>
      <p:sp>
        <p:nvSpPr>
          <p:cNvPr id="3" name="Content Placeholder 2"/>
          <p:cNvSpPr>
            <a:spLocks noGrp="1"/>
          </p:cNvSpPr>
          <p:nvPr>
            <p:ph idx="1"/>
          </p:nvPr>
        </p:nvSpPr>
        <p:spPr>
          <a:xfrm>
            <a:off x="601134" y="1976437"/>
            <a:ext cx="8596668" cy="4660237"/>
          </a:xfrm>
        </p:spPr>
        <p:txBody>
          <a:bodyPr>
            <a:normAutofit/>
          </a:bodyPr>
          <a:lstStyle/>
          <a:p>
            <a:r>
              <a:rPr lang="en-US" sz="2400" dirty="0" smtClean="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a:solidFill>
                  <a:prstClr val="black">
                    <a:lumMod val="75000"/>
                    <a:lumOff val="25000"/>
                  </a:prstClr>
                </a:solidFill>
              </a:rPr>
              <a:t> </a:t>
            </a:r>
            <a:r>
              <a:rPr lang="en-US" sz="2400" dirty="0" smtClean="0">
                <a:solidFill>
                  <a:prstClr val="black">
                    <a:lumMod val="75000"/>
                    <a:lumOff val="25000"/>
                  </a:prstClr>
                </a:solidFill>
              </a:rPr>
              <a:t>because the value does not exist in an empty stream.</a:t>
            </a:r>
            <a:endParaRPr lang="en-US" sz="2400" dirty="0" smtClean="0"/>
          </a:p>
          <a:p>
            <a:r>
              <a:rPr lang="en-US" sz="2400" dirty="0" err="1" smtClean="0"/>
              <a:t>findFirst</a:t>
            </a:r>
            <a:r>
              <a:rPr lang="en-US" sz="2400" dirty="0" smtClean="0"/>
              <a:t> produces the first element in a stream.  Because this implies ordering of the elements, any parallel stream is transformed into a sequential stream to guarantee element encounter order</a:t>
            </a:r>
          </a:p>
          <a:p>
            <a:r>
              <a:rPr lang="en-US" sz="2400" dirty="0" err="1" smtClean="0"/>
              <a:t>findAny</a:t>
            </a:r>
            <a:r>
              <a:rPr lang="en-US" sz="2400" dirty="0" smtClean="0"/>
              <a:t> produces any element on the stream.  It does not impose any overhead on parallel stream, but may produce differing values on invocation of the same stream.</a:t>
            </a:r>
          </a:p>
          <a:p>
            <a:r>
              <a:rPr lang="en-US" sz="2400" dirty="0" smtClean="0"/>
              <a:t>Min produces the minimal element, and max produces the maximum element.</a:t>
            </a:r>
            <a:endParaRPr lang="en-US" sz="2400" dirty="0"/>
          </a:p>
        </p:txBody>
      </p:sp>
    </p:spTree>
    <p:extLst>
      <p:ext uri="{BB962C8B-B14F-4D97-AF65-F5344CB8AC3E}">
        <p14:creationId xmlns:p14="http://schemas.microsoft.com/office/powerpoint/2010/main" val="3933398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dirty="0" smtClean="0"/>
              <a:t>Collecting – The </a:t>
            </a:r>
            <a:r>
              <a:rPr lang="en-US" dirty="0" err="1" smtClean="0"/>
              <a:t>Stream.Collect</a:t>
            </a:r>
            <a:r>
              <a:rPr lang="en-US" dirty="0" smtClean="0"/>
              <a:t> Method</a:t>
            </a:r>
            <a:endParaRPr lang="en-US" dirty="0"/>
          </a:p>
        </p:txBody>
      </p:sp>
      <p:sp>
        <p:nvSpPr>
          <p:cNvPr id="3" name="Content Placeholder 2"/>
          <p:cNvSpPr>
            <a:spLocks noGrp="1"/>
          </p:cNvSpPr>
          <p:nvPr>
            <p:ph idx="1"/>
          </p:nvPr>
        </p:nvSpPr>
        <p:spPr>
          <a:xfrm>
            <a:off x="677334" y="1084728"/>
            <a:ext cx="8596668" cy="5212977"/>
          </a:xfrm>
        </p:spPr>
        <p:txBody>
          <a:bodyPr>
            <a:normAutofit lnSpcReduction="10000"/>
          </a:bodyPr>
          <a:lstStyle/>
          <a:p>
            <a:r>
              <a:rPr lang="en-US" dirty="0" smtClean="0"/>
              <a:t>The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collect</a:t>
            </a:r>
            <a:r>
              <a:rPr lang="en-US" dirty="0"/>
              <a:t> </a:t>
            </a:r>
            <a:r>
              <a:rPr lang="en-US" dirty="0" smtClean="0"/>
              <a:t>method performs a </a:t>
            </a:r>
            <a:r>
              <a:rPr lang="en-US" i="1" dirty="0" smtClean="0"/>
              <a:t>mutable reduction</a:t>
            </a:r>
            <a:r>
              <a:rPr lang="en-US" dirty="0" smtClean="0"/>
              <a:t>.</a:t>
            </a:r>
          </a:p>
          <a:p>
            <a:r>
              <a:rPr lang="en-US" dirty="0" smtClean="0"/>
              <a:t>This is a terminal operation that creates a new object that has each element of the stream applied to it.  Example: convert a Stream to a Collection.</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1, 2, 2, 3, 4, 5</a:t>
            </a:r>
            <a:r>
              <a:rPr lang="en-US" dirty="0" smtClean="0">
                <a:solidFill>
                  <a:srgbClr val="008000"/>
                </a:solidFill>
                <a:latin typeface="Courier New" panose="02070309020205020404" pitchFamily="49" charset="0"/>
              </a:rPr>
              <a:t>]</a:t>
            </a:r>
            <a:endParaRPr lang="en-US" dirty="0" smtClean="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Set</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endParaRPr lang="en-US" dirty="0" smtClean="0">
              <a:solidFill>
                <a:srgbClr val="000000"/>
              </a:solidFill>
              <a:latin typeface="Courier New" panose="02070309020205020404" pitchFamily="49" charset="0"/>
            </a:endParaRP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smtClean="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3, 4, 5</a:t>
            </a:r>
            <a:r>
              <a:rPr lang="en-US" dirty="0" smtClean="0">
                <a:solidFill>
                  <a:srgbClr val="008000"/>
                </a:solidFill>
                <a:latin typeface="Courier New" panose="02070309020205020404" pitchFamily="49" charset="0"/>
              </a:rPr>
              <a:t>]</a:t>
            </a:r>
            <a:endParaRPr lang="en-US" b="1" dirty="0" smtClean="0">
              <a:solidFill>
                <a:srgbClr val="000080"/>
              </a:solidFill>
              <a:latin typeface="Courier New" panose="02070309020205020404" pitchFamily="49" charset="0"/>
            </a:endParaRPr>
          </a:p>
          <a:p>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Custom collection type with a sort applied to it. </a:t>
            </a:r>
            <a:endParaRPr lang="en-US" dirty="0" smtClean="0">
              <a:solidFill>
                <a:srgbClr val="008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LinkedHashSet</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smtClean="0">
                <a:solidFill>
                  <a:srgbClr val="000080"/>
                </a:solidFill>
                <a:latin typeface="Courier New" panose="02070309020205020404" pitchFamily="49" charset="0"/>
              </a:rPr>
              <a:t>)</a:t>
            </a:r>
          </a:p>
          <a:p>
            <a:pPr marL="0" indent="0">
              <a:buNone/>
            </a:pPr>
            <a:r>
              <a:rPr lang="en-US" b="1" dirty="0" smtClean="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sorted</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Comparator</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a:solidFill>
                  <a:srgbClr val="008000"/>
                </a:solidFill>
                <a:latin typeface="Courier New" panose="02070309020205020404" pitchFamily="49" charset="0"/>
              </a:rPr>
              <a:t>// [5, 4, 3, 2, 1]</a:t>
            </a:r>
            <a:endParaRPr lang="en-US" dirty="0"/>
          </a:p>
          <a:p>
            <a:pPr marL="0" indent="0">
              <a:buNone/>
            </a:pPr>
            <a:endParaRPr lang="en-US" dirty="0" smtClean="0"/>
          </a:p>
          <a:p>
            <a:endParaRPr lang="en-US" dirty="0" smtClean="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dirty="0" smtClean="0"/>
              <a:t>Partition</a:t>
            </a:r>
            <a:endParaRPr lang="en-US" dirty="0"/>
          </a:p>
        </p:txBody>
      </p:sp>
      <p:sp>
        <p:nvSpPr>
          <p:cNvPr id="3" name="Content Placeholder 2"/>
          <p:cNvSpPr>
            <a:spLocks noGrp="1"/>
          </p:cNvSpPr>
          <p:nvPr>
            <p:ph idx="1"/>
          </p:nvPr>
        </p:nvSpPr>
        <p:spPr>
          <a:xfrm>
            <a:off x="677334" y="1407460"/>
            <a:ext cx="8596668" cy="5150222"/>
          </a:xfrm>
        </p:spPr>
        <p:txBody>
          <a:bodyPr>
            <a:normAutofit/>
          </a:bodyPr>
          <a:lstStyle/>
          <a:p>
            <a:r>
              <a:rPr lang="en-US" dirty="0" smtClean="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smtClean="0"/>
              <a:t> to create a map with the keys </a:t>
            </a:r>
            <a:r>
              <a:rPr lang="en-US" b="1" dirty="0" smtClean="0">
                <a:solidFill>
                  <a:srgbClr val="0000FF"/>
                </a:solidFill>
                <a:latin typeface="Courier New" panose="02070309020205020404" pitchFamily="49" charset="0"/>
              </a:rPr>
              <a:t>false</a:t>
            </a:r>
            <a:r>
              <a:rPr lang="en-US" dirty="0"/>
              <a:t> </a:t>
            </a:r>
            <a:r>
              <a:rPr lang="en-US" dirty="0" smtClean="0"/>
              <a:t>and </a:t>
            </a:r>
            <a:r>
              <a:rPr lang="en-US" b="1" dirty="0" smtClean="0">
                <a:solidFill>
                  <a:srgbClr val="0000FF"/>
                </a:solidFill>
                <a:latin typeface="Courier New" panose="02070309020205020404" pitchFamily="49" charset="0"/>
              </a:rPr>
              <a:t>true</a:t>
            </a:r>
            <a:r>
              <a:rPr lang="en-US" dirty="0" smtClean="0"/>
              <a:t>.</a:t>
            </a:r>
          </a:p>
          <a:p>
            <a:r>
              <a:rPr lang="en-US" dirty="0" smtClean="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smtClean="0">
                <a:solidFill>
                  <a:srgbClr val="0000FF"/>
                </a:solidFill>
                <a:latin typeface="Courier New" panose="02070309020205020404" pitchFamily="49" charset="0"/>
              </a:rPr>
              <a:t>true</a:t>
            </a:r>
            <a:r>
              <a:rPr lang="en-US" dirty="0"/>
              <a:t> </a:t>
            </a:r>
            <a:r>
              <a:rPr lang="en-US" dirty="0" smtClean="0"/>
              <a:t>key and value always exist in the map even if the corresponding value is not present.  In such a case, the value will be an empty collection, an empty optional, or a sum or count of 0.</a:t>
            </a:r>
          </a:p>
          <a:p>
            <a:r>
              <a:rPr lang="en-US" dirty="0" smtClean="0"/>
              <a:t>Use the predicate in the previous example to create a map with elements divisible by 4 and not divisible by 4.</a:t>
            </a:r>
          </a:p>
          <a:p>
            <a:pPr marL="0" indent="0">
              <a:buNone/>
            </a:pPr>
            <a:r>
              <a:rPr lang="en-US" dirty="0" smtClean="0">
                <a:solidFill>
                  <a:srgbClr val="000000"/>
                </a:solidFill>
                <a:latin typeface="Courier New" panose="02070309020205020404" pitchFamily="49" charset="0"/>
              </a:rPr>
              <a:t>Map</a:t>
            </a:r>
            <a:r>
              <a:rPr lang="en-US" b="1" dirty="0" smtClean="0">
                <a:solidFill>
                  <a:srgbClr val="000080"/>
                </a:solidFill>
                <a:latin typeface="Courier New" panose="02070309020205020404" pitchFamily="49" charset="0"/>
              </a:rPr>
              <a:t>&lt;</a:t>
            </a:r>
            <a:r>
              <a:rPr lang="en-US" dirty="0" err="1" smtClean="0">
                <a:solidFill>
                  <a:srgbClr val="000000"/>
                </a:solidFill>
                <a:latin typeface="Courier New" panose="02070309020205020404" pitchFamily="49" charset="0"/>
              </a:rPr>
              <a:t>Boolean</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range</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dirty="0" smtClean="0">
                <a:solidFill>
                  <a:srgbClr val="FF8000"/>
                </a:solidFill>
                <a:latin typeface="Courier New" panose="02070309020205020404" pitchFamily="49" charset="0"/>
              </a:rPr>
              <a:t>1000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collect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partitioningBy</a:t>
            </a:r>
            <a:r>
              <a:rPr lang="en-US" b="1" dirty="0" smtClean="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-&gt; </a:t>
            </a:r>
            <a:r>
              <a:rPr lang="en-US" dirty="0" smtClean="0">
                <a:solidFill>
                  <a:srgbClr val="000000"/>
                </a:solidFill>
                <a:latin typeface="Courier New" panose="02070309020205020404" pitchFamily="49" charset="0"/>
              </a:rPr>
              <a:t>i</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4</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summingInt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smtClean="0">
                <a:solidFill>
                  <a:srgbClr val="000000"/>
                </a:solidFill>
                <a:latin typeface="Courier New" panose="02070309020205020404" pitchFamily="49" charset="0"/>
              </a:rPr>
              <a:t>System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out</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println</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r>
              <a:rPr lang="en-US" dirty="0" smtClean="0">
                <a:solidFill>
                  <a:srgbClr val="008000"/>
                </a:solidFill>
                <a:latin typeface="Courier New" panose="02070309020205020404" pitchFamily="49" charset="0"/>
              </a:rPr>
              <a:t>}</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an example of a </a:t>
            </a:r>
            <a:r>
              <a:rPr lang="en-US" i="1" dirty="0"/>
              <a:t>downstream collector</a:t>
            </a:r>
            <a:r>
              <a:rPr lang="en-US" dirty="0"/>
              <a:t>.  In this case, it accepts the result of 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3058"/>
            <a:ext cx="8596668" cy="802341"/>
          </a:xfrm>
        </p:spPr>
        <p:txBody>
          <a:bodyPr/>
          <a:lstStyle/>
          <a:p>
            <a:r>
              <a:rPr lang="en-US" dirty="0" smtClean="0"/>
              <a:t>Grouping By</a:t>
            </a:r>
            <a:endParaRPr lang="en-US" dirty="0"/>
          </a:p>
        </p:txBody>
      </p:sp>
      <p:sp>
        <p:nvSpPr>
          <p:cNvPr id="3" name="Content Placeholder 2"/>
          <p:cNvSpPr>
            <a:spLocks noGrp="1"/>
          </p:cNvSpPr>
          <p:nvPr>
            <p:ph idx="1"/>
          </p:nvPr>
        </p:nvSpPr>
        <p:spPr>
          <a:xfrm>
            <a:off x="560792" y="1411941"/>
            <a:ext cx="8596668" cy="4827494"/>
          </a:xfrm>
        </p:spPr>
        <p:txBody>
          <a:bodyPr>
            <a:normAutofit/>
          </a:bodyPr>
          <a:lstStyle/>
          <a:p>
            <a:r>
              <a:rPr lang="en-US" dirty="0" smtClean="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FF"/>
                </a:solidFill>
                <a:latin typeface="Courier New" panose="02070309020205020404" pitchFamily="49" charset="0"/>
              </a:rPr>
              <a:t>return</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a:solidFill>
                  <a:srgbClr val="808080"/>
                </a:solidFill>
                <a:latin typeface="Courier New" panose="02070309020205020404" pitchFamily="49" charset="0"/>
              </a:rPr>
              <a:t>work"</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r>
              <a:rPr lang="en-US" dirty="0" smtClean="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err="1">
                <a:solidFill>
                  <a:srgbClr val="0000FF"/>
                </a:solidFill>
                <a:latin typeface="Courier New" panose="02070309020205020404" pitchFamily="49" charset="0"/>
              </a:rPr>
              <a:t>new</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smtClean="0">
                <a:solidFill>
                  <a:srgbClr val="008000"/>
                </a:solidFill>
                <a:latin typeface="Courier New" panose="02070309020205020404" pitchFamily="49" charset="0"/>
              </a:rPr>
              <a:t>/* A=[All], a=[a, all, and], b=[boy, but], d=[dull], f=[fool], j=[jack], m=[makes], n=[no], p=[play], w=[work] */</a:t>
            </a:r>
            <a:r>
              <a:rPr lang="en-US" dirty="0" smtClean="0">
                <a:solidFill>
                  <a:srgbClr val="000000"/>
                </a:solidFill>
                <a:latin typeface="Courier New" panose="02070309020205020404" pitchFamily="49" charset="0"/>
              </a:rPr>
              <a:t> </a:t>
            </a:r>
            <a:endParaRPr lang="en-US" dirty="0" smtClean="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smtClean="0"/>
              <a:t>Grouping By Concurrent</a:t>
            </a:r>
            <a:endParaRPr lang="en-US" dirty="0"/>
          </a:p>
        </p:txBody>
      </p:sp>
      <p:sp>
        <p:nvSpPr>
          <p:cNvPr id="3" name="Content Placeholder 2"/>
          <p:cNvSpPr>
            <a:spLocks noGrp="1"/>
          </p:cNvSpPr>
          <p:nvPr>
            <p:ph idx="1"/>
          </p:nvPr>
        </p:nvSpPr>
        <p:spPr>
          <a:xfrm>
            <a:off x="677334" y="1645024"/>
            <a:ext cx="8596668" cy="4396338"/>
          </a:xfrm>
        </p:spPr>
        <p:txBody>
          <a:bodyPr/>
          <a:lstStyle/>
          <a:p>
            <a:r>
              <a:rPr lang="en-US" dirty="0" smtClean="0"/>
              <a:t>Streams may be processed in parallel by using the </a:t>
            </a:r>
            <a:r>
              <a:rPr lang="en-US" dirty="0" smtClean="0">
                <a:solidFill>
                  <a:srgbClr val="000000"/>
                </a:solidFill>
                <a:latin typeface="Courier New" panose="02070309020205020404" pitchFamily="49" charset="0"/>
              </a:rPr>
              <a:t>parallel</a:t>
            </a:r>
            <a:r>
              <a:rPr lang="en-US" dirty="0"/>
              <a:t> </a:t>
            </a:r>
            <a:r>
              <a:rPr lang="en-US" dirty="0" smtClean="0"/>
              <a:t>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smtClean="0">
                <a:solidFill>
                  <a:srgbClr val="000080"/>
                </a:solidFill>
                <a:latin typeface="Courier New" panose="02070309020205020404" pitchFamily="49" charset="0"/>
              </a:rPr>
              <a:t>(</a:t>
            </a:r>
          </a:p>
          <a:p>
            <a:pPr marL="0" indent="0">
              <a:buNone/>
            </a:pPr>
            <a:r>
              <a:rPr lang="en-US" sz="1600" dirty="0" smtClean="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smtClean="0">
              <a:solidFill>
                <a:srgbClr val="000000"/>
              </a:solidFill>
              <a:latin typeface="Courier New" panose="02070309020205020404" pitchFamily="49" charset="0"/>
            </a:endParaRPr>
          </a:p>
          <a:p>
            <a:pPr marL="0" indent="0">
              <a:buNone/>
            </a:pPr>
            <a:r>
              <a:rPr lang="en-US" sz="1600" dirty="0" err="1" smtClean="0">
                <a:solidFill>
                  <a:srgbClr val="000000"/>
                </a:solidFill>
                <a:latin typeface="Courier New" panose="02070309020205020404" pitchFamily="49" charset="0"/>
              </a:rPr>
              <a:t>Collectors</a:t>
            </a:r>
            <a:r>
              <a:rPr lang="en-US" sz="1600" b="1" dirty="0" err="1" smtClean="0">
                <a:solidFill>
                  <a:srgbClr val="000080"/>
                </a:solidFill>
                <a:latin typeface="Courier New" panose="02070309020205020404" pitchFamily="49" charset="0"/>
              </a:rPr>
              <a:t>.</a:t>
            </a:r>
            <a:r>
              <a:rPr lang="en-US" sz="1600" dirty="0" err="1" smtClean="0">
                <a:solidFill>
                  <a:srgbClr val="000000"/>
                </a:solidFill>
                <a:latin typeface="Courier New" panose="02070309020205020404" pitchFamily="49" charset="0"/>
              </a:rPr>
              <a:t>toCollection</a:t>
            </a:r>
            <a:r>
              <a:rPr lang="en-US" sz="1600" b="1" dirty="0" smtClean="0">
                <a:solidFill>
                  <a:srgbClr val="000080"/>
                </a:solidFill>
                <a:latin typeface="Courier New" panose="02070309020205020404" pitchFamily="49" charset="0"/>
              </a:rPr>
              <a:t>(</a:t>
            </a:r>
            <a:r>
              <a:rPr lang="en-US" sz="1600" dirty="0" err="1" smtClean="0">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smtClean="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r>
              <a:rPr lang="en-US" sz="1600" dirty="0" smtClean="0">
                <a:solidFill>
                  <a:srgbClr val="008000"/>
                </a:solidFill>
                <a:latin typeface="Courier New" panose="02070309020205020404" pitchFamily="49" charset="0"/>
              </a:rPr>
              <a:t>*/</a:t>
            </a:r>
          </a:p>
          <a:p>
            <a:r>
              <a:rPr lang="en-US" dirty="0" smtClean="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smtClean="0">
                <a:solidFill>
                  <a:srgbClr val="000080"/>
                </a:solidFill>
                <a:latin typeface="Courier New" panose="02070309020205020404" pitchFamily="49" charset="0"/>
              </a:rPr>
              <a:t>(</a:t>
            </a:r>
          </a:p>
          <a:p>
            <a:pPr marL="0" indent="0">
              <a:buNone/>
            </a:pPr>
            <a:r>
              <a:rPr lang="en-US" sz="1600" dirty="0" smtClean="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smtClean="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smtClean="0"/>
              <a:t>A process where a stream of </a:t>
            </a:r>
            <a:r>
              <a:rPr lang="en-US" dirty="0" err="1" smtClean="0">
                <a:solidFill>
                  <a:srgbClr val="000000"/>
                </a:solidFill>
                <a:latin typeface="Courier New" panose="02070309020205020404" pitchFamily="49" charset="0"/>
              </a:rPr>
              <a:t>CharSequence</a:t>
            </a:r>
            <a:r>
              <a:rPr lang="en-US" dirty="0"/>
              <a:t> </a:t>
            </a:r>
            <a:r>
              <a:rPr lang="en-US" dirty="0" smtClean="0"/>
              <a:t>is concatenated together to form a string.  Recall the </a:t>
            </a:r>
            <a:r>
              <a:rPr lang="en-US" dirty="0" err="1" smtClean="0">
                <a:solidFill>
                  <a:srgbClr val="000000"/>
                </a:solidFill>
                <a:latin typeface="Courier New" panose="02070309020205020404" pitchFamily="49" charset="0"/>
              </a:rPr>
              <a:t>aboutJack</a:t>
            </a:r>
            <a:r>
              <a:rPr lang="en-US" dirty="0"/>
              <a:t> </a:t>
            </a:r>
            <a:r>
              <a:rPr lang="en-US" dirty="0" smtClean="0"/>
              <a:t>stream:</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return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smtClean="0">
                <a:solidFill>
                  <a:srgbClr val="808080"/>
                </a:solidFill>
                <a:latin typeface="Courier New" panose="02070309020205020404" pitchFamily="49" charset="0"/>
              </a:rPr>
              <a:t>"</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smtClean="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 vs Imperative Programming</a:t>
            </a:r>
            <a:endParaRPr lang="en-US" dirty="0"/>
          </a:p>
        </p:txBody>
      </p:sp>
      <p:sp>
        <p:nvSpPr>
          <p:cNvPr id="3" name="Content Placeholder 2"/>
          <p:cNvSpPr>
            <a:spLocks noGrp="1"/>
          </p:cNvSpPr>
          <p:nvPr>
            <p:ph idx="1"/>
          </p:nvPr>
        </p:nvSpPr>
        <p:spPr>
          <a:xfrm>
            <a:off x="677334" y="1624013"/>
            <a:ext cx="8596668" cy="4417349"/>
          </a:xfrm>
        </p:spPr>
        <p:txBody>
          <a:bodyPr>
            <a:normAutofit/>
          </a:bodyPr>
          <a:lstStyle/>
          <a:p>
            <a:r>
              <a:rPr lang="en-US" sz="2400" dirty="0" smtClean="0"/>
              <a:t>Imperative Programming focuses on </a:t>
            </a:r>
            <a:r>
              <a:rPr lang="en-US" sz="2400" i="1" dirty="0" smtClean="0"/>
              <a:t>how</a:t>
            </a:r>
            <a:r>
              <a:rPr lang="en-US" sz="2400" dirty="0" smtClean="0"/>
              <a:t> a tasks are done.</a:t>
            </a:r>
          </a:p>
          <a:p>
            <a:r>
              <a:rPr lang="en-US" sz="2400" dirty="0" smtClean="0"/>
              <a:t>Each step, including loop structures and task management must be explicit.</a:t>
            </a:r>
          </a:p>
          <a:p>
            <a:endParaRPr lang="en-US" sz="2400" dirty="0"/>
          </a:p>
          <a:p>
            <a:r>
              <a:rPr lang="en-US" sz="2400" dirty="0" smtClean="0"/>
              <a:t>Stream Programming focuses on </a:t>
            </a:r>
            <a:r>
              <a:rPr lang="en-US" sz="2400" i="1" dirty="0" smtClean="0"/>
              <a:t>what</a:t>
            </a:r>
            <a:r>
              <a:rPr lang="en-US" sz="2400" dirty="0" smtClean="0"/>
              <a:t> tasks are done.</a:t>
            </a:r>
          </a:p>
          <a:p>
            <a:r>
              <a:rPr lang="en-US" sz="2400" dirty="0" smtClean="0"/>
              <a:t>The coordination of data between the tasks is handled by the stream itself.</a:t>
            </a:r>
          </a:p>
          <a:p>
            <a:r>
              <a:rPr lang="en-US" sz="2400" dirty="0" smtClean="0"/>
              <a:t>Optimizations, such as parallelism, can be introduced to idempotent operations without requiring extensive rewriting of a stream process.</a:t>
            </a:r>
            <a:endParaRPr lang="en-US" sz="2400" dirty="0"/>
          </a:p>
        </p:txBody>
      </p:sp>
    </p:spTree>
    <p:extLst>
      <p:ext uri="{BB962C8B-B14F-4D97-AF65-F5344CB8AC3E}">
        <p14:creationId xmlns:p14="http://schemas.microsoft.com/office/powerpoint/2010/main" val="29266491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AutoClosable</a:t>
            </a:r>
            <a:r>
              <a:rPr lang="en-US" dirty="0" smtClean="0"/>
              <a:t> Lambda</a:t>
            </a:r>
            <a:endParaRPr lang="en-US" dirty="0"/>
          </a:p>
        </p:txBody>
      </p:sp>
      <p:sp>
        <p:nvSpPr>
          <p:cNvPr id="6" name="Subtitle 5"/>
          <p:cNvSpPr>
            <a:spLocks noGrp="1"/>
          </p:cNvSpPr>
          <p:nvPr>
            <p:ph type="subTitle" idx="1"/>
          </p:nvPr>
        </p:nvSpPr>
        <p:spPr/>
        <p:txBody>
          <a:bodyPr/>
          <a:lstStyle/>
          <a:p>
            <a:r>
              <a:rPr lang="en-US" dirty="0" smtClean="0"/>
              <a:t>Use try-with-resources with any class, and catch the close exception</a:t>
            </a:r>
            <a:endParaRPr lang="en-US" dirty="0"/>
          </a:p>
        </p:txBody>
      </p:sp>
    </p:spTree>
    <p:extLst>
      <p:ext uri="{BB962C8B-B14F-4D97-AF65-F5344CB8AC3E}">
        <p14:creationId xmlns:p14="http://schemas.microsoft.com/office/powerpoint/2010/main" val="3484277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AutoClosable</a:t>
            </a:r>
            <a:r>
              <a:rPr lang="en-US" dirty="0" smtClean="0"/>
              <a:t> is a Lambda</a:t>
            </a:r>
            <a:endParaRPr lang="en-US" dirty="0"/>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smtClean="0"/>
              <a:t>This interface is a functional interface because it has exactly one abstract method.</a:t>
            </a:r>
          </a:p>
          <a:p>
            <a:r>
              <a:rPr lang="en-US" sz="2400" dirty="0" smtClean="0"/>
              <a:t>The Functional Method is </a:t>
            </a:r>
            <a:r>
              <a:rPr lang="en-US" sz="2400" dirty="0">
                <a:solidFill>
                  <a:srgbClr val="000000"/>
                </a:solidFill>
                <a:highlight>
                  <a:srgbClr val="FFFFFF"/>
                </a:highlight>
                <a:latin typeface="Courier New" panose="02070309020205020404" pitchFamily="49" charset="0"/>
              </a:rPr>
              <a:t>close</a:t>
            </a:r>
            <a:r>
              <a:rPr lang="en-US" sz="2400" b="1" dirty="0">
                <a:solidFill>
                  <a:srgbClr val="000080"/>
                </a:solidFill>
                <a:highlight>
                  <a:srgbClr val="FFFFFF"/>
                </a:highlight>
                <a:latin typeface="Courier New" panose="02070309020205020404" pitchFamily="49" charset="0"/>
              </a:rPr>
              <a:t>()</a:t>
            </a:r>
            <a:r>
              <a:rPr lang="en-US" sz="2400" dirty="0" smtClean="0"/>
              <a:t>.</a:t>
            </a:r>
          </a:p>
          <a:p>
            <a:r>
              <a:rPr lang="en-US" sz="2400" dirty="0" smtClean="0"/>
              <a:t>The missing </a:t>
            </a:r>
            <a:r>
              <a:rPr lang="en-US" sz="2400" dirty="0" smtClean="0">
                <a:solidFill>
                  <a:srgbClr val="000000"/>
                </a:solidFill>
                <a:highlight>
                  <a:srgbClr val="FFFFFF"/>
                </a:highlight>
                <a:latin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rPr>
              <a:t>FunctionalInterface</a:t>
            </a:r>
            <a:r>
              <a:rPr lang="en-US" sz="2400" dirty="0" smtClean="0"/>
              <a:t> annotation is unnecessary.</a:t>
            </a:r>
          </a:p>
          <a:p>
            <a:pPr marL="0" indent="0">
              <a:buNone/>
            </a:pPr>
            <a:endParaRPr lang="en-US" dirty="0" smtClean="0">
              <a:solidFill>
                <a:srgbClr val="000000"/>
              </a:solidFill>
              <a:highlight>
                <a:srgbClr val="FFFFFF"/>
              </a:highlight>
              <a:latin typeface="Courier New" panose="02070309020205020404" pitchFamily="49" charset="0"/>
            </a:endParaRPr>
          </a:p>
          <a:p>
            <a:endParaRPr lang="en-US"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55161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5776"/>
          </a:xfrm>
        </p:spPr>
        <p:txBody>
          <a:bodyPr/>
          <a:lstStyle/>
          <a:p>
            <a:r>
              <a:rPr lang="en-US" dirty="0" smtClean="0"/>
              <a:t>Lambda Examples</a:t>
            </a:r>
            <a:endParaRPr lang="en-US" dirty="0"/>
          </a:p>
        </p:txBody>
      </p:sp>
      <p:sp>
        <p:nvSpPr>
          <p:cNvPr id="3" name="Content Placeholder 2"/>
          <p:cNvSpPr>
            <a:spLocks noGrp="1"/>
          </p:cNvSpPr>
          <p:nvPr>
            <p:ph idx="1"/>
          </p:nvPr>
        </p:nvSpPr>
        <p:spPr>
          <a:xfrm>
            <a:off x="677334" y="1815352"/>
            <a:ext cx="8596668" cy="4513729"/>
          </a:xfrm>
        </p:spPr>
        <p:txBody>
          <a:bodyPr/>
          <a:lstStyle/>
          <a:p>
            <a:r>
              <a:rPr lang="en-US" sz="2000" dirty="0"/>
              <a:t>Example </a:t>
            </a:r>
            <a:r>
              <a:rPr lang="en-US" sz="2000" dirty="0" smtClean="0"/>
              <a:t>1a</a:t>
            </a:r>
            <a:endParaRPr lang="en-US" sz="2000" dirty="0"/>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false </a:t>
            </a:r>
          </a:p>
          <a:p>
            <a:r>
              <a:rPr lang="en-US" sz="2000" dirty="0"/>
              <a:t>Example </a:t>
            </a:r>
            <a:r>
              <a:rPr lang="en-US" sz="2000" dirty="0" smtClean="0"/>
              <a:t>1b</a:t>
            </a: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smtClean="0"/>
              <a:t>Lamdba</a:t>
            </a:r>
            <a:r>
              <a:rPr lang="en-US" sz="2000" dirty="0" smtClean="0"/>
              <a:t> expressions must be assigned to a functional interface</a:t>
            </a:r>
          </a:p>
          <a:p>
            <a:r>
              <a:rPr lang="en-US" sz="2000" b="1" dirty="0" smtClean="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rPr>
              <a:t>test</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try-with-resources with any class</a:t>
            </a:r>
            <a:br>
              <a:rPr lang="en-US" dirty="0" smtClean="0"/>
            </a:br>
            <a:r>
              <a:rPr lang="en-US" dirty="0" smtClean="0"/>
              <a:t>Example: Close a Context</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In Java 7, try-with-resources was added to the language.</a:t>
            </a:r>
          </a:p>
          <a:p>
            <a:r>
              <a:rPr lang="en-US" sz="2400" dirty="0" smtClean="0"/>
              <a:t>Unfortunately, not every class that could benefit from it implemented it.</a:t>
            </a:r>
          </a:p>
          <a:p>
            <a:r>
              <a:rPr lang="en-US" sz="2400" dirty="0" smtClean="0"/>
              <a:t>With the magic of Lambdas, it can leverage try-with-resources.</a:t>
            </a:r>
          </a:p>
          <a:p>
            <a:r>
              <a:rPr lang="en-US" dirty="0" smtClean="0">
                <a:solidFill>
                  <a:srgbClr val="8000FF"/>
                </a:solidFill>
                <a:highlight>
                  <a:srgbClr val="FFFFFF"/>
                </a:highlight>
                <a:latin typeface="Courier New" panose="02070309020205020404" pitchFamily="49" charset="0"/>
              </a:rPr>
              <a:t>public</a:t>
            </a:r>
            <a:r>
              <a:rPr lang="en-US" dirty="0" smtClean="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1059782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a:t>
            </a:r>
            <a:r>
              <a:rPr lang="en-US" dirty="0" err="1" smtClean="0"/>
              <a:t>AutoClosable</a:t>
            </a:r>
            <a:r>
              <a:rPr lang="en-US" dirty="0" smtClean="0"/>
              <a:t> Lambda</a:t>
            </a:r>
            <a:endParaRPr lang="en-US" dirty="0"/>
          </a:p>
        </p:txBody>
      </p:sp>
      <p:sp>
        <p:nvSpPr>
          <p:cNvPr id="3" name="Content Placeholder 2"/>
          <p:cNvSpPr>
            <a:spLocks noGrp="1"/>
          </p:cNvSpPr>
          <p:nvPr>
            <p:ph idx="1"/>
          </p:nvPr>
        </p:nvSpPr>
        <p:spPr/>
        <p:txBody>
          <a:bodyPr/>
          <a:lstStyle/>
          <a:p>
            <a:r>
              <a:rPr lang="en-US" sz="2400" dirty="0" smtClean="0"/>
              <a:t>The close method throws Exception.</a:t>
            </a:r>
          </a:p>
          <a:p>
            <a:r>
              <a:rPr lang="en-US" sz="2400" dirty="0" smtClean="0"/>
              <a:t>The thrown Exception will either need to be caught or processed.</a:t>
            </a:r>
          </a:p>
          <a:p>
            <a:r>
              <a:rPr lang="en-US" sz="2400" dirty="0" smtClean="0"/>
              <a:t>This may result in the code being littered with </a:t>
            </a:r>
            <a:r>
              <a:rPr lang="en-US" sz="2400" dirty="0" smtClean="0"/>
              <a:t>catch </a:t>
            </a:r>
            <a:r>
              <a:rPr lang="en-US" sz="2400" dirty="0" smtClean="0"/>
              <a:t>statements.</a:t>
            </a:r>
          </a:p>
          <a:p>
            <a:r>
              <a:rPr lang="en-US" sz="2400" dirty="0" err="1" smtClean="0"/>
              <a:t>AutoClosable</a:t>
            </a:r>
            <a:r>
              <a:rPr lang="en-US" sz="2400" dirty="0" smtClean="0"/>
              <a:t> interface could be extended</a:t>
            </a:r>
          </a:p>
          <a:p>
            <a:r>
              <a:rPr lang="en-US" sz="2400" dirty="0" smtClean="0"/>
              <a:t>Extended interface would only declare the exception we want.</a:t>
            </a:r>
          </a:p>
          <a:p>
            <a:endParaRPr lang="en-US" dirty="0" smtClean="0"/>
          </a:p>
        </p:txBody>
      </p:sp>
    </p:spTree>
    <p:extLst>
      <p:ext uri="{BB962C8B-B14F-4D97-AF65-F5344CB8AC3E}">
        <p14:creationId xmlns:p14="http://schemas.microsoft.com/office/powerpoint/2010/main" val="1122548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Fixing the </a:t>
            </a:r>
            <a:r>
              <a:rPr lang="en-US" dirty="0" err="1" smtClean="0"/>
              <a:t>AutoClosable</a:t>
            </a:r>
            <a:r>
              <a:rPr lang="en-US" dirty="0" smtClean="0"/>
              <a:t> Lambda</a:t>
            </a:r>
            <a:endParaRPr lang="en-US" dirty="0"/>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smtClean="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smtClean="0">
                <a:solidFill>
                  <a:srgbClr val="000000"/>
                </a:solidFill>
                <a:highlight>
                  <a:srgbClr val="FFFFFF"/>
                </a:highlight>
                <a:latin typeface="Courier New" panose="02070309020205020404" pitchFamily="49" charset="0"/>
              </a:rPr>
              <a:t>Override </a:t>
            </a:r>
            <a:r>
              <a:rPr lang="en-US" dirty="0" smtClean="0">
                <a:solidFill>
                  <a:srgbClr val="8000FF"/>
                </a:solidFill>
                <a:highlight>
                  <a:srgbClr val="FFFFFF"/>
                </a:highlight>
                <a:latin typeface="Courier New" panose="02070309020205020404" pitchFamily="49" charset="0"/>
              </a:rPr>
              <a:t>public</a:t>
            </a:r>
            <a:r>
              <a:rPr lang="en-US" dirty="0" smtClean="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NamingException</a:t>
            </a:r>
            <a:r>
              <a:rPr lang="en-US" b="1" dirty="0" smtClean="0">
                <a:solidFill>
                  <a:srgbClr val="000080"/>
                </a:solidFill>
                <a:highlight>
                  <a:srgbClr val="FFFFFF"/>
                </a:highlight>
                <a:latin typeface="Courier New" panose="02070309020205020404" pitchFamily="49" charset="0"/>
              </a:rPr>
              <a:t>;</a:t>
            </a:r>
            <a:r>
              <a:rPr lang="en-US" dirty="0" smtClean="0">
                <a:solidFill>
                  <a:srgbClr val="000000"/>
                </a:solidFill>
                <a:highlight>
                  <a:srgbClr val="FFFFFF"/>
                </a:highlight>
                <a:latin typeface="Courier New" panose="02070309020205020404" pitchFamily="49" charset="0"/>
              </a:rPr>
              <a:t> </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smtClean="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NamingException</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Tree>
    <p:extLst>
      <p:ext uri="{BB962C8B-B14F-4D97-AF65-F5344CB8AC3E}">
        <p14:creationId xmlns:p14="http://schemas.microsoft.com/office/powerpoint/2010/main" val="41758473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Exception in try-with-resources</a:t>
            </a:r>
            <a:endParaRPr lang="en-US" dirty="0"/>
          </a:p>
        </p:txBody>
      </p:sp>
      <p:sp>
        <p:nvSpPr>
          <p:cNvPr id="3" name="Content Placeholder 2"/>
          <p:cNvSpPr>
            <a:spLocks noGrp="1"/>
          </p:cNvSpPr>
          <p:nvPr>
            <p:ph idx="1"/>
          </p:nvPr>
        </p:nvSpPr>
        <p:spPr/>
        <p:txBody>
          <a:bodyPr>
            <a:normAutofit/>
          </a:bodyPr>
          <a:lstStyle/>
          <a:p>
            <a:r>
              <a:rPr lang="en-US" sz="2400" dirty="0" smtClean="0"/>
              <a:t>It would be advantageous to know if an exception occurs in a close method</a:t>
            </a:r>
          </a:p>
          <a:p>
            <a:r>
              <a:rPr lang="en-US" sz="2400" dirty="0" smtClean="0"/>
              <a:t>We may want to handle these exceptions differently</a:t>
            </a:r>
          </a:p>
          <a:p>
            <a:pPr lvl="1"/>
            <a:r>
              <a:rPr lang="en-US" sz="2200" dirty="0" smtClean="0"/>
              <a:t>Not </a:t>
            </a:r>
            <a:r>
              <a:rPr lang="en-US" sz="2200" dirty="0" err="1" smtClean="0"/>
              <a:t>rethrow</a:t>
            </a:r>
            <a:r>
              <a:rPr lang="en-US" sz="2200" dirty="0" smtClean="0"/>
              <a:t> them or fail the operation.</a:t>
            </a:r>
          </a:p>
          <a:p>
            <a:pPr lvl="1"/>
            <a:r>
              <a:rPr lang="en-US" sz="2200" dirty="0" smtClean="0"/>
              <a:t>Log them so that the root cause may be investigated</a:t>
            </a:r>
          </a:p>
          <a:p>
            <a:r>
              <a:rPr lang="en-US" sz="2400" dirty="0" smtClean="0"/>
              <a:t>The try-with-resources catch clause doesn’t distinguish between close and body exceptions.</a:t>
            </a:r>
          </a:p>
          <a:p>
            <a:r>
              <a:rPr lang="en-US" sz="2400" dirty="0" smtClean="0"/>
              <a:t>Can we fix that? (Spoiler alert: yes)</a:t>
            </a:r>
            <a:endParaRPr lang="en-US" sz="2400" dirty="0"/>
          </a:p>
        </p:txBody>
      </p:sp>
    </p:spTree>
    <p:extLst>
      <p:ext uri="{BB962C8B-B14F-4D97-AF65-F5344CB8AC3E}">
        <p14:creationId xmlns:p14="http://schemas.microsoft.com/office/powerpoint/2010/main" val="27965621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Closed Exception Class</a:t>
            </a:r>
            <a:endParaRPr lang="en-US" dirty="0"/>
          </a:p>
        </p:txBody>
      </p:sp>
      <p:sp>
        <p:nvSpPr>
          <p:cNvPr id="3" name="Content Placeholder 2"/>
          <p:cNvSpPr>
            <a:spLocks noGrp="1"/>
          </p:cNvSpPr>
          <p:nvPr>
            <p:ph idx="1"/>
          </p:nvPr>
        </p:nvSpPr>
        <p:spPr/>
        <p:txBody>
          <a:bodyPr/>
          <a:lstStyle/>
          <a:p>
            <a:r>
              <a:rPr lang="en-US" sz="3200" dirty="0"/>
              <a:t>If we have:</a:t>
            </a:r>
            <a:endParaRPr lang="en-US" sz="3200" dirty="0">
              <a:solidFill>
                <a:srgbClr val="8000FF"/>
              </a:solidFill>
              <a:highlight>
                <a:srgbClr val="FFFFFF"/>
              </a:highlight>
              <a:latin typeface="Courier New" panose="02070309020205020404" pitchFamily="49" charset="0"/>
            </a:endParaRP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final</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class</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NotClosedException</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IllegalStateException</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NotClosedException</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Throwable</a:t>
            </a:r>
            <a:r>
              <a:rPr lang="en-US" dirty="0">
                <a:solidFill>
                  <a:srgbClr val="000000"/>
                </a:solidFill>
                <a:highlight>
                  <a:srgbClr val="FFFFFF"/>
                </a:highlight>
                <a:latin typeface="Courier New" panose="02070309020205020404" pitchFamily="49" charset="0"/>
              </a:rPr>
              <a:t> cause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super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cause</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b="1" dirty="0">
                <a:solidFill>
                  <a:srgbClr val="00008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164320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6724"/>
            <a:ext cx="8596668" cy="642938"/>
          </a:xfrm>
        </p:spPr>
        <p:txBody>
          <a:bodyPr/>
          <a:lstStyle/>
          <a:p>
            <a:r>
              <a:rPr lang="en-US" dirty="0" err="1" smtClean="0"/>
              <a:t>AutoCloseable</a:t>
            </a:r>
            <a:r>
              <a:rPr lang="en-US" dirty="0" smtClean="0"/>
              <a:t> Decorator Factory Method</a:t>
            </a:r>
            <a:endParaRPr lang="en-US" dirty="0"/>
          </a:p>
        </p:txBody>
      </p:sp>
      <p:sp>
        <p:nvSpPr>
          <p:cNvPr id="3" name="Content Placeholder 2"/>
          <p:cNvSpPr>
            <a:spLocks noGrp="1"/>
          </p:cNvSpPr>
          <p:nvPr>
            <p:ph idx="1"/>
          </p:nvPr>
        </p:nvSpPr>
        <p:spPr>
          <a:xfrm>
            <a:off x="677334" y="1109662"/>
            <a:ext cx="8596668" cy="5391152"/>
          </a:xfrm>
        </p:spPr>
        <p:txBody>
          <a:bodyPr>
            <a:normAutofit/>
          </a:bodyPr>
          <a:lstStyle/>
          <a:p>
            <a:r>
              <a:rPr lang="en-US" sz="2400" dirty="0" smtClean="0"/>
              <a:t>And</a:t>
            </a:r>
            <a:r>
              <a:rPr lang="en-US" sz="2400" dirty="0" smtClean="0"/>
              <a:t> </a:t>
            </a:r>
            <a:r>
              <a:rPr lang="en-US" sz="2400" dirty="0" smtClean="0"/>
              <a:t>we have:</a:t>
            </a:r>
            <a:endParaRPr lang="en-US" sz="2400" dirty="0" smtClean="0">
              <a:solidFill>
                <a:srgbClr val="8000FF"/>
              </a:solidFill>
              <a:highlight>
                <a:srgbClr val="FFFFFF"/>
              </a:highlight>
              <a:latin typeface="Courier New" panose="02070309020205020404" pitchFamily="49" charset="0"/>
            </a:endParaRPr>
          </a:p>
          <a:p>
            <a:r>
              <a:rPr lang="en-US" dirty="0" smtClean="0">
                <a:solidFill>
                  <a:srgbClr val="8000FF"/>
                </a:solidFill>
                <a:highlight>
                  <a:srgbClr val="FFFFFF"/>
                </a:highlight>
                <a:latin typeface="Courier New" panose="02070309020205020404" pitchFamily="49" charset="0"/>
              </a:rPr>
              <a:t>public </a:t>
            </a:r>
            <a:r>
              <a:rPr lang="en-US" dirty="0" smtClean="0">
                <a:solidFill>
                  <a:srgbClr val="8000FF"/>
                </a:solidFill>
                <a:highlight>
                  <a:srgbClr val="FFFFFF"/>
                </a:highlight>
                <a:latin typeface="Courier New" panose="02070309020205020404" pitchFamily="49" charset="0"/>
              </a:rPr>
              <a:t>static</a:t>
            </a:r>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NamingClosable</a:t>
            </a:r>
            <a:r>
              <a:rPr lang="en-US" dirty="0" smtClean="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wrapAllException</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autoCloseable</a:t>
            </a:r>
            <a:r>
              <a:rPr lang="en-US" b="1" dirty="0" smtClean="0">
                <a:solidFill>
                  <a:srgbClr val="000080"/>
                </a:solidFill>
                <a:highlight>
                  <a:srgbClr val="FFFFFF"/>
                </a:highlight>
                <a:latin typeface="Courier New" panose="02070309020205020404" pitchFamily="49" charset="0"/>
              </a:rPr>
              <a:t>)</a:t>
            </a:r>
            <a:r>
              <a:rPr lang="en-US" dirty="0" smtClean="0">
                <a:solidFill>
                  <a:srgbClr val="000000"/>
                </a:solidFill>
                <a:highlight>
                  <a:srgbClr val="FFFFFF"/>
                </a:highlight>
                <a:latin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rPr>
              <a:t>{</a:t>
            </a:r>
            <a:r>
              <a:rPr lang="en-US" dirty="0">
                <a:solidFill>
                  <a:srgbClr val="008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Decorate </a:t>
            </a:r>
            <a:r>
              <a:rPr lang="en-US" dirty="0" err="1" smtClean="0">
                <a:solidFill>
                  <a:srgbClr val="008000"/>
                </a:solidFill>
                <a:highlight>
                  <a:srgbClr val="FFFFFF"/>
                </a:highlight>
                <a:latin typeface="Courier New" panose="02070309020205020404" pitchFamily="49" charset="0"/>
              </a:rPr>
              <a:t>autoCloseable</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autoCloseable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catch</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Exception ex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new</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NotClosedException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ex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sz="1400" dirty="0">
              <a:solidFill>
                <a:srgbClr val="000000"/>
              </a:solidFill>
              <a:highlight>
                <a:srgbClr val="FFFFFF"/>
              </a:highlight>
              <a:latin typeface="Courier New" panose="02070309020205020404" pitchFamily="49" charset="0"/>
            </a:endParaRPr>
          </a:p>
          <a:p>
            <a:endParaRPr lang="en-US" dirty="0"/>
          </a:p>
        </p:txBody>
      </p:sp>
    </p:spTree>
    <p:extLst>
      <p:ext uri="{BB962C8B-B14F-4D97-AF65-F5344CB8AC3E}">
        <p14:creationId xmlns:p14="http://schemas.microsoft.com/office/powerpoint/2010/main" val="9610165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Then We Can Catch the Close Exception</a:t>
            </a:r>
            <a:endParaRPr lang="en-US" dirty="0"/>
          </a:p>
        </p:txBody>
      </p:sp>
      <p:sp>
        <p:nvSpPr>
          <p:cNvPr id="3" name="Content Placeholder 2"/>
          <p:cNvSpPr>
            <a:spLocks noGrp="1"/>
          </p:cNvSpPr>
          <p:nvPr>
            <p:ph idx="1"/>
          </p:nvPr>
        </p:nvSpPr>
        <p:spPr>
          <a:xfrm>
            <a:off x="677334" y="1214438"/>
            <a:ext cx="8596668" cy="4645949"/>
          </a:xfrm>
        </p:spPr>
        <p:txBody>
          <a:bodyPr>
            <a:normAutofit lnSpcReduction="10000"/>
          </a:bodyPr>
          <a:lstStyle/>
          <a:p>
            <a:endParaRPr lang="en-US" dirty="0" smtClean="0"/>
          </a:p>
          <a:p>
            <a:r>
              <a:rPr lang="en-US" sz="1600" dirty="0">
                <a:solidFill>
                  <a:srgbClr val="8000FF"/>
                </a:solidFill>
                <a:highlight>
                  <a:srgbClr val="FFFFFF"/>
                </a:highlight>
                <a:latin typeface="Courier New" panose="02070309020205020404" pitchFamily="49" charset="0"/>
              </a:rPr>
              <a:t>public</a:t>
            </a:r>
            <a:r>
              <a:rPr lang="en-US" sz="1600" dirty="0">
                <a:solidFill>
                  <a:srgbClr val="000000"/>
                </a:solidFill>
                <a:highlight>
                  <a:srgbClr val="FFFFFF"/>
                </a:highlight>
                <a:latin typeface="Courier New" panose="02070309020205020404" pitchFamily="49" charset="0"/>
              </a:rPr>
              <a:t> </a:t>
            </a:r>
            <a:r>
              <a:rPr lang="en-US" sz="1600" dirty="0">
                <a:solidFill>
                  <a:srgbClr val="8000FF"/>
                </a:solidFill>
                <a:highlight>
                  <a:srgbClr val="FFFFFF"/>
                </a:highlight>
                <a:latin typeface="Courier New" panose="02070309020205020404" pitchFamily="49" charset="0"/>
              </a:rPr>
              <a:t>void</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useContext</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Context </a:t>
            </a:r>
            <a:r>
              <a:rPr lang="en-US" sz="1600" dirty="0" err="1">
                <a:solidFill>
                  <a:srgbClr val="000000"/>
                </a:solidFill>
                <a:highlight>
                  <a:srgbClr val="FFFFFF"/>
                </a:highlight>
                <a:latin typeface="Courier New" panose="02070309020205020404" pitchFamily="49" charset="0"/>
              </a:rPr>
              <a:t>ctx</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throws</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NamingException</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try </a:t>
            </a:r>
            <a:r>
              <a:rPr lang="en-US" sz="1600" b="1" dirty="0" smtClean="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NamingClosable</a:t>
            </a:r>
            <a:r>
              <a:rPr lang="en-US" sz="1600" dirty="0">
                <a:solidFill>
                  <a:srgbClr val="000000"/>
                </a:solidFill>
                <a:highlight>
                  <a:srgbClr val="FFFFFF"/>
                </a:highlight>
                <a:latin typeface="Courier New" panose="02070309020205020404" pitchFamily="49" charset="0"/>
              </a:rPr>
              <a:t> it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wrapAllException</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ctx</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close</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doSomethingWithContext</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ctx</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catch</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NotClosedException</a:t>
            </a:r>
            <a:r>
              <a:rPr lang="en-US" sz="1600" dirty="0">
                <a:solidFill>
                  <a:srgbClr val="000000"/>
                </a:solidFill>
                <a:highlight>
                  <a:srgbClr val="FFFFFF"/>
                </a:highlight>
                <a:latin typeface="Courier New" panose="02070309020205020404" pitchFamily="49" charset="0"/>
              </a:rPr>
              <a:t> ex</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logger</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log</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Level</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WARNING</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ex</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getCause</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getMessage</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ex</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getCause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p>
          <a:p>
            <a:r>
              <a:rPr lang="en-US" dirty="0" smtClean="0"/>
              <a:t>The first time I explained this idea, I got a lot of questions about it.</a:t>
            </a:r>
          </a:p>
          <a:p>
            <a:r>
              <a:rPr lang="en-US" dirty="0" smtClean="0"/>
              <a:t>So, I have published a library on Maven Central called “</a:t>
            </a:r>
            <a:r>
              <a:rPr lang="en-US" dirty="0" err="1" smtClean="0"/>
              <a:t>CloseIt</a:t>
            </a:r>
            <a:r>
              <a:rPr lang="en-US" dirty="0" smtClean="0"/>
              <a:t>” that does all of this with </a:t>
            </a:r>
            <a:r>
              <a:rPr lang="en-US" dirty="0" err="1" smtClean="0"/>
              <a:t>AutoClosable</a:t>
            </a:r>
            <a:r>
              <a:rPr lang="en-US" dirty="0" smtClean="0"/>
              <a:t> and more.</a:t>
            </a:r>
          </a:p>
          <a:p>
            <a:r>
              <a:rPr lang="en-US" dirty="0" smtClean="0"/>
              <a:t>It uses generics to allow the </a:t>
            </a:r>
            <a:r>
              <a:rPr lang="en-US" dirty="0">
                <a:solidFill>
                  <a:srgbClr val="000000"/>
                </a:solidFill>
                <a:highlight>
                  <a:srgbClr val="FFFFFF"/>
                </a:highlight>
                <a:latin typeface="Courier New" panose="02070309020205020404" pitchFamily="49" charset="0"/>
              </a:rPr>
              <a:t>close</a:t>
            </a:r>
            <a:r>
              <a:rPr lang="en-US" b="1" dirty="0" smtClean="0">
                <a:solidFill>
                  <a:srgbClr val="000080"/>
                </a:solidFill>
                <a:highlight>
                  <a:srgbClr val="FFFFFF"/>
                </a:highlight>
                <a:latin typeface="Courier New" panose="02070309020205020404" pitchFamily="49" charset="0"/>
              </a:rPr>
              <a:t>()</a:t>
            </a:r>
            <a:r>
              <a:rPr lang="en-US" dirty="0" smtClean="0"/>
              <a:t> exceptions to be parameterized.</a:t>
            </a:r>
          </a:p>
        </p:txBody>
      </p:sp>
    </p:spTree>
    <p:extLst>
      <p:ext uri="{BB962C8B-B14F-4D97-AF65-F5344CB8AC3E}">
        <p14:creationId xmlns:p14="http://schemas.microsoft.com/office/powerpoint/2010/main" val="2500553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smtClean="0"/>
              <a:t>Questions</a:t>
            </a:r>
            <a:endParaRPr lang="en-US" dirty="0"/>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smtClean="0"/>
              <a:t>My Linked In: </a:t>
            </a:r>
            <a:r>
              <a:rPr lang="en-US" sz="2400" dirty="0" smtClean="0">
                <a:hlinkClick r:id="rId2"/>
              </a:rPr>
              <a:t>https://www.linkedin.com/in/richardroda</a:t>
            </a:r>
            <a:r>
              <a:rPr lang="en-US" sz="2400" dirty="0" smtClean="0"/>
              <a:t> </a:t>
            </a:r>
          </a:p>
          <a:p>
            <a:r>
              <a:rPr lang="en-US" sz="2400" dirty="0" smtClean="0"/>
              <a:t>My Twitter: @</a:t>
            </a:r>
            <a:r>
              <a:rPr lang="en-US" sz="2400" dirty="0" err="1" smtClean="0"/>
              <a:t>Richard_Roda</a:t>
            </a:r>
            <a:endParaRPr lang="en-US" sz="2400" dirty="0" smtClean="0"/>
          </a:p>
          <a:p>
            <a:r>
              <a:rPr lang="en-US" sz="2400" dirty="0" smtClean="0"/>
              <a:t>This Project: </a:t>
            </a:r>
            <a:r>
              <a:rPr lang="en-US" sz="2400" dirty="0" smtClean="0">
                <a:hlinkClick r:id="rId3"/>
              </a:rPr>
              <a:t>https://github.com/RichardRoda/2017-CodePaLOUsa-Lambda</a:t>
            </a:r>
            <a:r>
              <a:rPr lang="en-US" sz="2400" dirty="0" smtClean="0"/>
              <a:t> </a:t>
            </a:r>
          </a:p>
          <a:p>
            <a:r>
              <a:rPr lang="en-US" sz="2400" dirty="0"/>
              <a:t>These slides (pdf): </a:t>
            </a:r>
            <a:r>
              <a:rPr lang="en-US" sz="2400" dirty="0">
                <a:hlinkClick r:id="rId4"/>
              </a:rPr>
              <a:t>https://tinyurl.com/love-lambda</a:t>
            </a:r>
            <a:endParaRPr lang="en-US" sz="2400" dirty="0"/>
          </a:p>
          <a:p>
            <a:r>
              <a:rPr lang="en-US" sz="2400" dirty="0" smtClean="0"/>
              <a:t>These slides license: </a:t>
            </a:r>
            <a:r>
              <a:rPr lang="en-US" sz="2400" dirty="0" smtClean="0">
                <a:hlinkClick r:id="rId5"/>
              </a:rPr>
              <a:t>CC BY 3.0 US</a:t>
            </a:r>
            <a:r>
              <a:rPr lang="en-US" sz="2400" dirty="0" smtClean="0"/>
              <a:t> </a:t>
            </a:r>
            <a:r>
              <a:rPr lang="en-US" sz="2400" dirty="0" smtClean="0">
                <a:hlinkClick r:id="rId6"/>
              </a:rPr>
              <a:t>license terms</a:t>
            </a:r>
            <a:endParaRPr lang="en-US" sz="2400" dirty="0" smtClean="0"/>
          </a:p>
          <a:p>
            <a:r>
              <a:rPr lang="en-US" sz="2400" dirty="0" err="1" smtClean="0"/>
              <a:t>CloseIt</a:t>
            </a:r>
            <a:r>
              <a:rPr lang="en-US" sz="2400" dirty="0"/>
              <a:t>: </a:t>
            </a:r>
            <a:r>
              <a:rPr lang="en-US" sz="2400" dirty="0">
                <a:hlinkClick r:id="rId7"/>
              </a:rPr>
              <a:t>https://</a:t>
            </a:r>
            <a:r>
              <a:rPr lang="en-US" sz="2400" dirty="0" smtClean="0">
                <a:hlinkClick r:id="rId7"/>
              </a:rPr>
              <a:t>github.com/RichardRoda/closeit</a:t>
            </a:r>
            <a:r>
              <a:rPr lang="en-US" sz="2400" dirty="0"/>
              <a:t> - com.github.richardroda.util:closeit:1.4</a:t>
            </a:r>
            <a:endParaRPr lang="en-US" sz="2400" dirty="0" smtClean="0"/>
          </a:p>
          <a:p>
            <a:r>
              <a:rPr lang="en-US" sz="2400" dirty="0" smtClean="0"/>
              <a:t>Oracle’s </a:t>
            </a:r>
            <a:r>
              <a:rPr lang="en-US" sz="2400" dirty="0"/>
              <a:t>Lambda </a:t>
            </a:r>
            <a:r>
              <a:rPr lang="en-US" sz="2400" dirty="0" smtClean="0"/>
              <a:t>Quick Start Guide: </a:t>
            </a:r>
            <a:r>
              <a:rPr lang="en-US" sz="2400" dirty="0">
                <a:hlinkClick r:id="rId8"/>
              </a:rPr>
              <a:t>http://</a:t>
            </a:r>
            <a:r>
              <a:rPr lang="en-US" sz="2400" dirty="0" smtClean="0">
                <a:hlinkClick r:id="rId8"/>
              </a:rPr>
              <a:t>www.oracle.com/webfolder/technetwork/tutorials/obe/java/Lambda-QuickStart/index.html</a:t>
            </a:r>
            <a:r>
              <a:rPr lang="en-US" sz="2400" dirty="0" smtClean="0"/>
              <a:t> </a:t>
            </a:r>
            <a:endParaRPr lang="en-US" dirty="0"/>
          </a:p>
        </p:txBody>
      </p:sp>
    </p:spTree>
    <p:extLst>
      <p:ext uri="{BB962C8B-B14F-4D97-AF65-F5344CB8AC3E}">
        <p14:creationId xmlns:p14="http://schemas.microsoft.com/office/powerpoint/2010/main" val="1080378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smtClean="0"/>
              <a:t>Lambda Syntax</a:t>
            </a:r>
            <a:endParaRPr lang="en-US" dirty="0"/>
          </a:p>
        </p:txBody>
      </p:sp>
      <p:sp>
        <p:nvSpPr>
          <p:cNvPr id="3" name="Content Placeholder 2"/>
          <p:cNvSpPr>
            <a:spLocks noGrp="1"/>
          </p:cNvSpPr>
          <p:nvPr>
            <p:ph idx="1"/>
          </p:nvPr>
        </p:nvSpPr>
        <p:spPr>
          <a:xfrm>
            <a:off x="636993" y="1143001"/>
            <a:ext cx="8596668" cy="5056094"/>
          </a:xfrm>
        </p:spPr>
        <p:txBody>
          <a:bodyPr>
            <a:normAutofit/>
          </a:bodyPr>
          <a:lstStyle/>
          <a:p>
            <a:r>
              <a:rPr lang="en-US" dirty="0" smtClean="0"/>
              <a:t>A lambda expression may take one of the following forms:</a:t>
            </a:r>
            <a:endParaRPr lang="en-US" i="1" dirty="0" smtClean="0"/>
          </a:p>
          <a:p>
            <a:pPr lvl="1"/>
            <a:r>
              <a:rPr lang="en-US" dirty="0" smtClean="0"/>
              <a:t> </a:t>
            </a:r>
            <a:r>
              <a:rPr lang="en-US" i="1" dirty="0" smtClean="0"/>
              <a:t>[Argument List]</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smtClean="0"/>
              <a:t>statement </a:t>
            </a:r>
          </a:p>
          <a:p>
            <a:pPr lvl="1"/>
            <a:r>
              <a:rPr lang="en-US" i="1" dirty="0" smtClean="0"/>
              <a:t> [Argument List]</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 {</a:t>
            </a:r>
            <a:r>
              <a:rPr lang="en-US" i="1" dirty="0" smtClean="0"/>
              <a:t>statements; </a:t>
            </a:r>
            <a:r>
              <a:rPr lang="en-US" b="1" dirty="0" smtClean="0">
                <a:solidFill>
                  <a:srgbClr val="0000FF"/>
                </a:solidFill>
                <a:latin typeface="Courier New" panose="02070309020205020404" pitchFamily="49" charset="0"/>
              </a:rPr>
              <a:t>return;</a:t>
            </a:r>
            <a:r>
              <a:rPr lang="en-US" dirty="0" smtClean="0"/>
              <a:t> </a:t>
            </a:r>
            <a:r>
              <a:rPr lang="en-US" dirty="0" smtClean="0">
                <a:solidFill>
                  <a:srgbClr val="000000"/>
                </a:solidFill>
                <a:latin typeface="Courier New" panose="02070309020205020404" pitchFamily="49" charset="0"/>
              </a:rPr>
              <a:t>}</a:t>
            </a:r>
          </a:p>
          <a:p>
            <a:r>
              <a:rPr lang="en-US" dirty="0" smtClean="0"/>
              <a:t>Argument List may take one of the following forms:</a:t>
            </a:r>
          </a:p>
          <a:p>
            <a:pPr lvl="1"/>
            <a:r>
              <a:rPr lang="en-US" dirty="0" smtClean="0"/>
              <a:t>() -&gt; …</a:t>
            </a:r>
          </a:p>
          <a:p>
            <a:pPr lvl="1"/>
            <a:r>
              <a:rPr lang="en-US" dirty="0" err="1" smtClean="0"/>
              <a:t>i</a:t>
            </a:r>
            <a:r>
              <a:rPr lang="en-US" dirty="0" smtClean="0"/>
              <a:t> -&gt; …</a:t>
            </a:r>
          </a:p>
          <a:p>
            <a:pPr lvl="1"/>
            <a:r>
              <a:rPr lang="en-US" dirty="0" smtClean="0"/>
              <a:t>(</a:t>
            </a:r>
            <a:r>
              <a:rPr lang="en-US" dirty="0" err="1" smtClean="0"/>
              <a:t>i</a:t>
            </a:r>
            <a:r>
              <a:rPr lang="en-US" dirty="0" smtClean="0"/>
              <a:t>) -&gt; …</a:t>
            </a:r>
          </a:p>
          <a:p>
            <a:pPr lvl="1"/>
            <a:r>
              <a:rPr lang="en-US" dirty="0" smtClean="0"/>
              <a:t>(Integer </a:t>
            </a:r>
            <a:r>
              <a:rPr lang="en-US" dirty="0" err="1" smtClean="0"/>
              <a:t>i</a:t>
            </a:r>
            <a:r>
              <a:rPr lang="en-US" dirty="0" smtClean="0"/>
              <a:t>) -&gt; …</a:t>
            </a:r>
          </a:p>
          <a:p>
            <a:pPr lvl="1"/>
            <a:r>
              <a:rPr lang="en-US" dirty="0" smtClean="0"/>
              <a:t>(</a:t>
            </a:r>
            <a:r>
              <a:rPr lang="en-US" dirty="0" err="1" smtClean="0"/>
              <a:t>i,j</a:t>
            </a:r>
            <a:r>
              <a:rPr lang="en-US" dirty="0" smtClean="0"/>
              <a:t>…) -&gt; …</a:t>
            </a:r>
          </a:p>
          <a:p>
            <a:pPr lvl="1"/>
            <a:r>
              <a:rPr lang="en-US" dirty="0" smtClean="0"/>
              <a:t>(Integer </a:t>
            </a:r>
            <a:r>
              <a:rPr lang="en-US" dirty="0" err="1" smtClean="0"/>
              <a:t>i</a:t>
            </a:r>
            <a:r>
              <a:rPr lang="en-US" dirty="0" smtClean="0"/>
              <a:t>, String j…) -&gt; …</a:t>
            </a:r>
          </a:p>
          <a:p>
            <a:r>
              <a:rPr lang="en-US" dirty="0" smtClean="0"/>
              <a:t>When using the </a:t>
            </a:r>
            <a:r>
              <a:rPr lang="en-US" dirty="0">
                <a:solidFill>
                  <a:srgbClr val="000000"/>
                </a:solidFill>
                <a:latin typeface="Courier New" panose="02070309020205020404" pitchFamily="49" charset="0"/>
              </a:rPr>
              <a:t>{</a:t>
            </a:r>
            <a:r>
              <a:rPr lang="en-US" i="1" dirty="0"/>
              <a:t>statements; </a:t>
            </a:r>
            <a:r>
              <a:rPr lang="en-US" b="1" dirty="0">
                <a:solidFill>
                  <a:srgbClr val="0000FF"/>
                </a:solidFill>
                <a:latin typeface="Courier New" panose="02070309020205020404" pitchFamily="49" charset="0"/>
              </a:rPr>
              <a:t>return;</a:t>
            </a:r>
            <a:r>
              <a:rPr lang="en-US" dirty="0"/>
              <a:t> </a:t>
            </a:r>
            <a:r>
              <a:rPr lang="en-US" dirty="0" smtClean="0">
                <a:solidFill>
                  <a:srgbClr val="000000"/>
                </a:solidFill>
                <a:latin typeface="Courier New" panose="02070309020205020404" pitchFamily="49" charset="0"/>
              </a:rPr>
              <a:t>}</a:t>
            </a:r>
            <a:r>
              <a:rPr lang="en-US" dirty="0" smtClean="0"/>
              <a:t> form, the return is optional for a void return value.  When using a single </a:t>
            </a:r>
            <a:r>
              <a:rPr lang="en-US" i="1" dirty="0" smtClean="0"/>
              <a:t>statement,</a:t>
            </a:r>
            <a:r>
              <a:rPr lang="en-US" dirty="0" smtClean="0"/>
              <a:t> the result of the statement is implicitly returned.</a:t>
            </a:r>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Interface (FI) in Java 8</a:t>
            </a:r>
            <a:endParaRPr lang="en-US" dirty="0"/>
          </a:p>
        </p:txBody>
      </p:sp>
      <p:sp>
        <p:nvSpPr>
          <p:cNvPr id="3" name="Content Placeholder 2"/>
          <p:cNvSpPr>
            <a:spLocks noGrp="1"/>
          </p:cNvSpPr>
          <p:nvPr>
            <p:ph idx="1"/>
          </p:nvPr>
        </p:nvSpPr>
        <p:spPr>
          <a:xfrm>
            <a:off x="677334" y="1627095"/>
            <a:ext cx="8596668" cy="4809564"/>
          </a:xfrm>
        </p:spPr>
        <p:txBody>
          <a:bodyPr>
            <a:normAutofit lnSpcReduction="10000"/>
          </a:bodyPr>
          <a:lstStyle/>
          <a:p>
            <a:r>
              <a:rPr lang="en-US" sz="2100" dirty="0"/>
              <a:t>“A functional interface is any interface that contains only one abstract method</a:t>
            </a:r>
            <a:r>
              <a:rPr lang="en-US" sz="2100" dirty="0" smtClean="0"/>
              <a:t>.” — </a:t>
            </a:r>
            <a:r>
              <a:rPr lang="en-US" sz="2100" dirty="0" smtClean="0">
                <a:hlinkClick r:id="rId3"/>
              </a:rPr>
              <a:t>Oracle Java Tutorial</a:t>
            </a:r>
            <a:endParaRPr lang="en-US" sz="2100" dirty="0" smtClean="0"/>
          </a:p>
          <a:p>
            <a:r>
              <a:rPr lang="en-US" sz="2100" dirty="0" smtClean="0"/>
              <a:t>The sole abstract method referred to as the </a:t>
            </a:r>
            <a:r>
              <a:rPr lang="en-US" sz="2100" i="1" dirty="0" smtClean="0"/>
              <a:t>functional method</a:t>
            </a:r>
            <a:endParaRPr lang="en-US" sz="2100" dirty="0" smtClean="0"/>
          </a:p>
          <a:p>
            <a:r>
              <a:rPr lang="en-US" sz="2100" dirty="0" smtClean="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Optional</a:t>
            </a:r>
            <a:endParaRPr lang="en-US" dirty="0" smtClean="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err="1">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a:t>
            </a:r>
            <a:r>
              <a:rPr lang="en-US" sz="2800" b="1" dirty="0" smtClean="0">
                <a:solidFill>
                  <a:srgbClr val="008000"/>
                </a:solidFill>
                <a:highlight>
                  <a:srgbClr val="FFFFFF"/>
                </a:highlight>
                <a:latin typeface="Courier New" panose="02070309020205020404" pitchFamily="49" charset="0"/>
              </a:rPr>
              <a:t>Functional Method</a:t>
            </a:r>
            <a:endParaRPr lang="en-US" sz="2800" b="1" dirty="0">
              <a:solidFill>
                <a:srgbClr val="008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smtClean="0"/>
          </a:p>
          <a:p>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0330"/>
            <a:ext cx="8596668" cy="1317811"/>
          </a:xfrm>
        </p:spPr>
        <p:txBody>
          <a:bodyPr/>
          <a:lstStyle/>
          <a:p>
            <a:r>
              <a:rPr lang="en-US" dirty="0" smtClean="0"/>
              <a:t>Binding Lambda to Example2 FI vs Anonymous Inner class</a:t>
            </a:r>
            <a:endParaRPr lang="en-US" dirty="0"/>
          </a:p>
        </p:txBody>
      </p:sp>
      <p:sp>
        <p:nvSpPr>
          <p:cNvPr id="3" name="Content Placeholder 2"/>
          <p:cNvSpPr>
            <a:spLocks noGrp="1"/>
          </p:cNvSpPr>
          <p:nvPr>
            <p:ph idx="1"/>
          </p:nvPr>
        </p:nvSpPr>
        <p:spPr>
          <a:xfrm>
            <a:off x="677334" y="1604682"/>
            <a:ext cx="8596668" cy="5253318"/>
          </a:xfrm>
        </p:spPr>
        <p:txBody>
          <a:bodyPr>
            <a:normAutofit fontScale="70000" lnSpcReduction="20000"/>
          </a:bodyPr>
          <a:lstStyle/>
          <a:p>
            <a:r>
              <a:rPr lang="en-US" sz="3400" dirty="0" smtClean="0"/>
              <a:t>Both of these implement </a:t>
            </a:r>
            <a:r>
              <a:rPr lang="en-US" sz="3400" dirty="0" err="1" smtClean="0"/>
              <a:t>myMethod</a:t>
            </a:r>
            <a:r>
              <a:rPr lang="en-US" sz="3400" dirty="0" smtClean="0"/>
              <a:t> defined in Example2.</a:t>
            </a:r>
          </a:p>
          <a:p>
            <a:r>
              <a:rPr lang="en-US" sz="3400" dirty="0" smtClean="0"/>
              <a:t>Since there is exactly one abstract functional method, method types and return values are inferred from the FI.</a:t>
            </a:r>
          </a:p>
          <a:p>
            <a:pPr marL="0" indent="0">
              <a:buNone/>
            </a:pP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class</a:t>
            </a:r>
            <a:r>
              <a:rPr lang="en-US" sz="2400" dirty="0">
                <a:solidFill>
                  <a:srgbClr val="000000"/>
                </a:solidFill>
                <a:highlight>
                  <a:srgbClr val="FFFFFF"/>
                </a:highlight>
                <a:latin typeface="Courier New" panose="02070309020205020404" pitchFamily="49" charset="0"/>
              </a:rPr>
              <a:t> Example3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static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main</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String</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args</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Example2 lambda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-&gt;</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8 chars</a:t>
            </a:r>
          </a:p>
          <a:p>
            <a:pPr marL="0" indent="0">
              <a:buNone/>
            </a:pPr>
            <a:r>
              <a:rPr lang="en-US" sz="2400" dirty="0">
                <a:solidFill>
                  <a:srgbClr val="000000"/>
                </a:solidFill>
                <a:highlight>
                  <a:srgbClr val="FFFFFF"/>
                </a:highlight>
                <a:latin typeface="Courier New" panose="02070309020205020404" pitchFamily="49" charset="0"/>
              </a:rPr>
              <a:t>        Example2 </a:t>
            </a:r>
            <a:r>
              <a:rPr lang="en-US" sz="2400" dirty="0" err="1">
                <a:solidFill>
                  <a:srgbClr val="000000"/>
                </a:solidFill>
                <a:highlight>
                  <a:srgbClr val="FFFFFF"/>
                </a:highlight>
                <a:latin typeface="Courier New" panose="02070309020205020404" pitchFamily="49" charset="0"/>
              </a:rPr>
              <a:t>innerClass</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new</a:t>
            </a:r>
            <a:r>
              <a:rPr lang="en-US" sz="2400" dirty="0">
                <a:solidFill>
                  <a:srgbClr val="000000"/>
                </a:solidFill>
                <a:highlight>
                  <a:srgbClr val="FFFFFF"/>
                </a:highlight>
                <a:latin typeface="Courier New" panose="02070309020205020404" pitchFamily="49" charset="0"/>
              </a:rPr>
              <a:t> Example2</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@Override </a:t>
            </a:r>
            <a:r>
              <a:rPr lang="en-US" sz="2400" dirty="0">
                <a:solidFill>
                  <a:srgbClr val="8000FF"/>
                </a:solidFill>
                <a:highlight>
                  <a:srgbClr val="FFFFFF"/>
                </a:highlight>
                <a:latin typeface="Courier New" panose="02070309020205020404" pitchFamily="49" charset="0"/>
              </a:rPr>
              <a:t>public</a:t>
            </a:r>
            <a:r>
              <a:rPr lang="en-US" sz="2400" dirty="0">
                <a:solidFill>
                  <a:srgbClr val="000000"/>
                </a:solidFill>
                <a:highlight>
                  <a:srgbClr val="FFFFFF"/>
                </a:highlight>
                <a:latin typeface="Courier New" panose="02070309020205020404" pitchFamily="49" charset="0"/>
              </a:rPr>
              <a:t> </a:t>
            </a:r>
            <a:r>
              <a:rPr lang="en-US" sz="2400" dirty="0" err="1">
                <a:solidFill>
                  <a:srgbClr val="8000FF"/>
                </a:solidFill>
                <a:highlight>
                  <a:srgbClr val="FFFFFF"/>
                </a:highlight>
                <a:latin typeface="Courier New" panose="02070309020205020404" pitchFamily="49" charset="0"/>
              </a:rPr>
              <a:t>int</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a:solidFill>
                  <a:srgbClr val="FF8000"/>
                </a:solidFill>
                <a:highlight>
                  <a:srgbClr val="FFFFFF"/>
                </a:highlight>
                <a:latin typeface="Courier New" panose="02070309020205020404" pitchFamily="49" charset="0"/>
              </a:rPr>
              <a:t>3</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5 lines of </a:t>
            </a:r>
            <a:r>
              <a:rPr lang="en-US" sz="2400" dirty="0" smtClean="0">
                <a:solidFill>
                  <a:srgbClr val="008000"/>
                </a:solidFill>
                <a:highlight>
                  <a:srgbClr val="FFFFFF"/>
                </a:highlight>
                <a:latin typeface="Courier New" panose="02070309020205020404" pitchFamily="49" charset="0"/>
              </a:rPr>
              <a:t>code, 65 chars</a:t>
            </a:r>
            <a:endParaRPr lang="en-US" sz="2400" dirty="0">
              <a:solidFill>
                <a:srgbClr val="008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lambda</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innerClass</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myMethod</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008000"/>
                </a:solidFill>
                <a:highlight>
                  <a:srgbClr val="FFFFFF"/>
                </a:highlight>
                <a:latin typeface="Courier New" panose="02070309020205020404" pitchFamily="49" charset="0"/>
              </a:rPr>
              <a:t>// 3</a:t>
            </a: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endParaRPr lang="en-US" sz="2400" dirty="0"/>
          </a:p>
        </p:txBody>
      </p:sp>
    </p:spTree>
    <p:extLst>
      <p:ext uri="{BB962C8B-B14F-4D97-AF65-F5344CB8AC3E}">
        <p14:creationId xmlns:p14="http://schemas.microsoft.com/office/powerpoint/2010/main" val="983859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 Functional Interfaces</a:t>
            </a:r>
            <a:endParaRPr lang="en-US" dirty="0"/>
          </a:p>
        </p:txBody>
      </p:sp>
      <p:sp>
        <p:nvSpPr>
          <p:cNvPr id="4" name="Subtitle 3"/>
          <p:cNvSpPr>
            <a:spLocks noGrp="1"/>
          </p:cNvSpPr>
          <p:nvPr>
            <p:ph type="subTitle" idx="1"/>
          </p:nvPr>
        </p:nvSpPr>
        <p:spPr/>
        <p:txBody>
          <a:bodyPr/>
          <a:lstStyle/>
          <a:p>
            <a:r>
              <a:rPr lang="en-US" dirty="0" smtClean="0"/>
              <a:t>Used by Streams</a:t>
            </a:r>
            <a:endParaRPr lang="en-US" dirty="0"/>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Interface Conventions</a:t>
            </a:r>
            <a:endParaRPr lang="en-US" dirty="0"/>
          </a:p>
        </p:txBody>
      </p:sp>
      <p:sp>
        <p:nvSpPr>
          <p:cNvPr id="3" name="Content Placeholder 2"/>
          <p:cNvSpPr>
            <a:spLocks noGrp="1"/>
          </p:cNvSpPr>
          <p:nvPr>
            <p:ph idx="1"/>
          </p:nvPr>
        </p:nvSpPr>
        <p:spPr>
          <a:xfrm>
            <a:off x="677334" y="1371601"/>
            <a:ext cx="8596668" cy="5114364"/>
          </a:xfrm>
        </p:spPr>
        <p:txBody>
          <a:bodyPr>
            <a:normAutofit/>
          </a:bodyPr>
          <a:lstStyle/>
          <a:p>
            <a:r>
              <a:rPr lang="en-US" sz="2400" dirty="0"/>
              <a:t>The abstract method is called the </a:t>
            </a:r>
            <a:r>
              <a:rPr lang="en-US" sz="2400" i="1" dirty="0"/>
              <a:t>functional method</a:t>
            </a:r>
            <a:endParaRPr lang="en-US" sz="2400" dirty="0"/>
          </a:p>
          <a:p>
            <a:r>
              <a:rPr lang="en-US" sz="2400" dirty="0" smtClean="0"/>
              <a:t>The following conventions apply for type variables used by Java 8 FIs:</a:t>
            </a:r>
          </a:p>
          <a:p>
            <a:r>
              <a:rPr lang="en-US" sz="2400" dirty="0" smtClean="0"/>
              <a:t>T – First argument</a:t>
            </a:r>
          </a:p>
          <a:p>
            <a:r>
              <a:rPr lang="en-US" sz="2400" dirty="0" smtClean="0"/>
              <a:t>U – Second argument</a:t>
            </a:r>
          </a:p>
          <a:p>
            <a:r>
              <a:rPr lang="en-US" sz="2400" dirty="0" smtClean="0"/>
              <a:t>R – Return Value</a:t>
            </a:r>
          </a:p>
          <a:p>
            <a:r>
              <a:rPr lang="en-US" sz="2400" dirty="0" smtClean="0"/>
              <a:t>Any of the above are omitted if not used.</a:t>
            </a:r>
          </a:p>
          <a:p>
            <a:r>
              <a:rPr lang="en-US" sz="2400" dirty="0" smtClean="0"/>
              <a:t>If an FI lacks an argument, T is sometimes used for the return value instead of R.</a:t>
            </a:r>
          </a:p>
          <a:p>
            <a:r>
              <a:rPr lang="en-US" sz="2400" dirty="0" smtClean="0"/>
              <a:t>Many FIs that take one argument have a corresponding two argument version prefixed with “Bi”.</a:t>
            </a:r>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7126</TotalTime>
  <Words>4074</Words>
  <Application>Microsoft Office PowerPoint</Application>
  <PresentationFormat>Widescreen</PresentationFormat>
  <Paragraphs>450</Paragraphs>
  <Slides>47</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 8</vt:lpstr>
      <vt:lpstr>Binding Lambda to Example2 FI vs Anonymous Inner class</vt:lpstr>
      <vt:lpstr>Key Functional Interfaces</vt:lpstr>
      <vt:lpstr>Functional Interface Conventions</vt:lpstr>
      <vt:lpstr>Predicate&lt;T&gt;</vt:lpstr>
      <vt:lpstr>Consumer&lt;T&gt;</vt:lpstr>
      <vt:lpstr>Supplier&lt;R&gt;</vt:lpstr>
      <vt:lpstr>Function&lt;T,R&gt;</vt:lpstr>
      <vt:lpstr>UnaryOperator&lt;T&gt;</vt:lpstr>
      <vt:lpstr>Comparator&lt;T&gt;</vt:lpstr>
      <vt:lpstr>Optional&lt;T&gt; Class</vt:lpstr>
      <vt:lpstr>Method Reference</vt:lpstr>
      <vt:lpstr>Method Reference</vt:lpstr>
      <vt:lpstr>Static Method Reference</vt:lpstr>
      <vt:lpstr>Method Reference on an Instance</vt:lpstr>
      <vt:lpstr>Constructor Method Reference</vt:lpstr>
      <vt:lpstr>Instance Method Reference</vt:lpstr>
      <vt:lpstr>Streams</vt:lpstr>
      <vt:lpstr>What is a Java Stream?</vt:lpstr>
      <vt:lpstr>Add a collection of numbers</vt:lpstr>
      <vt:lpstr>Breaking Down the Stream</vt:lpstr>
      <vt:lpstr>Primitive Streams</vt:lpstr>
      <vt:lpstr>Map</vt:lpstr>
      <vt:lpstr>Filter</vt:lpstr>
      <vt:lpstr>Limit and Skip</vt:lpstr>
      <vt:lpstr>Terminal Operations that return Optional&lt;T&gt;: findFirst, findAny, Min, and Max</vt:lpstr>
      <vt:lpstr>Collecting – The Stream.Collect Method</vt:lpstr>
      <vt:lpstr>Partition</vt:lpstr>
      <vt:lpstr>Grouping By</vt:lpstr>
      <vt:lpstr>Grouping By Concurrent</vt:lpstr>
      <vt:lpstr>Joining</vt:lpstr>
      <vt:lpstr>Streams vs Imperative Programming</vt:lpstr>
      <vt:lpstr>AutoClosable Lambda</vt:lpstr>
      <vt:lpstr>AutoClosable is a Lambda</vt:lpstr>
      <vt:lpstr>Use try-with-resources with any class Example: Close a Context</vt:lpstr>
      <vt:lpstr>Issues with AutoClosable Lambda</vt:lpstr>
      <vt:lpstr>Fixing the AutoClosable Lambda</vt:lpstr>
      <vt:lpstr>Close Exception in try-with-resources</vt:lpstr>
      <vt:lpstr>Not Closed Exception Class</vt:lpstr>
      <vt:lpstr>AutoCloseable Decorator Factory Method</vt:lpstr>
      <vt:lpstr>Then We Can Catch the Close Exception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321</cp:revision>
  <dcterms:created xsi:type="dcterms:W3CDTF">2017-04-29T22:11:00Z</dcterms:created>
  <dcterms:modified xsi:type="dcterms:W3CDTF">2019-05-05T01:57:06Z</dcterms:modified>
</cp:coreProperties>
</file>