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310" r:id="rId30"/>
    <p:sldId id="276" r:id="rId31"/>
    <p:sldId id="274" r:id="rId32"/>
    <p:sldId id="293" r:id="rId33"/>
    <p:sldId id="311" r:id="rId34"/>
    <p:sldId id="312" r:id="rId35"/>
    <p:sldId id="295" r:id="rId36"/>
    <p:sldId id="313" r:id="rId37"/>
    <p:sldId id="278" r:id="rId38"/>
    <p:sldId id="277" r:id="rId39"/>
    <p:sldId id="279" r:id="rId40"/>
    <p:sldId id="280" r:id="rId41"/>
    <p:sldId id="281" r:id="rId42"/>
    <p:sldId id="298" r:id="rId43"/>
    <p:sldId id="299" r:id="rId44"/>
    <p:sldId id="300" r:id="rId45"/>
    <p:sldId id="301" r:id="rId46"/>
    <p:sldId id="302" r:id="rId47"/>
    <p:sldId id="303" r:id="rId48"/>
    <p:sldId id="308" r:id="rId49"/>
    <p:sldId id="309" r:id="rId50"/>
    <p:sldId id="306" r:id="rId51"/>
    <p:sldId id="307" r:id="rId52"/>
    <p:sldId id="304" r:id="rId53"/>
    <p:sldId id="29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Lambdas and FIs</a:t>
            </a:r>
            <a:r>
              <a:rPr lang="en-US" baseline="0" dirty="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variations of primitive</a:t>
            </a:r>
            <a:r>
              <a:rPr lang="en-US" baseline="0" dirty="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OCP, a constructor method reference with</a:t>
            </a:r>
            <a:r>
              <a:rPr lang="en-US" baseline="0" dirty="0"/>
              <a:t> choices for which FI to use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instance method reference can be the most difficult to understand.  Although the reference is named against the class, it is applied to an instance of the class by using the first argument of the lambda as the object instance to apply the method to.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breaks this down</a:t>
            </a:r>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these points to follow.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mathematics, an identity property is a number such that when it is applied with an operator it does not change the value of the other operand.  0 + X = X, 1 * X = X, “” + X = X, etc.  “Reduction” is a fancy way of saying, take all of the values and compute a single value from them.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think</a:t>
            </a:r>
            <a:r>
              <a:rPr lang="en-US" baseline="0" dirty="0"/>
              <a:t> </a:t>
            </a:r>
            <a:r>
              <a:rPr lang="en-US" baseline="0" dirty="0" err="1"/>
              <a:t>java.util.Map</a:t>
            </a:r>
            <a:r>
              <a:rPr lang="en-US" baseline="0" dirty="0"/>
              <a:t> from the collections framework!  Map is a reference to the mathematical concept that any function may be thought of as a means of mapping its input values to output values.  The functions should be idempotent, deterministic and avoid </a:t>
            </a:r>
            <a:r>
              <a:rPr lang="en-US" baseline="0"/>
              <a:t>side-effects.</a:t>
            </a:r>
          </a:p>
          <a:p>
            <a:r>
              <a:rPr lang="en-US" baseline="0"/>
              <a:t>Note that it is the terminal for each operation that 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see the skip</a:t>
            </a:r>
            <a:r>
              <a:rPr lang="en-US" baseline="0" dirty="0"/>
              <a:t> - </a:t>
            </a:r>
            <a:r>
              <a:rPr lang="en-US" dirty="0"/>
              <a:t>limit or limit</a:t>
            </a:r>
            <a:r>
              <a:rPr lang="en-US" baseline="0" dirty="0"/>
              <a:t> - </a:t>
            </a:r>
            <a:r>
              <a:rPr lang="en-US" dirty="0"/>
              <a:t>skip on the</a:t>
            </a:r>
            <a:r>
              <a:rPr lang="en-US" baseline="0" dirty="0"/>
              <a:t>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match family of operations is not considered a reduction because it doesn’t always process all of the elements.</a:t>
            </a:r>
          </a:p>
          <a:p>
            <a:r>
              <a:rPr lang="en-US" dirty="0"/>
              <a:t>Never use any reduction </a:t>
            </a:r>
            <a:r>
              <a:rPr lang="en-US" dirty="0" smtClean="0"/>
              <a:t>on </a:t>
            </a:r>
            <a:r>
              <a:rPr lang="en-US" dirty="0"/>
              <a:t>an infinite stream.  By definition, a reduction processes all of the elements.</a:t>
            </a:r>
          </a:p>
        </p:txBody>
      </p:sp>
      <p:sp>
        <p:nvSpPr>
          <p:cNvPr id="4" name="Slide Number Placeholder 3"/>
          <p:cNvSpPr>
            <a:spLocks noGrp="1"/>
          </p:cNvSpPr>
          <p:nvPr>
            <p:ph type="sldNum" sz="quarter" idx="5"/>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Collections.toCollection</a:t>
            </a:r>
            <a:r>
              <a:rPr lang="en-US" baseline="0" dirty="0"/>
              <a:t> allows full control over the collection type provided and how it is created by using a Supplier lambda.  In the last example a method reference to </a:t>
            </a:r>
            <a:r>
              <a:rPr lang="en-US" baseline="0" dirty="0" err="1"/>
              <a:t>LinkedHashSet’s</a:t>
            </a:r>
            <a:r>
              <a:rPr lang="en-US" baseline="0" dirty="0"/>
              <a:t> constructor was used as the </a:t>
            </a:r>
            <a:r>
              <a:rPr lang="en-US" baseline="0"/>
              <a:t>supplier.</a:t>
            </a:r>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Downstream collectors are collectors that</a:t>
            </a:r>
            <a:r>
              <a:rPr lang="en-US" baseline="0" dirty="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err="1"/>
              <a:t>occurances</a:t>
            </a:r>
            <a:r>
              <a:rPr lang="en-US" baseline="0" dirty="0"/>
              <a:t> 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is most other languages, but Oracle decided on -&gt; apparently to confuse people.  Their documentation suggests that programmers might get =&gt; confused with &gt;= .  That doesn’t happen in other languages, but here we are.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this method of doing this requires creating</a:t>
            </a:r>
            <a:r>
              <a:rPr lang="en-US" baseline="0" dirty="0" smtClean="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 longer necessary to create a new interface to change out the exception that are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returned lambda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 is the example shown on the previous two slides.  The difference between</a:t>
            </a:r>
            <a:r>
              <a:rPr lang="en-US" baseline="0" dirty="0"/>
              <a:t> consume and wrap + catch is consume always processes exceptions from the close method, but wrapped exceptions are only caught if no exception occurs in the try-with-resources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CloseIt</a:t>
            </a:r>
            <a:r>
              <a:rPr lang="en-US" baseline="0" dirty="0"/>
              <a:t> project has a readme markdown file that is everything you wanted to know about using a closeable as a lambda but were afraid to ask.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other programming languages, the value</a:t>
            </a:r>
            <a:r>
              <a:rPr lang="en-US" baseline="0" dirty="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You will see something like this on the OCP test.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8 uses type inference</a:t>
            </a:r>
            <a:r>
              <a:rPr lang="en-US" baseline="0" dirty="0"/>
              <a:t> to produce a lambda with the correct return value and argument.  Saves much code.  Note how much more readable lambda is than </a:t>
            </a:r>
            <a:r>
              <a:rPr lang="en-US" baseline="0" dirty="0" err="1"/>
              <a:t>innerClass</a:t>
            </a:r>
            <a:r>
              <a:rPr lang="en-US" baseline="0" dirty="0"/>
              <a:t>.  Java 8 also optimizes lambdas.  Since that lambda does 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Although any interface with exactly 1 abstract method is a Functional Interface, these are used by the Stream framework.  You need to know these cold for the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Primitive FIs are like their generic counterparts except that they either accept or return a primitive value of double, </a:t>
            </a:r>
            <a:r>
              <a:rPr lang="en-US" baseline="0" dirty="0" err="1"/>
              <a:t>int</a:t>
            </a:r>
            <a:r>
              <a:rPr lang="en-US" baseline="0" dirty="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forEach</a:t>
            </a:r>
            <a:r>
              <a:rPr lang="en-US" dirty="0"/>
              <a:t> method may</a:t>
            </a:r>
            <a:r>
              <a:rPr lang="en-US" baseline="0" dirty="0"/>
              <a:t> be used as a replacement for the imperative for loop in many cases. </a:t>
            </a:r>
            <a:r>
              <a:rPr lang="en-US" dirty="0"/>
              <a:t>Lambdas and FIs</a:t>
            </a:r>
            <a:r>
              <a:rPr lang="en-US" baseline="0" dirty="0"/>
              <a:t> can be used as lightweight building blocks for pattern based development: instead of needing a constellation of classes to implement various collection visitors, the Consumer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Decorator_patte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github.com/RichardRoda/closeit" TargetMode="External"/><Relationship Id="rId3" Type="http://schemas.openxmlformats.org/officeDocument/2006/relationships/hyperlink" Target="https://www.linkedin.com/in/richardroda" TargetMode="External"/><Relationship Id="rId7" Type="http://schemas.openxmlformats.org/officeDocument/2006/relationships/hyperlink" Target="https://creativecommons.org/licenses/by/3.0/us/legalcod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creativecommons.org/licenses/by/3.0/us/" TargetMode="External"/><Relationship Id="rId5" Type="http://schemas.openxmlformats.org/officeDocument/2006/relationships/hyperlink" Target="https://tinyurl.com/love-lambda" TargetMode="External"/><Relationship Id="rId4" Type="http://schemas.openxmlformats.org/officeDocument/2006/relationships/hyperlink" Target="https://github.com/RichardRoda/2017-CodePaLOUsa-Lambda" TargetMode="External"/><Relationship Id="rId9" Type="http://schemas.openxmlformats.org/officeDocument/2006/relationships/hyperlink" Target="http://www.oracle.com/webfolder/technetwork/tutorials/obe/java/Lambda-QuickStart/index.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Collections and Streams have this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a:t>
            </a:r>
          </a:p>
          <a:p>
            <a:r>
              <a:rPr lang="en-US" sz="2400" dirty="0"/>
              <a:t>Useful for implementing the Factory pattern.</a:t>
            </a:r>
          </a:p>
          <a:p>
            <a:r>
              <a:rPr lang="en-US" sz="2400" dirty="0"/>
              <a:t>Functional Method</a:t>
            </a:r>
            <a:r>
              <a:rPr lang="en-US" sz="2400"/>
              <a:t>: </a:t>
            </a:r>
            <a:r>
              <a:rPr lang="en-US" sz="2400" dirty="0">
                <a:solidFill>
                  <a:srgbClr val="000000"/>
                </a:solidFill>
                <a:highlight>
                  <a:srgbClr val="FFFFFF"/>
                </a:highlight>
                <a:latin typeface="Courier New" panose="02070309020205020404" pitchFamily="49" charset="0"/>
              </a:rPr>
              <a:t>T</a:t>
            </a:r>
            <a:r>
              <a:rPr lang="en-US" sz="240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a:t>
            </a:r>
            <a:r>
              <a:rPr lang="en-US" sz="2400"/>
              <a:t>Primitive 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a:solidFill>
                  <a:srgbClr val="000080"/>
                </a:solidFill>
                <a:highlight>
                  <a:srgbClr val="FFFFFF"/>
                </a:highlight>
                <a:latin typeface="Courier New" panose="02070309020205020404" pitchFamily="49" charset="0"/>
              </a:rPr>
              <a:t>)</a:t>
            </a:r>
          </a:p>
          <a:p>
            <a:pPr lvl="1"/>
            <a:r>
              <a:rPr lang="en-US" sz="2200" dirty="0"/>
              <a:t>When o1 &lt; o2, returns &lt;= -1</a:t>
            </a:r>
          </a:p>
          <a:p>
            <a:pPr lvl="1"/>
            <a:r>
              <a:rPr lang="en-US" sz="2200" dirty="0"/>
              <a:t>When o1 = o2, returns 0</a:t>
            </a:r>
          </a:p>
          <a:p>
            <a:pPr lvl="1"/>
            <a:r>
              <a:rPr lang="en-US" sz="2200" dirty="0"/>
              <a:t>When o1 &gt; o2, returns &gt;= 1</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a:t>Optional&lt;T&gt; Class</a:t>
            </a:r>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Technical Lead at </a:t>
            </a:r>
            <a:r>
              <a:rPr lang="en-US" sz="2600" dirty="0" err="1"/>
              <a:t>Perspecta</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a:t>
            </a:r>
            <a:r>
              <a:rPr lang="en-US" sz="2000"/>
              <a:t>interface with </a:t>
            </a:r>
            <a:r>
              <a:rPr lang="en-US" sz="2000" dirty="0"/>
              <a:t>a non-void return type.</a:t>
            </a:r>
          </a:p>
          <a:p>
            <a:r>
              <a:rPr lang="en-US" sz="2000" dirty="0"/>
              <a:t>Supplier is canonically used for a constructor method reference.</a:t>
            </a:r>
          </a:p>
          <a:p>
            <a:r>
              <a:rPr lang="en-US" sz="2000" dirty="0"/>
              <a:t>Function and </a:t>
            </a:r>
            <a:r>
              <a:rPr lang="en-US" sz="2000" dirty="0" err="1"/>
              <a:t>BiFunction</a:t>
            </a:r>
            <a:r>
              <a:rPr lang="en-US" sz="2000" dirty="0"/>
              <a:t> are used for constructors with arguments.</a:t>
            </a:r>
          </a:p>
        </p:txBody>
      </p:sp>
    </p:spTree>
    <p:extLst>
      <p:ext uri="{BB962C8B-B14F-4D97-AF65-F5344CB8AC3E}">
        <p14:creationId xmlns:p14="http://schemas.microsoft.com/office/powerpoint/2010/main" val="352525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file, 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processed the stream.</a:t>
            </a:r>
          </a:p>
          <a:p>
            <a:pPr marL="800100" lvl="1" indent="-342900">
              <a:buFont typeface="+mj-lt"/>
              <a:buAutoNum type="arabicPeriod"/>
            </a:pPr>
            <a:r>
              <a:rPr lang="en-US" sz="1800" dirty="0"/>
              <a:t>A terminal operation</a:t>
            </a:r>
          </a:p>
          <a:p>
            <a:pPr marL="1200150" lvl="2" indent="-342900"/>
            <a:r>
              <a:rPr lang="en-US" sz="1500" dirty="0"/>
              <a:t>Returns a result, such as a number 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are Like Factory Conveyor Belts</a:t>
            </a:r>
          </a:p>
        </p:txBody>
      </p:sp>
      <p:sp>
        <p:nvSpPr>
          <p:cNvPr id="3" name="Content Placeholder 2"/>
          <p:cNvSpPr>
            <a:spLocks noGrp="1"/>
          </p:cNvSpPr>
          <p:nvPr>
            <p:ph idx="1"/>
          </p:nvPr>
        </p:nvSpPr>
        <p:spPr>
          <a:xfrm>
            <a:off x="677334" y="1281113"/>
            <a:ext cx="8596668" cy="5210175"/>
          </a:xfrm>
        </p:spPr>
        <p:txBody>
          <a:bodyPr>
            <a:normAutofit lnSpcReduction="10000"/>
          </a:bodyPr>
          <a:lstStyle/>
          <a:p>
            <a:r>
              <a:rPr lang="en-US" sz="2400" dirty="0"/>
              <a:t>The data source is the raw material to be processed.</a:t>
            </a:r>
          </a:p>
          <a:p>
            <a:r>
              <a:rPr lang="en-US" sz="2400" dirty="0"/>
              <a:t>Adding the intermediate operations is like getting the workers into place.</a:t>
            </a:r>
          </a:p>
          <a:p>
            <a:r>
              <a:rPr lang="en-US" sz="2400" dirty="0"/>
              <a:t>Like a conveyor belt takes the result of the previous worker’s changes to the next worker, a Stream takes the result of the previous intermediate operation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the conveyor belt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 Add a Collection of Numbers</a:t>
            </a:r>
          </a:p>
        </p:txBody>
      </p:sp>
      <p:sp>
        <p:nvSpPr>
          <p:cNvPr id="3" name="Content Placeholder 2"/>
          <p:cNvSpPr>
            <a:spLocks noGrp="1"/>
          </p:cNvSpPr>
          <p:nvPr>
            <p:ph idx="1"/>
          </p:nvPr>
        </p:nvSpPr>
        <p:spPr>
          <a:xfrm>
            <a:off x="677334" y="1600201"/>
            <a:ext cx="8596668" cy="4441162"/>
          </a:xfrm>
        </p:spPr>
        <p:txBody>
          <a:bodyPr>
            <a:normAutofit/>
          </a:bodyPr>
          <a:lstStyle/>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Same Sum using an </a:t>
            </a:r>
            <a:r>
              <a:rPr lang="en-US" dirty="0" err="1"/>
              <a:t>IntStream</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a:t>
            </a:r>
            <a:r>
              <a:rPr lang="en-US">
                <a:solidFill>
                  <a:schemeClr val="tx1"/>
                </a:solidFill>
                <a:highlight>
                  <a:srgbClr val="FFFFFF"/>
                </a:highlight>
                <a:cs typeface="Courier New" panose="02070309020205020404" pitchFamily="49" charset="0"/>
              </a:rPr>
              <a:t>reduction processes </a:t>
            </a:r>
            <a:r>
              <a:rPr lang="en-US" dirty="0">
                <a:solidFill>
                  <a:schemeClr val="tx1"/>
                </a:solidFill>
                <a:highlight>
                  <a:srgbClr val="FFFFFF"/>
                </a:highlight>
                <a:cs typeface="Courier New" panose="02070309020205020404" pitchFamily="49" charset="0"/>
              </a:rPr>
              <a:t>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Offers a performance benefit over the generic stream by avoiding boxing of primitive computations.</a:t>
            </a:r>
          </a:p>
          <a:p>
            <a:r>
              <a:rPr lang="en-US" dirty="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a:t>Map </a:t>
            </a:r>
          </a:p>
        </p:txBody>
      </p:sp>
      <p:sp>
        <p:nvSpPr>
          <p:cNvPr id="3" name="Content Placeholder 2"/>
          <p:cNvSpPr>
            <a:spLocks noGrp="1"/>
          </p:cNvSpPr>
          <p:nvPr>
            <p:ph idx="1"/>
          </p:nvPr>
        </p:nvSpPr>
        <p:spPr>
          <a:xfrm>
            <a:off x="524934" y="1521478"/>
            <a:ext cx="8596668" cy="4579285"/>
          </a:xfrm>
        </p:spPr>
        <p:txBody>
          <a:bodyPr>
            <a:normAutofit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smtClean="0"/>
              <a:t>Apply </a:t>
            </a:r>
            <a:r>
              <a:rPr lang="en-US" sz="2400" dirty="0"/>
              <a:t>a computation on stream elements.</a:t>
            </a:r>
          </a:p>
          <a:p>
            <a:r>
              <a:rPr lang="en-US" sz="2400" dirty="0"/>
              <a:t>May be used to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a:t>
            </a:r>
            <a:r>
              <a:rPr lang="en-US" sz="2400" dirty="0" err="1"/>
              <a:t>int</a:t>
            </a:r>
            <a:r>
              <a:rPr lang="en-US" sz="2400" dirty="0"/>
              <a: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Skip</a:t>
            </a:r>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677334" y="1433423"/>
            <a:ext cx="8596668" cy="4727891"/>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a:t>
            </a:r>
            <a:r>
              <a:rPr lang="en-US" sz="2000" dirty="0" smtClean="0"/>
              <a:t>element </a:t>
            </a:r>
            <a:r>
              <a:rPr lang="en-US" sz="2000" dirty="0"/>
              <a:t>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does </a:t>
            </a:r>
            <a:r>
              <a:rPr lang="en-US" sz="2000" b="1" dirty="0" smtClean="0"/>
              <a:t>not</a:t>
            </a:r>
            <a:r>
              <a:rPr lang="en-US" sz="2000" dirty="0" smtClean="0"/>
              <a:t> match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matches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smtClean="0"/>
              <a:t>.</a:t>
            </a:r>
            <a:endParaRPr lang="en-US" sz="2000" dirty="0"/>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a:t>
            </a:r>
          </a:p>
        </p:txBody>
      </p:sp>
    </p:spTree>
    <p:extLst>
      <p:ext uri="{BB962C8B-B14F-4D97-AF65-F5344CB8AC3E}">
        <p14:creationId xmlns:p14="http://schemas.microsoft.com/office/powerpoint/2010/main" val="4080770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a:t>Terminal Operations that return Optional&lt;</a:t>
            </a:r>
            <a:r>
              <a:rPr lang="en-US"/>
              <a:t>T&gt;</a:t>
            </a:r>
            <a:endParaRPr lang="en-US" dirty="0"/>
          </a:p>
        </p:txBody>
      </p:sp>
      <p:sp>
        <p:nvSpPr>
          <p:cNvPr id="3" name="Content Placeholder 2"/>
          <p:cNvSpPr>
            <a:spLocks noGrp="1"/>
          </p:cNvSpPr>
          <p:nvPr>
            <p:ph idx="1"/>
          </p:nvPr>
        </p:nvSpPr>
        <p:spPr>
          <a:xfrm>
            <a:off x="636865" y="1588163"/>
            <a:ext cx="8596668" cy="4660237"/>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a:t>findFirst - </a:t>
            </a:r>
            <a:r>
              <a:rPr lang="en-US" sz="2400" dirty="0"/>
              <a:t>produces the first element in a stream.  Because this implies ordering of the elements, any parallel stream is transformed into a sequential stream to guarantee element encounter order</a:t>
            </a:r>
          </a:p>
          <a:p>
            <a:r>
              <a:rPr lang="en-US" sz="2400" err="1"/>
              <a:t>findAny</a:t>
            </a:r>
            <a:r>
              <a:rPr lang="en-US" sz="2400"/>
              <a:t> - produces </a:t>
            </a:r>
            <a:r>
              <a:rPr lang="en-US" sz="2400" dirty="0"/>
              <a:t>any element on the stream.  It does not impose any overhead on parallel stream, but may produce differing values on invocation of the same stream.</a:t>
            </a:r>
          </a:p>
          <a:p>
            <a:r>
              <a:rPr lang="en-US" sz="2400"/>
              <a:t>Min - produces </a:t>
            </a:r>
            <a:r>
              <a:rPr lang="en-US" sz="2400" dirty="0"/>
              <a:t>the minimal element, and max produces the maximum element.</a:t>
            </a:r>
          </a:p>
        </p:txBody>
      </p:sp>
    </p:spTree>
    <p:extLst>
      <p:ext uri="{BB962C8B-B14F-4D97-AF65-F5344CB8AC3E}">
        <p14:creationId xmlns:p14="http://schemas.microsoft.com/office/powerpoint/2010/main" val="3933398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a:t>
            </a:r>
            <a:r>
              <a:rPr lang="en-US" dirty="0" smtClean="0"/>
              <a:t>collection.</a:t>
            </a:r>
            <a:endParaRPr lang="en-US" dirty="0"/>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a:t>Lambda Examples</a:t>
            </a:r>
          </a:p>
        </p:txBody>
      </p:sp>
      <p:sp>
        <p:nvSpPr>
          <p:cNvPr id="3" name="Content Placeholder 2"/>
          <p:cNvSpPr>
            <a:spLocks noGrp="1"/>
          </p:cNvSpPr>
          <p:nvPr>
            <p:ph idx="1"/>
          </p:nvPr>
        </p:nvSpPr>
        <p:spPr>
          <a:xfrm>
            <a:off x="677334" y="1815352"/>
            <a:ext cx="8596668" cy="4513729"/>
          </a:xfrm>
        </p:spPr>
        <p:txBody>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a:t>
            </a:r>
            <a:r>
              <a:rPr lang="en-US" sz="2400" dirty="0" smtClean="0"/>
              <a:t>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AutoCloseable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Using</a:t>
            </a:r>
            <a:r>
              <a:rPr lang="en-US" sz="2400" dirty="0" smtClean="0"/>
              <a:t>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2"/>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err="1"/>
              <a:t>accessable</a:t>
            </a:r>
            <a:r>
              <a:rPr lang="en-US" sz="2000" dirty="0"/>
              <a:t>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1157288"/>
            <a:ext cx="8596668" cy="5467350"/>
          </a:xfrm>
        </p:spPr>
        <p:txBody>
          <a:bodyPr>
            <a:normAutofit/>
          </a:bodyPr>
          <a:lstStyle/>
          <a:p>
            <a:r>
              <a:rPr lang="en-US" sz="2400" dirty="0"/>
              <a:t>Provides generic functional interfaces to use as the target of try-with-resources statements.  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My Linked In: </a:t>
            </a:r>
            <a:r>
              <a:rPr lang="en-US" sz="2400" dirty="0">
                <a:hlinkClick r:id="rId3"/>
              </a:rPr>
              <a:t>https://www.linkedin.com/in/richardroda</a:t>
            </a:r>
            <a:r>
              <a:rPr lang="en-US" sz="2400" dirty="0"/>
              <a:t> </a:t>
            </a:r>
          </a:p>
          <a:p>
            <a:r>
              <a:rPr lang="en-US" sz="2400" dirty="0"/>
              <a:t>My Twitter: @</a:t>
            </a:r>
            <a:r>
              <a:rPr lang="en-US" sz="2400" dirty="0" err="1"/>
              <a:t>Richard_Roda</a:t>
            </a:r>
            <a:endParaRPr lang="en-US" sz="2400" dirty="0"/>
          </a:p>
          <a:p>
            <a:r>
              <a:rPr lang="en-US" sz="2400" dirty="0"/>
              <a:t>This Project: </a:t>
            </a:r>
            <a:r>
              <a:rPr lang="en-US" sz="2400" dirty="0">
                <a:hlinkClick r:id="rId4"/>
              </a:rPr>
              <a:t>https://github.com/RichardRoda/2017-CodePaLOUsa-Lambda</a:t>
            </a:r>
            <a:r>
              <a:rPr lang="en-US" sz="2400" dirty="0"/>
              <a:t> </a:t>
            </a:r>
          </a:p>
          <a:p>
            <a:r>
              <a:rPr lang="en-US" sz="2400" dirty="0"/>
              <a:t>These slides (pdf): </a:t>
            </a:r>
            <a:r>
              <a:rPr lang="en-US" sz="2400" dirty="0">
                <a:hlinkClick r:id="rId5"/>
              </a:rPr>
              <a:t>https://tinyurl.com/love-lambda</a:t>
            </a:r>
            <a:endParaRPr lang="en-US" sz="2400" dirty="0"/>
          </a:p>
          <a:p>
            <a:r>
              <a:rPr lang="en-US" sz="2400" dirty="0"/>
              <a:t>These slides license: </a:t>
            </a:r>
            <a:r>
              <a:rPr lang="en-US" sz="2400" dirty="0">
                <a:hlinkClick r:id="rId6"/>
              </a:rPr>
              <a:t>CC BY 3.0 US</a:t>
            </a:r>
            <a:r>
              <a:rPr lang="en-US" sz="2400" dirty="0"/>
              <a:t> </a:t>
            </a:r>
            <a:r>
              <a:rPr lang="en-US" sz="2400" dirty="0">
                <a:hlinkClick r:id="rId7"/>
              </a:rPr>
              <a:t>license terms</a:t>
            </a:r>
            <a:endParaRPr lang="en-US" sz="2400" dirty="0"/>
          </a:p>
          <a:p>
            <a:r>
              <a:rPr lang="en-US" sz="2400" dirty="0" err="1"/>
              <a:t>CloseIt</a:t>
            </a:r>
            <a:r>
              <a:rPr lang="en-US" sz="2400" dirty="0"/>
              <a:t>: </a:t>
            </a:r>
            <a:r>
              <a:rPr lang="en-US" sz="2400" dirty="0">
                <a:hlinkClick r:id="rId8"/>
              </a:rPr>
              <a:t>https://github.com/RichardRoda/closeit</a:t>
            </a:r>
            <a:r>
              <a:rPr lang="en-US" sz="2400" dirty="0"/>
              <a:t> - com.github.richardroda.util:closeit:1.4</a:t>
            </a:r>
          </a:p>
          <a:p>
            <a:r>
              <a:rPr lang="en-US" sz="2400" dirty="0"/>
              <a:t>Oracle’s Lambda Quick Start Guide: </a:t>
            </a:r>
            <a:r>
              <a:rPr lang="en-US" sz="2400" dirty="0">
                <a:hlinkClick r:id="rId9"/>
              </a:rPr>
              <a:t>http://www.oracle.com/webfolder/technetwork/tutorials/obe/java/Lambda-QuickStart/index.html</a:t>
            </a:r>
            <a:r>
              <a:rPr lang="en-US" sz="2400" dirty="0"/>
              <a:t> </a:t>
            </a:r>
            <a:endParaRPr lang="en-US"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Conventions</a:t>
            </a:r>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argument, 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8757</TotalTime>
  <Words>5200</Words>
  <Application>Microsoft Office PowerPoint</Application>
  <PresentationFormat>Widescreen</PresentationFormat>
  <Paragraphs>508</Paragraphs>
  <Slides>53</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495</cp:revision>
  <dcterms:created xsi:type="dcterms:W3CDTF">2017-04-29T22:11:00Z</dcterms:created>
  <dcterms:modified xsi:type="dcterms:W3CDTF">2019-08-19T22:14:13Z</dcterms:modified>
</cp:coreProperties>
</file>