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271" r:id="rId26"/>
    <p:sldId id="273" r:id="rId27"/>
    <p:sldId id="275" r:id="rId28"/>
    <p:sldId id="276" r:id="rId29"/>
    <p:sldId id="274" r:id="rId30"/>
    <p:sldId id="293" r:id="rId31"/>
    <p:sldId id="295" r:id="rId32"/>
    <p:sldId id="278" r:id="rId33"/>
    <p:sldId id="277" r:id="rId34"/>
    <p:sldId id="279" r:id="rId35"/>
    <p:sldId id="280" r:id="rId36"/>
    <p:sldId id="281" r:id="rId37"/>
    <p:sldId id="297" r:id="rId38"/>
    <p:sldId id="298" r:id="rId39"/>
    <p:sldId id="299" r:id="rId40"/>
    <p:sldId id="300" r:id="rId41"/>
    <p:sldId id="301" r:id="rId42"/>
    <p:sldId id="302" r:id="rId43"/>
    <p:sldId id="303" r:id="rId44"/>
    <p:sldId id="304" r:id="rId45"/>
    <p:sldId id="29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93"/>
            <p14:sldId id="295"/>
            <p14:sldId id="278"/>
            <p14:sldId id="277"/>
            <p14:sldId id="279"/>
            <p14:sldId id="280"/>
            <p14:sldId id="281"/>
            <p14:sldId id="297"/>
          </p14:sldIdLst>
        </p14:section>
        <p14:section name="Autoclosable Lambda" id="{6DB5A368-647B-4A8B-A9CB-F59BDD8F2DD2}">
          <p14:sldIdLst>
            <p14:sldId id="298"/>
            <p14:sldId id="299"/>
            <p14:sldId id="300"/>
            <p14:sldId id="301"/>
            <p14:sldId id="302"/>
            <p14:sldId id="303"/>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7/6/2019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instance to apply the method to.</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RichardRoda/closeit" TargetMode="External"/><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oracle.com/webfolder/technetwork/tutorials/obe/java/Lambda-QuickStart/index.html" TargetMode="External"/><Relationship Id="rId3" Type="http://schemas.openxmlformats.org/officeDocument/2006/relationships/hyperlink" Target="https://github.com/RichardRoda/2017-CodePaLOUsa-Lambda" TargetMode="External"/><Relationship Id="rId7" Type="http://schemas.openxmlformats.org/officeDocument/2006/relationships/hyperlink" Target="https://github.com/RichardRoda/closeit"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Functional </a:t>
            </a:r>
            <a:r>
              <a:rPr lang="en-US" sz="2400" dirty="0"/>
              <a:t>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initial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 Class</a:t>
            </a:r>
            <a:endParaRPr lang="en-US" dirty="0"/>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a:t>
            </a:r>
            <a:r>
              <a:rPr lang="en-US" sz="2400" dirty="0" smtClean="0"/>
              <a:t>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returns </a:t>
            </a:r>
            <a:r>
              <a:rPr lang="en-US" sz="2400" b="1" dirty="0" smtClean="0">
                <a:solidFill>
                  <a:srgbClr val="0000FF"/>
                </a:solidFill>
                <a:latin typeface="Courier New" panose="02070309020205020404" pitchFamily="49" charset="0"/>
              </a:rPr>
              <a:t>true</a:t>
            </a:r>
            <a:r>
              <a:rPr lang="en-US" sz="2400" dirty="0" smtClean="0">
                <a:solidFill>
                  <a:prstClr val="black">
                    <a:lumMod val="75000"/>
                    <a:lumOff val="25000"/>
                  </a:prstClr>
                </a:solidFill>
              </a:rPr>
              <a:t> when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a:t>
            </a:r>
            <a:r>
              <a:rPr lang="en-US" dirty="0" smtClean="0">
                <a:solidFill>
                  <a:srgbClr val="008000"/>
                </a:solidFill>
                <a:latin typeface="Courier New" panose="02070309020205020404" pitchFamily="49" charset="0"/>
              </a:rPr>
              <a:t>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a:t>
            </a:r>
            <a:r>
              <a:rPr lang="en-US" sz="2400" dirty="0" smtClean="0"/>
              <a:t>familiar </a:t>
            </a:r>
            <a:r>
              <a:rPr lang="en-US" sz="2400" dirty="0" smtClean="0"/>
              <a:t>with </a:t>
            </a:r>
            <a:r>
              <a:rPr lang="en-US" sz="2400" dirty="0" smtClean="0"/>
              <a:t>syntax, </a:t>
            </a:r>
            <a:r>
              <a:rPr lang="en-US" sz="2400" dirty="0" smtClean="0"/>
              <a:t>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a:t>
            </a:r>
            <a:r>
              <a:rPr lang="en-US" sz="2600" dirty="0" err="1" smtClean="0"/>
              <a:t>Perspecta</a:t>
            </a:r>
            <a:endParaRPr lang="en-US" sz="2600" dirty="0" smtClean="0"/>
          </a:p>
          <a:p>
            <a:r>
              <a:rPr lang="en-US" sz="2600" dirty="0" smtClean="0"/>
              <a:t>Over 15 years of Java development experience</a:t>
            </a:r>
          </a:p>
          <a:p>
            <a:r>
              <a:rPr lang="en-US" sz="2600" dirty="0" smtClean="0"/>
              <a:t>OCP 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p>
          <a:p>
            <a:r>
              <a:rPr lang="en-US" sz="2000" dirty="0"/>
              <a:t>Arguments are bound in declaration order.</a:t>
            </a:r>
          </a:p>
          <a:p>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is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vs Imperative Programming</a:t>
            </a:r>
            <a:endParaRPr lang="en-US" dirty="0"/>
          </a:p>
        </p:txBody>
      </p:sp>
      <p:sp>
        <p:nvSpPr>
          <p:cNvPr id="3" name="Content Placeholder 2"/>
          <p:cNvSpPr>
            <a:spLocks noGrp="1"/>
          </p:cNvSpPr>
          <p:nvPr>
            <p:ph idx="1"/>
          </p:nvPr>
        </p:nvSpPr>
        <p:spPr>
          <a:xfrm>
            <a:off x="677334" y="1624013"/>
            <a:ext cx="8596668" cy="4417349"/>
          </a:xfrm>
        </p:spPr>
        <p:txBody>
          <a:bodyPr>
            <a:normAutofit/>
          </a:bodyPr>
          <a:lstStyle/>
          <a:p>
            <a:r>
              <a:rPr lang="en-US" sz="2400" dirty="0" smtClean="0"/>
              <a:t>Imperative Programming focuses on </a:t>
            </a:r>
            <a:r>
              <a:rPr lang="en-US" sz="2400" i="1" dirty="0" smtClean="0"/>
              <a:t>how</a:t>
            </a:r>
            <a:r>
              <a:rPr lang="en-US" sz="2400" dirty="0" smtClean="0"/>
              <a:t> a tasks are done.</a:t>
            </a:r>
          </a:p>
          <a:p>
            <a:r>
              <a:rPr lang="en-US" sz="2400" dirty="0" smtClean="0"/>
              <a:t>Each step, including loop structures and task management must be explicit.</a:t>
            </a:r>
          </a:p>
          <a:p>
            <a:endParaRPr lang="en-US" sz="2400" dirty="0"/>
          </a:p>
          <a:p>
            <a:r>
              <a:rPr lang="en-US" sz="2400" dirty="0" smtClean="0"/>
              <a:t>Stream Programming focuses on </a:t>
            </a:r>
            <a:r>
              <a:rPr lang="en-US" sz="2400" i="1" dirty="0" smtClean="0"/>
              <a:t>what</a:t>
            </a:r>
            <a:r>
              <a:rPr lang="en-US" sz="2400" dirty="0" smtClean="0"/>
              <a:t> tasks are done.</a:t>
            </a:r>
          </a:p>
          <a:p>
            <a:r>
              <a:rPr lang="en-US" sz="2400" dirty="0" smtClean="0"/>
              <a:t>The coordination of data between the tasks is handled by the stream itself.</a:t>
            </a:r>
          </a:p>
          <a:p>
            <a:r>
              <a:rPr lang="en-US" sz="2400" dirty="0" smtClean="0"/>
              <a:t>Optimizations, such as parallelism, can be introduced to idempotent operations without requiring extensive rewriting of a stream process.</a:t>
            </a:r>
            <a:endParaRPr lang="en-US" sz="2400" dirty="0"/>
          </a:p>
        </p:txBody>
      </p:sp>
    </p:spTree>
    <p:extLst>
      <p:ext uri="{BB962C8B-B14F-4D97-AF65-F5344CB8AC3E}">
        <p14:creationId xmlns:p14="http://schemas.microsoft.com/office/powerpoint/2010/main" val="2926649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AutoClosable</a:t>
            </a:r>
            <a:r>
              <a:rPr lang="en-US" dirty="0" smtClean="0"/>
              <a:t> Lambda</a:t>
            </a:r>
            <a:endParaRPr lang="en-US" dirty="0"/>
          </a:p>
        </p:txBody>
      </p:sp>
      <p:sp>
        <p:nvSpPr>
          <p:cNvPr id="6" name="Subtitle 5"/>
          <p:cNvSpPr>
            <a:spLocks noGrp="1"/>
          </p:cNvSpPr>
          <p:nvPr>
            <p:ph type="subTitle" idx="1"/>
          </p:nvPr>
        </p:nvSpPr>
        <p:spPr/>
        <p:txBody>
          <a:bodyPr/>
          <a:lstStyle/>
          <a:p>
            <a:r>
              <a:rPr lang="en-US" dirty="0" smtClean="0"/>
              <a:t>Use try-with-resources with any class, and catch the close exception</a:t>
            </a:r>
            <a:endParaRPr lang="en-US" dirty="0"/>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AutoClosable</a:t>
            </a:r>
            <a:r>
              <a:rPr lang="en-US" dirty="0" smtClean="0"/>
              <a:t> is a Lambda</a:t>
            </a:r>
            <a:endParaRPr lang="en-US" dirty="0"/>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This interface is a functional interface because it has exactly one abstract method.</a:t>
            </a:r>
          </a:p>
          <a:p>
            <a:r>
              <a:rPr lang="en-US" sz="2400" dirty="0" smtClean="0"/>
              <a:t>The Functional Method is </a:t>
            </a:r>
            <a:r>
              <a:rPr lang="en-US" sz="2400" dirty="0">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r>
              <a:rPr lang="en-US" sz="2400" dirty="0" smtClean="0"/>
              <a:t>.</a:t>
            </a:r>
          </a:p>
          <a:p>
            <a:r>
              <a:rPr lang="en-US" sz="2400" dirty="0" smtClean="0"/>
              <a:t>The missing </a:t>
            </a:r>
            <a:r>
              <a:rPr lang="en-US" sz="2400" dirty="0" smtClean="0">
                <a:solidFill>
                  <a:srgbClr val="00000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FunctionalInterface</a:t>
            </a:r>
            <a:r>
              <a:rPr lang="en-US" sz="2400" dirty="0" smtClean="0"/>
              <a:t> annotation is unnecessary.</a:t>
            </a:r>
          </a:p>
          <a:p>
            <a:pPr marL="0" indent="0">
              <a:buNone/>
            </a:pPr>
            <a:endParaRPr lang="en-US" dirty="0" smtClean="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try-with-resources with any class</a:t>
            </a:r>
            <a:br>
              <a:rPr lang="en-US" dirty="0" smtClean="0"/>
            </a:br>
            <a:r>
              <a:rPr lang="en-US" dirty="0" smtClean="0"/>
              <a:t>Example: Close a Context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In Java 7, try-with-resources was added to the language.</a:t>
            </a:r>
          </a:p>
          <a:p>
            <a:r>
              <a:rPr lang="en-US" sz="2400" dirty="0" smtClean="0"/>
              <a:t>Unfortunately, not every class that could benefit from it implemented it.</a:t>
            </a:r>
          </a:p>
          <a:p>
            <a:r>
              <a:rPr lang="en-US" sz="2400" dirty="0" smtClean="0"/>
              <a:t>With the magic of Lambdas, it can leverage try-with-resources.</a:t>
            </a:r>
          </a:p>
          <a:p>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dirty="0" err="1" smtClean="0"/>
              <a:t>AutoClosable</a:t>
            </a:r>
            <a:r>
              <a:rPr lang="en-US" dirty="0" smtClean="0"/>
              <a:t> Lambda</a:t>
            </a:r>
            <a:endParaRPr lang="en-US" dirty="0"/>
          </a:p>
        </p:txBody>
      </p:sp>
      <p:sp>
        <p:nvSpPr>
          <p:cNvPr id="3" name="Content Placeholder 2"/>
          <p:cNvSpPr>
            <a:spLocks noGrp="1"/>
          </p:cNvSpPr>
          <p:nvPr>
            <p:ph idx="1"/>
          </p:nvPr>
        </p:nvSpPr>
        <p:spPr/>
        <p:txBody>
          <a:bodyPr/>
          <a:lstStyle/>
          <a:p>
            <a:r>
              <a:rPr lang="en-US" sz="2400" dirty="0" smtClean="0"/>
              <a:t>The close method throws Exception.</a:t>
            </a:r>
          </a:p>
          <a:p>
            <a:r>
              <a:rPr lang="en-US" sz="2400" dirty="0" smtClean="0"/>
              <a:t>The thrown Exception will either need to be caught or processed.</a:t>
            </a:r>
          </a:p>
          <a:p>
            <a:r>
              <a:rPr lang="en-US" sz="2400" dirty="0" smtClean="0"/>
              <a:t>This may result in the code being littered with catch statements.</a:t>
            </a:r>
          </a:p>
          <a:p>
            <a:r>
              <a:rPr lang="en-US" sz="2400" dirty="0" err="1" smtClean="0"/>
              <a:t>AutoClosable</a:t>
            </a:r>
            <a:r>
              <a:rPr lang="en-US" sz="2400" dirty="0" smtClean="0"/>
              <a:t> interface could be extended</a:t>
            </a:r>
          </a:p>
          <a:p>
            <a:r>
              <a:rPr lang="en-US" sz="2400" dirty="0" smtClean="0"/>
              <a:t>Extended interface would only declare the exception we want.</a:t>
            </a:r>
          </a:p>
          <a:p>
            <a:endParaRPr lang="en-US" dirty="0" smtClean="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a:t>
            </a:r>
            <a:r>
              <a:rPr lang="en-US" dirty="0" err="1" smtClean="0"/>
              <a:t>AutoClosable</a:t>
            </a:r>
            <a:r>
              <a:rPr lang="en-US" dirty="0" smtClean="0"/>
              <a:t> Lambda</a:t>
            </a:r>
            <a:endParaRPr lang="en-US" dirty="0"/>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smtClean="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Override </a:t>
            </a:r>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NamingException</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NamingException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Parameterizing </a:t>
            </a:r>
            <a:r>
              <a:rPr lang="en-US" dirty="0" err="1" smtClean="0"/>
              <a:t>AutoClosable</a:t>
            </a:r>
            <a:r>
              <a:rPr lang="en-US" dirty="0" smtClean="0"/>
              <a:t> Exceptions</a:t>
            </a:r>
            <a:endParaRPr lang="en-US" dirty="0"/>
          </a:p>
        </p:txBody>
      </p:sp>
      <p:sp>
        <p:nvSpPr>
          <p:cNvPr id="3" name="Content Placeholder 2"/>
          <p:cNvSpPr>
            <a:spLocks noGrp="1"/>
          </p:cNvSpPr>
          <p:nvPr>
            <p:ph idx="1"/>
          </p:nvPr>
        </p:nvSpPr>
        <p:spPr>
          <a:xfrm>
            <a:off x="677334" y="1747837"/>
            <a:ext cx="8596668" cy="4293525"/>
          </a:xfrm>
        </p:spPr>
        <p:txBody>
          <a:bodyPr/>
          <a:lstStyle/>
          <a:p>
            <a:r>
              <a:rPr lang="en-US" dirty="0" smtClean="0"/>
              <a:t>Using generics, it is possible to parameterize the checked exceptions that a sub-interface of </a:t>
            </a:r>
            <a:r>
              <a:rPr lang="en-US" dirty="0" err="1" smtClean="0"/>
              <a:t>AutoClosable</a:t>
            </a:r>
            <a:r>
              <a:rPr lang="en-US" dirty="0" smtClean="0"/>
              <a:t> may throw.</a:t>
            </a:r>
          </a:p>
          <a:p>
            <a:r>
              <a:rPr lang="en-US" dirty="0" smtClean="0"/>
              <a:t>This example demonstrates how to parameterize a single checked exception.</a:t>
            </a:r>
          </a:p>
          <a:p>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CloseIt1</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E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default</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closeIt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8000FF"/>
                </a:solidFill>
                <a:latin typeface="Courier New" panose="02070309020205020404" pitchFamily="49" charset="0"/>
              </a:rPr>
              <a:t>void</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closeIt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b="1" dirty="0" smtClean="0">
                <a:solidFill>
                  <a:srgbClr val="000080"/>
                </a:solidFill>
                <a:latin typeface="Courier New" panose="02070309020205020404" pitchFamily="49" charset="0"/>
              </a:rPr>
              <a:t>}</a:t>
            </a:r>
          </a:p>
          <a:p>
            <a:r>
              <a:rPr lang="en-US" dirty="0" smtClean="0"/>
              <a:t>The default </a:t>
            </a:r>
            <a:r>
              <a:rPr lang="en-US" dirty="0">
                <a:solidFill>
                  <a:srgbClr val="000000"/>
                </a:solidFill>
                <a:latin typeface="Courier New" panose="02070309020205020404" pitchFamily="49" charset="0"/>
              </a:rPr>
              <a:t>close</a:t>
            </a:r>
            <a:r>
              <a:rPr lang="en-US" b="1" dirty="0" smtClean="0">
                <a:solidFill>
                  <a:srgbClr val="000080"/>
                </a:solidFill>
                <a:latin typeface="Courier New" panose="02070309020205020404" pitchFamily="49" charset="0"/>
              </a:rPr>
              <a:t>()</a:t>
            </a:r>
            <a:r>
              <a:rPr lang="en-US" dirty="0" smtClean="0"/>
              <a:t> method is necessary because applying the generic directly to </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smtClean="0"/>
              <a:t> results in a compiler error.</a:t>
            </a:r>
          </a:p>
          <a:p>
            <a:endParaRPr lang="en-US" dirty="0"/>
          </a:p>
          <a:p>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smtClean="0"/>
              <a:t>The </a:t>
            </a:r>
            <a:r>
              <a:rPr lang="en-US" dirty="0" err="1" smtClean="0"/>
              <a:t>CloseIt</a:t>
            </a:r>
            <a:r>
              <a:rPr lang="en-US" dirty="0" smtClean="0"/>
              <a:t> Project</a:t>
            </a:r>
            <a:endParaRPr lang="en-US" dirty="0"/>
          </a:p>
        </p:txBody>
      </p:sp>
      <p:sp>
        <p:nvSpPr>
          <p:cNvPr id="3" name="Content Placeholder 2"/>
          <p:cNvSpPr>
            <a:spLocks noGrp="1"/>
          </p:cNvSpPr>
          <p:nvPr>
            <p:ph idx="1"/>
          </p:nvPr>
        </p:nvSpPr>
        <p:spPr>
          <a:xfrm>
            <a:off x="677334" y="1104900"/>
            <a:ext cx="8596668" cy="5076825"/>
          </a:xfrm>
        </p:spPr>
        <p:txBody>
          <a:bodyPr>
            <a:normAutofit fontScale="92500" lnSpcReduction="10000"/>
          </a:bodyPr>
          <a:lstStyle/>
          <a:p>
            <a:r>
              <a:rPr lang="en-US" dirty="0" smtClean="0"/>
              <a:t>Provides generic functional interfaces to use as the target of try-with-resources statements.  Supports 0-5 checked exceptions.</a:t>
            </a:r>
          </a:p>
          <a:p>
            <a:r>
              <a:rPr lang="en-US" dirty="0" smtClean="0"/>
              <a:t>Provides decorators (</a:t>
            </a:r>
            <a:r>
              <a:rPr lang="en-US" dirty="0">
                <a:hlinkClick r:id="rId2"/>
              </a:rPr>
              <a:t>https://</a:t>
            </a:r>
            <a:r>
              <a:rPr lang="en-US" dirty="0" smtClean="0">
                <a:hlinkClick r:id="rId2"/>
              </a:rPr>
              <a:t>en.wikipedia.org/wiki/Decorator_pattern</a:t>
            </a:r>
            <a:r>
              <a:rPr lang="en-US" dirty="0" smtClean="0"/>
              <a:t>) for the </a:t>
            </a:r>
            <a:r>
              <a:rPr lang="en-US" dirty="0" err="1" smtClean="0"/>
              <a:t>AutoClosable</a:t>
            </a:r>
            <a:r>
              <a:rPr lang="en-US" dirty="0" smtClean="0"/>
              <a:t> to assist with handling exceptions in the close method:</a:t>
            </a:r>
          </a:p>
          <a:p>
            <a:pPr lvl="1"/>
            <a:r>
              <a:rPr lang="en-US" dirty="0" smtClean="0"/>
              <a:t>Ignore – Pretend the exception never happened.  Discard it.</a:t>
            </a:r>
          </a:p>
          <a:p>
            <a:pPr lvl="1"/>
            <a:r>
              <a:rPr lang="en-US" dirty="0" smtClean="0"/>
              <a:t>Consume – Do something with the exception, such as log it, and then discard it.</a:t>
            </a:r>
          </a:p>
          <a:p>
            <a:pPr lvl="1"/>
            <a:r>
              <a:rPr lang="en-US" dirty="0" smtClean="0"/>
              <a:t>Hide – Hide a checked exception from the compiler but throw it anyway.</a:t>
            </a:r>
          </a:p>
          <a:p>
            <a:pPr lvl="1"/>
            <a:r>
              <a:rPr lang="en-US" dirty="0" smtClean="0"/>
              <a:t>Wrap – Wrap the exception within another exception of a different type.</a:t>
            </a:r>
          </a:p>
          <a:p>
            <a:pPr lvl="2"/>
            <a:r>
              <a:rPr lang="en-US" dirty="0" smtClean="0"/>
              <a:t>A safer alternative to hide for dispensing with unwanted checked exceptions.</a:t>
            </a:r>
          </a:p>
          <a:p>
            <a:pPr lvl="2"/>
            <a:r>
              <a:rPr lang="en-US" dirty="0" smtClean="0"/>
              <a:t>Wrapping allows an exception originating within the close method to be caught separately from exceptions originating within the try-with-resources body.</a:t>
            </a:r>
          </a:p>
          <a:p>
            <a:r>
              <a:rPr lang="en-US" dirty="0" smtClean="0"/>
              <a:t>Allows try-with-resources for each resource to become a replacement for the problematic try-finally construct for cleaning up resources.</a:t>
            </a:r>
          </a:p>
          <a:p>
            <a:r>
              <a:rPr lang="en-US" dirty="0" smtClean="0"/>
              <a:t>Published on Maven Central as </a:t>
            </a:r>
            <a:r>
              <a:rPr lang="en-US" dirty="0"/>
              <a:t>com.github.richardroda.util:closeit:1.4</a:t>
            </a:r>
          </a:p>
          <a:p>
            <a:r>
              <a:rPr lang="en-US" dirty="0" smtClean="0"/>
              <a:t>Usage guide and source code on GitHub at: </a:t>
            </a:r>
            <a:r>
              <a:rPr lang="en-US" dirty="0">
                <a:hlinkClick r:id="rId3"/>
              </a:rPr>
              <a:t>https://</a:t>
            </a:r>
            <a:r>
              <a:rPr lang="en-US" dirty="0" smtClean="0">
                <a:hlinkClick r:id="rId3"/>
              </a:rPr>
              <a:t>github.com/RichardRoda/closeit</a:t>
            </a:r>
            <a:endParaRPr lang="en-US" dirty="0" smtClean="0"/>
          </a:p>
          <a:p>
            <a:endParaRPr lang="en-US" dirty="0" smtClean="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smtClean="0"/>
              <a:t>Questions</a:t>
            </a:r>
            <a:endParaRPr lang="en-US" dirty="0"/>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My Linked In: </a:t>
            </a:r>
            <a:r>
              <a:rPr lang="en-US" sz="2400" dirty="0" smtClean="0">
                <a:hlinkClick r:id="rId2"/>
              </a:rPr>
              <a:t>https://www.linkedin.com/in/richardroda</a:t>
            </a:r>
            <a:r>
              <a:rPr lang="en-US" sz="2400" dirty="0" smtClean="0"/>
              <a:t> </a:t>
            </a:r>
          </a:p>
          <a:p>
            <a:r>
              <a:rPr lang="en-US" sz="2400" dirty="0" smtClean="0"/>
              <a:t>My 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r>
              <a:rPr lang="en-US" sz="2400" dirty="0" err="1" smtClean="0"/>
              <a:t>CloseIt</a:t>
            </a:r>
            <a:r>
              <a:rPr lang="en-US" sz="2400" dirty="0"/>
              <a:t>: </a:t>
            </a:r>
            <a:r>
              <a:rPr lang="en-US" sz="2400" dirty="0">
                <a:hlinkClick r:id="rId7"/>
              </a:rPr>
              <a:t>https://</a:t>
            </a:r>
            <a:r>
              <a:rPr lang="en-US" sz="2400" dirty="0" smtClean="0">
                <a:hlinkClick r:id="rId7"/>
              </a:rPr>
              <a:t>github.com/RichardRoda/closeit</a:t>
            </a:r>
            <a:r>
              <a:rPr lang="en-US" sz="2400" dirty="0"/>
              <a:t> - com.github.richardroda.util:closeit:1.4</a:t>
            </a:r>
            <a:endParaRPr lang="en-US" sz="2400" dirty="0" smtClean="0"/>
          </a:p>
          <a:p>
            <a:r>
              <a:rPr lang="en-US" sz="2400" dirty="0" smtClean="0"/>
              <a:t>Oracle’s </a:t>
            </a:r>
            <a:r>
              <a:rPr lang="en-US" sz="2400" dirty="0"/>
              <a:t>Lambda </a:t>
            </a:r>
            <a:r>
              <a:rPr lang="en-US" sz="2400" dirty="0" smtClean="0"/>
              <a:t>Quick Start Guide: </a:t>
            </a:r>
            <a:r>
              <a:rPr lang="en-US" sz="2400" dirty="0">
                <a:hlinkClick r:id="rId8"/>
              </a:rPr>
              <a:t>http://</a:t>
            </a:r>
            <a:r>
              <a:rPr lang="en-US" sz="2400" dirty="0" smtClean="0">
                <a:hlinkClick r:id="rId8"/>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8308</TotalTime>
  <Words>4165</Words>
  <Application>Microsoft Office PowerPoint</Application>
  <PresentationFormat>Widescreen</PresentationFormat>
  <Paragraphs>434</Paragraphs>
  <Slides>45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Streams vs Imperative Programming</vt:lpstr>
      <vt:lpstr>AutoClosable Lambda</vt:lpstr>
      <vt:lpstr>AutoClosable is a Lambda</vt:lpstr>
      <vt:lpstr>Use try-with-resources with any class Example: Close a Context</vt:lpstr>
      <vt:lpstr>Issues with AutoClosable Lambda</vt:lpstr>
      <vt:lpstr>Fixing the AutoClosable Lambda</vt:lpstr>
      <vt:lpstr>Parameterizing AutoClosable Exceptions</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350</cp:revision>
  <dcterms:created xsi:type="dcterms:W3CDTF">2017-04-29T22:11:00Z</dcterms:created>
  <dcterms:modified xsi:type="dcterms:W3CDTF">2019-07-07T19:32:39Z</dcterms:modified>
</cp:coreProperties>
</file>