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5"/>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290" r:id="rId20"/>
    <p:sldId id="285" r:id="rId21"/>
    <p:sldId id="286" r:id="rId22"/>
    <p:sldId id="288" r:id="rId23"/>
    <p:sldId id="287" r:id="rId24"/>
    <p:sldId id="289" r:id="rId25"/>
    <p:sldId id="270" r:id="rId26"/>
    <p:sldId id="269" r:id="rId27"/>
    <p:sldId id="314" r:id="rId28"/>
    <p:sldId id="315" r:id="rId29"/>
    <p:sldId id="316" r:id="rId30"/>
    <p:sldId id="305" r:id="rId31"/>
    <p:sldId id="273" r:id="rId32"/>
    <p:sldId id="275" r:id="rId33"/>
    <p:sldId id="310" r:id="rId34"/>
    <p:sldId id="276" r:id="rId35"/>
    <p:sldId id="293" r:id="rId36"/>
    <p:sldId id="321" r:id="rId37"/>
    <p:sldId id="322" r:id="rId38"/>
    <p:sldId id="330" r:id="rId39"/>
    <p:sldId id="274" r:id="rId40"/>
    <p:sldId id="331" r:id="rId41"/>
    <p:sldId id="332" r:id="rId42"/>
    <p:sldId id="317" r:id="rId43"/>
    <p:sldId id="318" r:id="rId44"/>
    <p:sldId id="311" r:id="rId45"/>
    <p:sldId id="312" r:id="rId46"/>
    <p:sldId id="271" r:id="rId47"/>
    <p:sldId id="295" r:id="rId48"/>
    <p:sldId id="319" r:id="rId49"/>
    <p:sldId id="320" r:id="rId50"/>
    <p:sldId id="313" r:id="rId51"/>
    <p:sldId id="278" r:id="rId52"/>
    <p:sldId id="277" r:id="rId53"/>
    <p:sldId id="279" r:id="rId54"/>
    <p:sldId id="280" r:id="rId55"/>
    <p:sldId id="281" r:id="rId56"/>
    <p:sldId id="333" r:id="rId57"/>
    <p:sldId id="325" r:id="rId58"/>
    <p:sldId id="326" r:id="rId59"/>
    <p:sldId id="327" r:id="rId60"/>
    <p:sldId id="328" r:id="rId61"/>
    <p:sldId id="329" r:id="rId62"/>
    <p:sldId id="298" r:id="rId63"/>
    <p:sldId id="299" r:id="rId64"/>
    <p:sldId id="300" r:id="rId65"/>
    <p:sldId id="301" r:id="rId66"/>
    <p:sldId id="302" r:id="rId67"/>
    <p:sldId id="303" r:id="rId68"/>
    <p:sldId id="308" r:id="rId69"/>
    <p:sldId id="309" r:id="rId70"/>
    <p:sldId id="306" r:id="rId71"/>
    <p:sldId id="307" r:id="rId72"/>
    <p:sldId id="304" r:id="rId73"/>
    <p:sldId id="29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a:t>
            </a:r>
            <a:r>
              <a:rPr lang="en-US" dirty="0" smtClean="0"/>
              <a:t>mathematics, </a:t>
            </a:r>
            <a:r>
              <a:rPr lang="en-US" dirty="0" smtClean="0"/>
              <a:t>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a:t>
            </a:r>
            <a:r>
              <a:rPr lang="en-US" baseline="0" dirty="0" smtClean="0"/>
              <a:t>Instead, </a:t>
            </a:r>
            <a:r>
              <a:rPr lang="en-US" baseline="0" dirty="0"/>
              <a:t>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throws an exception from a provided Supplier.  The map method uses a Function to map one kind of Optional to another.  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feasible,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t>
            </a:r>
            <a:r>
              <a:rPr lang="en-US" baseline="0" dirty="0" smtClean="0"/>
              <a:t>and work correctly with unordered data because </a:t>
            </a:r>
            <a:r>
              <a:rPr lang="en-US" baseline="0" dirty="0" smtClean="0"/>
              <a:t>the same result will be produced regardless of what order the data is </a:t>
            </a:r>
            <a:r>
              <a:rPr lang="en-US" baseline="0" dirty="0" smtClean="0"/>
              <a:t>provided.  </a:t>
            </a:r>
            <a:r>
              <a:rPr lang="en-US" baseline="0" dirty="0" smtClean="0"/>
              <a:t>If it can be determined that an entire stream processing consists of pure commutative functions, no further analysis is required to determine thread safety and correct processing with unordered data such as a </a:t>
            </a:r>
            <a:r>
              <a:rPr lang="en-US" baseline="0" dirty="0" err="1" smtClean="0"/>
              <a:t>HashSet</a:t>
            </a:r>
            <a:r>
              <a:rPr lang="en-US" baseline="0" dirty="0" smtClean="0"/>
              <a:t>.  When a requirement is given for a “Pure Function” it usually means the function should also be </a:t>
            </a:r>
            <a:r>
              <a:rPr lang="en-US" baseline="0" dirty="0" smtClean="0"/>
              <a:t>commutative.</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 and work correctly with unordered data</a:t>
            </a:r>
            <a:r>
              <a:rPr lang="en-US" baseline="0" dirty="0" smtClean="0"/>
              <a:t>.  The </a:t>
            </a:r>
            <a:r>
              <a:rPr lang="en-US" baseline="0" dirty="0" err="1" smtClean="0"/>
              <a:t>addOne</a:t>
            </a:r>
            <a:r>
              <a:rPr lang="en-US" baseline="0" dirty="0" smtClean="0"/>
              <a:t> operator is pure because it uses no data outside of the function and commutative because single argument functions are inherently commutative.  The </a:t>
            </a:r>
            <a:r>
              <a:rPr lang="en-US" baseline="0" dirty="0" err="1" smtClean="0"/>
              <a:t>getSalary</a:t>
            </a:r>
            <a:r>
              <a:rPr lang="en-US" baseline="0" dirty="0" smtClean="0"/>
              <a:t> function is pure commutative.  Per-objects property getters are pure commutative because they use no data outside of the object passed in, and the result is always the same property value of the object.  The </a:t>
            </a:r>
            <a:r>
              <a:rPr lang="en-US" baseline="0" dirty="0" err="1" smtClean="0"/>
              <a:t>getSet</a:t>
            </a:r>
            <a:r>
              <a:rPr lang="en-US" baseline="0" dirty="0" smtClean="0"/>
              <a:t> supplier is pure commutative because it always creates empty sets.  </a:t>
            </a:r>
            <a:r>
              <a:rPr lang="en-US" baseline="0" dirty="0" err="1" smtClean="0"/>
              <a:t>addTwo</a:t>
            </a:r>
            <a:r>
              <a:rPr lang="en-US" baseline="0" dirty="0" smtClean="0"/>
              <a:t> is pure commutative because the result is the same regardless of the argument order.  </a:t>
            </a:r>
            <a:r>
              <a:rPr lang="en-US" baseline="0" dirty="0" err="1" smtClean="0"/>
              <a:t>subtractTwo</a:t>
            </a:r>
            <a:r>
              <a:rPr lang="en-US" baseline="0" dirty="0" smtClean="0"/>
              <a:t> is not pure commutative.  Although it is pure because it only uses its arguments, the result depends on the order of the </a:t>
            </a:r>
            <a:r>
              <a:rPr lang="en-US" baseline="0" dirty="0" err="1" smtClean="0"/>
              <a:t>arguents</a:t>
            </a:r>
            <a:r>
              <a:rPr lang="en-US" baseline="0" dirty="0" smtClean="0"/>
              <a:t>.  </a:t>
            </a:r>
            <a:r>
              <a:rPr lang="en-US" baseline="0" dirty="0" err="1" smtClean="0"/>
              <a:t>testSet</a:t>
            </a:r>
            <a:r>
              <a:rPr lang="en-US" baseline="0" dirty="0" smtClean="0"/>
              <a:t> is not pure because it uses information outside of its arguments to get its result, and it has side effects.  </a:t>
            </a:r>
            <a:r>
              <a:rPr lang="en-US" baseline="0" dirty="0" err="1" smtClean="0"/>
              <a:t>printConsumer</a:t>
            </a:r>
            <a:r>
              <a:rPr lang="en-US" baseline="0" dirty="0" smtClean="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a:t>
            </a:r>
            <a:r>
              <a:rPr lang="en-US" dirty="0" smtClean="0"/>
              <a:t>Effectively </a:t>
            </a:r>
            <a:r>
              <a:rPr lang="en-US" dirty="0"/>
              <a:t>final means If</a:t>
            </a:r>
            <a:r>
              <a:rPr lang="en-US" baseline="0" dirty="0"/>
              <a:t> you can take a local variable or argument, and add the keyword “final” without breaking compilation, it is effectively final.  The compiler infers that the variable is final even if it is not declared as such</a:t>
            </a:r>
            <a:r>
              <a:rPr lang="en-US" baseline="0" dirty="0" smtClean="0"/>
              <a:t>. In Java, a lambda must be assigned to a functional interface.</a:t>
            </a:r>
            <a:r>
              <a:rPr lang="en-US"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a:t>
            </a:r>
            <a:r>
              <a:rPr lang="en-US" baseline="0" dirty="0" smtClean="0"/>
              <a:t>processing.  </a:t>
            </a:r>
            <a:r>
              <a:rPr lang="en-US" baseline="0" dirty="0" smtClean="0"/>
              <a:t>Any further stream </a:t>
            </a:r>
            <a:r>
              <a:rPr lang="en-US" baseline="0" dirty="0" smtClean="0"/>
              <a:t>operations except close </a:t>
            </a:r>
            <a:r>
              <a:rPr lang="en-US" baseline="0" dirty="0" smtClean="0"/>
              <a:t>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r>
              <a:rPr lang="en-US" baseline="0" dirty="0" smtClean="0"/>
              <a:t>.  When a reduction is said to process “all the values in the stream”, the stream being referred to is the result of applying the intermediate operations.  Even though negative numbers are filtered </a:t>
            </a:r>
            <a:r>
              <a:rPr lang="en-US" baseline="0" dirty="0" smtClean="0"/>
              <a:t>out, </a:t>
            </a:r>
            <a:r>
              <a:rPr lang="en-US" baseline="0" dirty="0" smtClean="0"/>
              <a:t>reduce is still a reduction because it is processing all the values in the filtered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a:t>
            </a:r>
            <a:r>
              <a:rPr lang="en-US" baseline="0" dirty="0" smtClean="0"/>
              <a:t>predicate that </a:t>
            </a:r>
            <a:r>
              <a:rPr lang="en-US" baseline="0" dirty="0"/>
              <a:t>is true when given a value </a:t>
            </a:r>
            <a:r>
              <a:rPr lang="en-US" baseline="0" dirty="0" smtClean="0"/>
              <a:t>matches the </a:t>
            </a:r>
            <a:r>
              <a:rPr lang="en-US" baseline="0" dirty="0"/>
              <a:t>value passed to the </a:t>
            </a:r>
            <a:r>
              <a:rPr lang="en-US" baseline="0" dirty="0" smtClean="0"/>
              <a:t>function.  A higher order function is a function that returns another function, or accepts a function as a parameter</a:t>
            </a:r>
            <a:r>
              <a:rPr lang="en-US" baseline="0" dirty="0" smtClean="0"/>
              <a:t>.  Lambdas must be assigned to a functional interface.  </a:t>
            </a:r>
            <a:r>
              <a:rPr lang="en-US" baseline="0" dirty="0" smtClean="0"/>
              <a:t>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Map should not be confused with </a:t>
            </a:r>
            <a:r>
              <a:rPr lang="en-US" i="0" baseline="0" dirty="0" err="1" smtClean="0"/>
              <a:t>java.util.Map</a:t>
            </a:r>
            <a:r>
              <a:rPr lang="en-US" i="0" baseline="0" dirty="0" smtClean="0"/>
              <a:t>.  </a:t>
            </a:r>
            <a:r>
              <a:rPr lang="en-US" baseline="0" dirty="0" smtClean="0"/>
              <a:t>Map </a:t>
            </a:r>
            <a:r>
              <a:rPr lang="en-US" baseline="0" dirty="0"/>
              <a:t>is a reference to the mathematical concept that any function may be thought of as a means of mapping its input values to output values.  Pure functions should be used if possible</a:t>
            </a:r>
            <a:r>
              <a:rPr lang="en-US" baseline="0" dirty="0" smtClean="0"/>
              <a:t>. </a:t>
            </a:r>
            <a:r>
              <a:rPr lang="en-US" baseline="0" dirty="0" smtClean="0"/>
              <a:t>The </a:t>
            </a:r>
            <a:r>
              <a:rPr lang="en-US" baseline="0" dirty="0" err="1" smtClean="0"/>
              <a:t>getSalary</a:t>
            </a:r>
            <a:r>
              <a:rPr lang="en-US" baseline="0" dirty="0" smtClean="0"/>
              <a:t> method </a:t>
            </a:r>
            <a:r>
              <a:rPr lang="en-US" baseline="0" dirty="0" smtClean="0"/>
              <a:t>reference </a:t>
            </a:r>
            <a:r>
              <a:rPr lang="en-US" baseline="0" dirty="0"/>
              <a:t>is a pure function because </a:t>
            </a:r>
            <a:r>
              <a:rPr lang="en-US" baseline="0" dirty="0" smtClean="0"/>
              <a:t>it always returns the same salary for a given employee, and processes nothing except its employee </a:t>
            </a:r>
            <a:r>
              <a:rPr lang="en-US" baseline="0" dirty="0" smtClean="0"/>
              <a:t>argument.  The </a:t>
            </a:r>
            <a:r>
              <a:rPr lang="en-US" baseline="0" dirty="0" err="1" smtClean="0"/>
              <a:t>IntStream</a:t>
            </a:r>
            <a:r>
              <a:rPr lang="en-US" baseline="0" dirty="0" smtClean="0"/>
              <a:t> map lambda is also a pure function because it only uses its argument.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limit intermediate operation limits the number of items processed.  It transforms an infinite stream into a finite stream.  The skip intermediate operation skips the specified elements in the stream.  </a:t>
            </a:r>
            <a:r>
              <a:rPr lang="en-US" baseline="0" dirty="0" smtClean="0"/>
              <a:t>Iterate </a:t>
            </a:r>
            <a:r>
              <a:rPr lang="en-US" baseline="0" dirty="0"/>
              <a:t>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smtClean="0"/>
              <a:t>downstream </a:t>
            </a:r>
            <a:r>
              <a:rPr lang="en-US" i="0" baseline="0" smtClean="0"/>
              <a:t>collector.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with a parallel stream,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Predicate is used</a:t>
            </a:r>
            <a:r>
              <a:rPr lang="en-US" baseline="0" dirty="0" smtClean="0"/>
              <a:t> </a:t>
            </a:r>
            <a:r>
              <a:rPr lang="en-US" baseline="0" dirty="0"/>
              <a:t>for true/false, yes/no answers.  The Stream framework uses Predicates to find a matching element, or filter the Stream for matching elements.  The related primitive FIs are like their generic counterparts except that they </a:t>
            </a:r>
            <a:r>
              <a:rPr lang="en-US" baseline="0" dirty="0" smtClean="0"/>
              <a:t>test a </a:t>
            </a:r>
            <a:r>
              <a:rPr lang="en-US" baseline="0" dirty="0"/>
              <a:t>primitive value of double, int or </a:t>
            </a:r>
            <a:r>
              <a:rPr lang="en-US" baseline="0" dirty="0" smtClean="0"/>
              <a:t>long and return true or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throw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safe.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77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Yes. 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000" dirty="0" smtClean="0"/>
              <a:t>Yes</a:t>
            </a:r>
            <a:r>
              <a:rPr lang="en-US" sz="2000" dirty="0" smtClean="0"/>
              <a:t>.  Per-object property getters are pure and commutative.</a:t>
            </a:r>
            <a:endParaRPr lang="en-US" sz="20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addTwo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subtractTwo</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a:t>
            </a:r>
            <a:r>
              <a:rPr lang="en-US" sz="2600" dirty="0" smtClean="0"/>
              <a:t>slides (web):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t>
            </a:r>
            <a:r>
              <a:rPr lang="en-US" sz="2400" dirty="0" smtClean="0"/>
              <a:t>an inner class: </a:t>
            </a:r>
            <a:r>
              <a:rPr lang="en-US" sz="2400" dirty="0"/>
              <a:t>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fontScale="92500" lnSpcReduction="10000"/>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8"/>
            <a:ext cx="8596668" cy="508237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or related Primitive FIs to apply a computation or mapping on stream elements.</a:t>
            </a:r>
          </a:p>
          <a:p>
            <a:r>
              <a:rPr lang="en-US" sz="2600" dirty="0"/>
              <a:t>A pure function should be used if possible.</a:t>
            </a:r>
          </a:p>
          <a:p>
            <a:r>
              <a:rPr lang="en-US" sz="2600" dirty="0"/>
              <a:t>May change the element type 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averageSalary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average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0.0d</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Change values, but keep data type (</a:t>
            </a:r>
            <a:r>
              <a:rPr lang="en-US" sz="2600" dirty="0" err="1" smtClean="0"/>
              <a:t>int</a:t>
            </a:r>
            <a:r>
              <a:rPr lang="en-US" sz="2600" dirty="0" smtClean="0"/>
              <a:t>).</a:t>
            </a:r>
          </a:p>
          <a:p>
            <a:pPr marL="0" indent="0">
              <a:buNone/>
            </a:pPr>
            <a:r>
              <a:rPr lang="en-US" sz="2600" dirty="0" err="1" smtClean="0">
                <a:solidFill>
                  <a:srgbClr val="000000"/>
                </a:solidFill>
                <a:latin typeface="Courier New" panose="02070309020205020404" pitchFamily="49" charset="0"/>
              </a:rPr>
              <a:t>IntStream</a:t>
            </a:r>
            <a:r>
              <a:rPr lang="en-US" sz="2600" b="1" dirty="0" err="1" smtClean="0">
                <a:solidFill>
                  <a:srgbClr val="000080"/>
                </a:solidFill>
                <a:latin typeface="Courier New" panose="02070309020205020404" pitchFamily="49" charset="0"/>
              </a:rPr>
              <a:t>.</a:t>
            </a:r>
            <a:r>
              <a:rPr lang="en-US" sz="2600" dirty="0" err="1" smtClean="0">
                <a:solidFill>
                  <a:srgbClr val="000000"/>
                </a:solidFill>
                <a:latin typeface="Courier New" panose="02070309020205020404" pitchFamily="49" charset="0"/>
              </a:rPr>
              <a:t>range</a:t>
            </a:r>
            <a:r>
              <a:rPr lang="en-US" sz="2600" b="1" dirty="0" smtClean="0">
                <a:solidFill>
                  <a:srgbClr val="000080"/>
                </a:solidFill>
                <a:latin typeface="Courier New" panose="02070309020205020404" pitchFamily="49" charset="0"/>
              </a:rPr>
              <a:t>(</a:t>
            </a:r>
            <a:r>
              <a:rPr lang="en-US" sz="2600" dirty="0" smtClean="0">
                <a:solidFill>
                  <a:srgbClr val="FF8000"/>
                </a:solidFill>
                <a:latin typeface="Courier New" panose="02070309020205020404" pitchFamily="49" charset="0"/>
              </a:rPr>
              <a:t>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map</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i</a:t>
            </a:r>
            <a:r>
              <a:rPr lang="en-US" sz="2600" dirty="0">
                <a:solidFill>
                  <a:srgbClr val="000000"/>
                </a:solidFill>
                <a:latin typeface="Courier New" panose="02070309020205020404" pitchFamily="49" charset="0"/>
              </a:rPr>
              <a:t> </a:t>
            </a:r>
            <a:r>
              <a:rPr lang="en-US" sz="2600" b="1" dirty="0">
                <a:solidFill>
                  <a:srgbClr val="000080"/>
                </a:solidFill>
                <a:latin typeface="Courier New" panose="02070309020205020404" pitchFamily="49" charset="0"/>
              </a:rPr>
              <a:t>-&gt;</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i</a:t>
            </a:r>
            <a:r>
              <a:rPr lang="en-US" sz="2600" b="1" dirty="0">
                <a:solidFill>
                  <a:srgbClr val="000080"/>
                </a:solidFill>
                <a:latin typeface="Courier New" panose="02070309020205020404" pitchFamily="49" charset="0"/>
              </a:rPr>
              <a:t>*</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p>
          <a:p>
            <a:pPr marL="0" indent="0">
              <a:buNone/>
            </a:pP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forEach</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System</a:t>
            </a:r>
            <a:r>
              <a:rPr lang="en-US" sz="2600" b="1" dirty="0" err="1">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out</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println</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008000"/>
                </a:solidFill>
                <a:latin typeface="Courier New" panose="02070309020205020404" pitchFamily="49" charset="0"/>
              </a:rPr>
              <a:t>// 0, 10 ... 90 </a:t>
            </a:r>
            <a:endParaRPr lang="en-US" sz="26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Use a </a:t>
            </a:r>
            <a:r>
              <a:rPr lang="en-US" sz="2200" dirty="0" err="1" smtClean="0"/>
              <a:t>LinkedHashSet</a:t>
            </a:r>
            <a:r>
              <a:rPr lang="en-US" sz="2200" dirty="0" smtClean="0"/>
              <a:t> instead.</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17755</TotalTime>
  <Words>10253</Words>
  <Application>Microsoft Office PowerPoint</Application>
  <PresentationFormat>Widescreen</PresentationFormat>
  <Paragraphs>845</Paragraphs>
  <Slides>73</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1212</cp:revision>
  <dcterms:created xsi:type="dcterms:W3CDTF">2017-04-29T22:11:00Z</dcterms:created>
  <dcterms:modified xsi:type="dcterms:W3CDTF">2022-06-15T18:06:04Z</dcterms:modified>
</cp:coreProperties>
</file>