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69" r:id="rId17"/>
    <p:sldId id="271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love-lambda" TargetMode="External"/><Relationship Id="rId2" Type="http://schemas.openxmlformats.org/officeDocument/2006/relationships/hyperlink" Target="https://www.linkedin.com/in/richardro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javaOO/lambdaexpressions.html#approach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to Love the Lambda in the Stream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Java 8 Lambda and Functional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0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Accepts an argument.  Returns no value (void).</a:t>
            </a:r>
          </a:p>
          <a:p>
            <a:r>
              <a:rPr lang="en-US" sz="2400" dirty="0" smtClean="0"/>
              <a:t>Commonly used to perform an operation, such as printing.</a:t>
            </a:r>
          </a:p>
          <a:p>
            <a:r>
              <a:rPr lang="en-US" sz="2400" dirty="0"/>
              <a:t>Functional Method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accept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 smtClean="0"/>
              <a:t>2 Argument FI: </a:t>
            </a:r>
            <a:r>
              <a:rPr lang="en-US" sz="2400" dirty="0" err="1" smtClean="0"/>
              <a:t>BiConsumer</a:t>
            </a:r>
            <a:r>
              <a:rPr lang="en-US" sz="2400" dirty="0" smtClean="0"/>
              <a:t>&lt;T,U&gt;</a:t>
            </a:r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/>
              <a:t>DoubleConsumer</a:t>
            </a:r>
            <a:r>
              <a:rPr lang="en-US" sz="2400" dirty="0" smtClean="0"/>
              <a:t>, </a:t>
            </a:r>
            <a:r>
              <a:rPr lang="en-US" sz="2400" dirty="0" err="1" smtClean="0"/>
              <a:t>IntConsumer</a:t>
            </a:r>
            <a:r>
              <a:rPr lang="en-US" sz="2400" dirty="0" smtClean="0"/>
              <a:t>,  and Long Consumer</a:t>
            </a:r>
          </a:p>
          <a:p>
            <a:endParaRPr lang="en-US" sz="2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831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Supplier&lt;R&gt;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8813"/>
            <a:ext cx="8596668" cy="43425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no arguments, returns a result</a:t>
            </a:r>
          </a:p>
          <a:p>
            <a:r>
              <a:rPr lang="en-US" sz="2400" dirty="0" smtClean="0"/>
              <a:t>Commonly used to provide an origin value to an algorithm.  Also a good interface to use for the Factory Object pattern.</a:t>
            </a:r>
          </a:p>
          <a:p>
            <a:r>
              <a:rPr lang="en-US" sz="2400" dirty="0"/>
              <a:t>Functional </a:t>
            </a:r>
            <a:r>
              <a:rPr lang="en-US" sz="2400" dirty="0" smtClean="0"/>
              <a:t>Method: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2400" dirty="0" smtClean="0"/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/>
              <a:t>DoubleSupplier</a:t>
            </a:r>
            <a:r>
              <a:rPr lang="en-US" sz="2400" dirty="0" smtClean="0"/>
              <a:t>, </a:t>
            </a:r>
            <a:r>
              <a:rPr lang="en-US" sz="2400" dirty="0" err="1" smtClean="0"/>
              <a:t>IntSupplier</a:t>
            </a:r>
            <a:r>
              <a:rPr lang="en-US" sz="2400" dirty="0" smtClean="0"/>
              <a:t>, </a:t>
            </a:r>
            <a:r>
              <a:rPr lang="en-US" sz="2400" dirty="0" err="1" smtClean="0"/>
              <a:t>LongSupplier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931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Function&lt;T,R&gt;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8825"/>
            <a:ext cx="8596668" cy="44725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an argument, returns a result.</a:t>
            </a:r>
          </a:p>
          <a:p>
            <a:r>
              <a:rPr lang="en-US" sz="2400" dirty="0" smtClean="0"/>
              <a:t>Commonly used to compute a result, or to map one value to another value.</a:t>
            </a:r>
          </a:p>
          <a:p>
            <a:r>
              <a:rPr lang="en-US" sz="2400" dirty="0"/>
              <a:t>Functional </a:t>
            </a:r>
            <a:r>
              <a:rPr lang="en-US" sz="2400" dirty="0" smtClean="0"/>
              <a:t>Method: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2 Argument FI: </a:t>
            </a:r>
            <a:r>
              <a:rPr lang="en-US" sz="2400" dirty="0" err="1" smtClean="0"/>
              <a:t>BiFunction</a:t>
            </a:r>
            <a:endParaRPr lang="en-US" sz="2400" dirty="0" smtClean="0"/>
          </a:p>
          <a:p>
            <a:r>
              <a:rPr lang="en-US" sz="2400" dirty="0" smtClean="0"/>
              <a:t>Related Primitive FIs: [</a:t>
            </a:r>
            <a:r>
              <a:rPr lang="en-US" sz="2400" dirty="0" err="1" smtClean="0"/>
              <a:t>Double,Int,Long</a:t>
            </a:r>
            <a:r>
              <a:rPr lang="en-US" sz="2400" dirty="0"/>
              <a:t>]</a:t>
            </a:r>
            <a:r>
              <a:rPr lang="en-US" sz="2400" dirty="0" smtClean="0"/>
              <a:t>Function, 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]To[</a:t>
            </a:r>
            <a:r>
              <a:rPr lang="en-US" sz="2400" dirty="0" err="1" smtClean="0"/>
              <a:t>Double,Int,Long</a:t>
            </a:r>
            <a:r>
              <a:rPr lang="en-US" sz="2400" dirty="0"/>
              <a:t>]</a:t>
            </a:r>
            <a:r>
              <a:rPr lang="en-US" sz="2400" dirty="0" smtClean="0"/>
              <a:t>Function, To[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]Function, To[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</a:t>
            </a:r>
            <a:r>
              <a:rPr lang="en-US" sz="2400" dirty="0" err="1" smtClean="0"/>
              <a:t>BiFunction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4765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165"/>
          </a:xfrm>
        </p:spPr>
        <p:txBody>
          <a:bodyPr/>
          <a:lstStyle/>
          <a:p>
            <a:r>
              <a:rPr lang="en-US" dirty="0" err="1"/>
              <a:t>UnaryOperator</a:t>
            </a:r>
            <a:r>
              <a:rPr lang="en-US" dirty="0"/>
              <a:t>&lt;T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929"/>
            <a:ext cx="8596668" cy="44994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an argument, returns the same type of result as its argument.</a:t>
            </a:r>
          </a:p>
          <a:p>
            <a:r>
              <a:rPr lang="en-US" sz="2400" dirty="0" smtClean="0"/>
              <a:t>Used to compute a result or map a value to the same type as the input.</a:t>
            </a:r>
          </a:p>
          <a:p>
            <a:r>
              <a:rPr lang="en-US" sz="2400" dirty="0" smtClean="0"/>
              <a:t>Functional Method: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2 Argument FI: </a:t>
            </a:r>
            <a:r>
              <a:rPr lang="en-US" sz="2400" dirty="0" err="1" smtClean="0"/>
              <a:t>BinaryOperator</a:t>
            </a:r>
            <a:r>
              <a:rPr lang="en-US" sz="2400" dirty="0" smtClean="0"/>
              <a:t>&lt;T&gt;</a:t>
            </a:r>
          </a:p>
          <a:p>
            <a:r>
              <a:rPr lang="en-US" sz="2400" dirty="0" smtClean="0"/>
              <a:t>Related Primitive FIs: 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</a:t>
            </a:r>
            <a:r>
              <a:rPr lang="en-US" sz="2400" dirty="0" err="1" smtClean="0"/>
              <a:t>UnaryOperator</a:t>
            </a:r>
            <a:r>
              <a:rPr lang="en-US" sz="2400" dirty="0" smtClean="0"/>
              <a:t>, 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</a:t>
            </a:r>
            <a:r>
              <a:rPr lang="en-US" sz="2400" dirty="0" err="1" smtClean="0"/>
              <a:t>BinaryOperator</a:t>
            </a:r>
            <a:endParaRPr lang="en-US" sz="2400" dirty="0" smtClean="0"/>
          </a:p>
          <a:p>
            <a:r>
              <a:rPr lang="en-US" sz="2400" dirty="0" err="1" smtClean="0"/>
              <a:t>UnaryOperator</a:t>
            </a:r>
            <a:r>
              <a:rPr lang="en-US" sz="2400" dirty="0" smtClean="0"/>
              <a:t>&lt;T&gt; extends Function&lt;T,T&gt; and </a:t>
            </a:r>
            <a:r>
              <a:rPr lang="en-US" sz="2400" dirty="0" err="1" smtClean="0"/>
              <a:t>BinaryOperator</a:t>
            </a:r>
            <a:r>
              <a:rPr lang="en-US" sz="2400" dirty="0" smtClean="0"/>
              <a:t>&lt;T&gt; extends </a:t>
            </a:r>
            <a:r>
              <a:rPr lang="en-US" sz="2400" dirty="0" err="1" smtClean="0"/>
              <a:t>BiFunction</a:t>
            </a:r>
            <a:r>
              <a:rPr lang="en-US" sz="2400" dirty="0" smtClean="0"/>
              <a:t>&lt;T,T,T&gt;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88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6129"/>
          </a:xfrm>
        </p:spPr>
        <p:txBody>
          <a:bodyPr/>
          <a:lstStyle/>
          <a:p>
            <a:r>
              <a:rPr lang="en-US" dirty="0"/>
              <a:t>Comparator&lt;T&gt;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365"/>
            <a:ext cx="8596668" cy="45899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two arguments, and returns an integer.</a:t>
            </a:r>
          </a:p>
          <a:p>
            <a:r>
              <a:rPr lang="en-US" sz="2400" dirty="0" smtClean="0"/>
              <a:t>Used to compare objects, and to impose a </a:t>
            </a:r>
            <a:r>
              <a:rPr lang="en-US" sz="2400" i="1" dirty="0" smtClean="0"/>
              <a:t>total ordering</a:t>
            </a:r>
            <a:r>
              <a:rPr lang="en-US" sz="2400" dirty="0" smtClean="0"/>
              <a:t> on a collection of objects.</a:t>
            </a:r>
          </a:p>
          <a:p>
            <a:r>
              <a:rPr lang="en-US" sz="2400" dirty="0" smtClean="0"/>
              <a:t>Functional Interface: </a:t>
            </a:r>
            <a:r>
              <a:rPr lang="fr-FR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compare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o1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 o2</a:t>
            </a:r>
            <a:r>
              <a:rPr lang="fr-F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sz="2200" dirty="0" smtClean="0"/>
              <a:t>When o1 &lt; o2, returns &lt;= -1</a:t>
            </a:r>
          </a:p>
          <a:p>
            <a:pPr lvl="1"/>
            <a:r>
              <a:rPr lang="en-US" sz="2200" dirty="0" smtClean="0"/>
              <a:t>When o1 = o2, returns 0</a:t>
            </a:r>
          </a:p>
          <a:p>
            <a:pPr lvl="1"/>
            <a:r>
              <a:rPr lang="en-US" sz="2200" dirty="0" smtClean="0"/>
              <a:t>When o1 &gt; o2, returns &gt;= 1</a:t>
            </a:r>
          </a:p>
          <a:p>
            <a:r>
              <a:rPr lang="en-US" sz="2400" dirty="0" smtClean="0"/>
              <a:t>Even though Comparator has been around since the early days, it is a functional interface because it has a single abstract method.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1391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 to be confused with IO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3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553"/>
          </a:xfrm>
        </p:spPr>
        <p:txBody>
          <a:bodyPr/>
          <a:lstStyle/>
          <a:p>
            <a:r>
              <a:rPr lang="en-US" dirty="0" smtClean="0"/>
              <a:t>Java Stream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682"/>
            <a:ext cx="8596668" cy="4791636"/>
          </a:xfrm>
        </p:spPr>
        <p:txBody>
          <a:bodyPr>
            <a:normAutofit/>
          </a:bodyPr>
          <a:lstStyle/>
          <a:p>
            <a:r>
              <a:rPr lang="en-US" dirty="0" smtClean="0"/>
              <a:t>Abstraction for computation of elements.  Is not a data structure, but rather a computation structure.</a:t>
            </a:r>
          </a:p>
          <a:p>
            <a:r>
              <a:rPr lang="en-US" dirty="0" smtClean="0"/>
              <a:t>A stream consists of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 data source, such as a collection, file, or computation.  May be infinite, such as the set of numbers starting at 0.  A data source is </a:t>
            </a:r>
            <a:r>
              <a:rPr lang="en-US" i="1" dirty="0" smtClean="0"/>
              <a:t>lazy</a:t>
            </a:r>
            <a:r>
              <a:rPr lang="en-US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Zero or more intermediate operations.</a:t>
            </a:r>
          </a:p>
          <a:p>
            <a:pPr marL="1200150" lvl="2" indent="-342900"/>
            <a:r>
              <a:rPr lang="en-US" dirty="0" smtClean="0"/>
              <a:t>Accepts a stream and returns a another stream with the operation appended to it.</a:t>
            </a:r>
          </a:p>
          <a:p>
            <a:pPr marL="1200150" lvl="2" indent="-342900"/>
            <a:r>
              <a:rPr lang="en-US" i="1" dirty="0" smtClean="0"/>
              <a:t>Lazy</a:t>
            </a:r>
            <a:r>
              <a:rPr lang="en-US" dirty="0"/>
              <a:t>:</a:t>
            </a:r>
            <a:r>
              <a:rPr lang="en-US" dirty="0" smtClean="0"/>
              <a:t>  Only executed when a terminal operation processed the stream.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 terminal operation</a:t>
            </a:r>
          </a:p>
          <a:p>
            <a:pPr marL="1200150" lvl="2" indent="-342900"/>
            <a:r>
              <a:rPr lang="en-US" dirty="0" smtClean="0"/>
              <a:t>Returns a result, such as a number or a collection.</a:t>
            </a:r>
          </a:p>
          <a:p>
            <a:pPr marL="1200150" lvl="2" indent="-342900"/>
            <a:r>
              <a:rPr lang="en-US" i="1" dirty="0" smtClean="0"/>
              <a:t>Eager</a:t>
            </a:r>
            <a:r>
              <a:rPr lang="en-US" i="1" dirty="0"/>
              <a:t>:</a:t>
            </a:r>
            <a:r>
              <a:rPr lang="en-US" i="1" dirty="0" smtClean="0"/>
              <a:t>  </a:t>
            </a:r>
            <a:r>
              <a:rPr lang="en-US" dirty="0" smtClean="0"/>
              <a:t>It requests the elements from the final stream, which has the effect of pulling elements from the data source and applying the intermediate operations to them.  A stream is a passive description of a computation until a terminal operation is applied.</a:t>
            </a:r>
          </a:p>
          <a:p>
            <a:pPr marL="1200150" lvl="2" indent="-342900"/>
            <a:r>
              <a:rPr lang="en-US" dirty="0" smtClean="0"/>
              <a:t>Closes the stream.  Any further operations are invalid and result in </a:t>
            </a:r>
            <a:r>
              <a:rPr lang="en-US" dirty="0"/>
              <a:t>an </a:t>
            </a:r>
            <a:r>
              <a:rPr lang="en-US" dirty="0" err="1"/>
              <a:t>IllegalStateException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8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collection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765"/>
            <a:ext cx="8596668" cy="4203597"/>
          </a:xfrm>
        </p:spPr>
        <p:txBody>
          <a:bodyPr>
            <a:normAutofit/>
          </a:bodyPr>
          <a:lstStyle/>
          <a:p>
            <a:r>
              <a:rPr lang="en-US" dirty="0" smtClean="0"/>
              <a:t>Given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 </a:t>
            </a:r>
            <a:r>
              <a:rPr lang="en-US" dirty="0" smtClean="0"/>
              <a:t>that has integers from 1 to 10, add the collection.</a:t>
            </a:r>
          </a:p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total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 number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numbers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number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total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500500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Stream reduction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500500</a:t>
            </a:r>
          </a:p>
          <a:p>
            <a:r>
              <a:rPr lang="en-US" dirty="0" smtClean="0"/>
              <a:t>Same Sum using an </a:t>
            </a:r>
            <a:r>
              <a:rPr lang="en-US" dirty="0" err="1" smtClean="0"/>
              <a:t>IntStream</a:t>
            </a:r>
            <a:endParaRPr lang="en-US" dirty="0" smtClean="0"/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rangeClosed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500500</a:t>
            </a: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45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765"/>
            <a:ext cx="8596668" cy="811306"/>
          </a:xfrm>
        </p:spPr>
        <p:txBody>
          <a:bodyPr/>
          <a:lstStyle/>
          <a:p>
            <a:r>
              <a:rPr lang="en-US" dirty="0" smtClean="0"/>
              <a:t>Breaking Down the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99" y="1174376"/>
            <a:ext cx="8596668" cy="5204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Data Source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Terminal Operation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All streams have a data source, zero or more intermediate operations, and a terminal operation.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collection is the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data source.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is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a terminal </a:t>
            </a:r>
            <a:r>
              <a:rPr lang="en-US" i="1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reduction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on the stream.</a:t>
            </a:r>
          </a:p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A reduction distills all of the values in a given stream to a single value.</a:t>
            </a:r>
          </a:p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Integer reduction examples: sum, average, median, min, and max.</a:t>
            </a:r>
          </a:p>
          <a:p>
            <a:r>
              <a:rPr lang="en-US" dirty="0" smtClean="0"/>
              <a:t>The first argument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dirty="0" smtClean="0"/>
              <a:t> </a:t>
            </a:r>
            <a:r>
              <a:rPr lang="en-US" dirty="0" smtClean="0"/>
              <a:t>is the identity </a:t>
            </a:r>
            <a:r>
              <a:rPr lang="en-US" dirty="0" smtClean="0"/>
              <a:t>argument.  For addition, it is 0.  For a multiplication lambda it would be 1.</a:t>
            </a:r>
          </a:p>
          <a:p>
            <a:r>
              <a:rPr lang="en-US" dirty="0" smtClean="0"/>
              <a:t>The lambda is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 that is given a running total and the current element.  They are processed by adding them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4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78107"/>
            <a:ext cx="8596668" cy="4240306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LongStream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Offers a performance benefit over generic stream by avoiding boxing of primitive computations.</a:t>
            </a:r>
          </a:p>
          <a:p>
            <a:r>
              <a:rPr lang="en-US" dirty="0" smtClean="0"/>
              <a:t>Offers additional methods, such as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summaryStatistics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.</a:t>
            </a:r>
            <a:endParaRPr lang="en-US" b="1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Can replace a traditional for loop</a:t>
            </a:r>
          </a:p>
          <a:p>
            <a:pPr marL="0" indent="0">
              <a:buNone/>
            </a:pPr>
            <a:r>
              <a:rPr lang="en-US" sz="16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sz="165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65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5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6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5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Print </a:t>
            </a:r>
            <a:r>
              <a:rPr lang="en-US" sz="165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</a:p>
          <a:p>
            <a:r>
              <a:rPr lang="en-US" dirty="0" smtClean="0"/>
              <a:t>Use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mapToLong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mapToDouble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mapToObj</a:t>
            </a:r>
            <a:r>
              <a:rPr lang="en-US" dirty="0" smtClean="0">
                <a:cs typeface="Courier New" panose="02070309020205020404" pitchFamily="49" charset="0"/>
              </a:rPr>
              <a:t> to convert an existing stream to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LongStream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DoubleStream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dirty="0" smtClean="0"/>
              <a:t>respectively.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mapToObj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can also 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dirty="0" smtClean="0"/>
              <a:t>where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</a:t>
            </a:r>
            <a:r>
              <a:rPr lang="en-US" dirty="0" smtClean="0"/>
              <a:t>are different types.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0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Richard </a:t>
            </a:r>
            <a:r>
              <a:rPr lang="en-US" sz="2400" dirty="0" err="1" smtClean="0"/>
              <a:t>Roda</a:t>
            </a:r>
            <a:endParaRPr lang="en-US" sz="2400" dirty="0" smtClean="0"/>
          </a:p>
          <a:p>
            <a:r>
              <a:rPr lang="en-US" sz="2400" dirty="0" smtClean="0"/>
              <a:t>Sr. Technical Lead at DXC Technology</a:t>
            </a:r>
          </a:p>
          <a:p>
            <a:r>
              <a:rPr lang="en-US" sz="2400" dirty="0" smtClean="0"/>
              <a:t>Over 15 years of Java development experience</a:t>
            </a:r>
          </a:p>
          <a:p>
            <a:r>
              <a:rPr lang="en-US" sz="2400" dirty="0" smtClean="0"/>
              <a:t>OCA Java and Security+ certifications</a:t>
            </a:r>
          </a:p>
          <a:p>
            <a:r>
              <a:rPr lang="en-US" sz="2400" dirty="0" smtClean="0"/>
              <a:t>Linked In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www.linkedin.com/in/richardroda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Twitter: @</a:t>
            </a:r>
            <a:r>
              <a:rPr lang="en-US" sz="2400" dirty="0" err="1" smtClean="0"/>
              <a:t>Richard_Roda</a:t>
            </a:r>
            <a:endParaRPr lang="en-US" sz="2400" dirty="0" smtClean="0"/>
          </a:p>
          <a:p>
            <a:r>
              <a:rPr lang="en-US" sz="2400" dirty="0" smtClean="0"/>
              <a:t>These slides (pdf):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tinyurl.com/love-lambda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859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76082"/>
          </a:xfrm>
        </p:spPr>
        <p:txBody>
          <a:bodyPr>
            <a:normAutofit/>
          </a:bodyPr>
          <a:lstStyle/>
          <a:p>
            <a:r>
              <a:rPr lang="en-US" dirty="0" smtClean="0"/>
              <a:t>New </a:t>
            </a:r>
            <a:r>
              <a:rPr lang="en-US" dirty="0" smtClean="0"/>
              <a:t>Requirement</a:t>
            </a:r>
            <a:br>
              <a:rPr lang="en-US" dirty="0" smtClean="0"/>
            </a:br>
            <a:r>
              <a:rPr lang="en-US" sz="2400" dirty="0" smtClean="0"/>
              <a:t>Only Process Numbers divisible by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process numbers divisible by 4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 smtClean="0">
                <a:cs typeface="Courier New" panose="02070309020205020404" pitchFamily="49" charset="0"/>
              </a:rPr>
              <a:t> intermediate operation creates a new stream with the contents of the previous stream where the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or primitive predicate is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sum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1000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Data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Source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filter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% 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Intermediate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Operation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Reduction - Terminal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Operation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124500 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1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Lambda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9507"/>
            <a:ext cx="8596668" cy="44689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Java, it is an unnamed function that may be bound to an interface as an object.</a:t>
            </a:r>
          </a:p>
          <a:p>
            <a:r>
              <a:rPr lang="en-US" sz="2400" dirty="0" smtClean="0"/>
              <a:t>Similar to a closure, class members, </a:t>
            </a:r>
            <a:r>
              <a:rPr lang="en-US" sz="2400" i="1" dirty="0" smtClean="0"/>
              <a:t>effectively final </a:t>
            </a:r>
            <a:r>
              <a:rPr lang="en-US" sz="2400" dirty="0" smtClean="0"/>
              <a:t>arguments and local variables are available to it.</a:t>
            </a:r>
          </a:p>
          <a:p>
            <a:r>
              <a:rPr lang="en-US" sz="2400" dirty="0" smtClean="0"/>
              <a:t>Lambdas may only exist when assigned to a Functional Interface, including being passed in as a parameter.</a:t>
            </a:r>
          </a:p>
          <a:p>
            <a:r>
              <a:rPr lang="en-US" sz="2400" dirty="0" smtClean="0"/>
              <a:t>An </a:t>
            </a:r>
            <a:r>
              <a:rPr lang="en-US" sz="2400" i="1" dirty="0" smtClean="0"/>
              <a:t>effectively final </a:t>
            </a:r>
            <a:r>
              <a:rPr lang="en-US" sz="2400" dirty="0" smtClean="0"/>
              <a:t>local variable or argument is either declared final, or is not changed such that if the final declaration were added, the code remains valid.</a:t>
            </a:r>
            <a:endParaRPr lang="en-US" sz="2400" i="1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489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5776"/>
          </a:xfrm>
        </p:spPr>
        <p:txBody>
          <a:bodyPr/>
          <a:lstStyle/>
          <a:p>
            <a:r>
              <a:rPr lang="en-US" dirty="0" smtClean="0"/>
              <a:t>Lambda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5352"/>
            <a:ext cx="8596668" cy="4513729"/>
          </a:xfrm>
        </p:spPr>
        <p:txBody>
          <a:bodyPr/>
          <a:lstStyle/>
          <a:p>
            <a:r>
              <a:rPr lang="en-US" sz="2000" dirty="0"/>
              <a:t>Example </a:t>
            </a:r>
            <a:r>
              <a:rPr lang="en-US" sz="2000" dirty="0" smtClean="0"/>
              <a:t>1a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false </a:t>
            </a:r>
          </a:p>
          <a:p>
            <a:r>
              <a:rPr lang="en-US" sz="2000" dirty="0"/>
              <a:t>Example </a:t>
            </a:r>
            <a:r>
              <a:rPr lang="en-US" sz="2000" dirty="0" smtClean="0"/>
              <a:t>1b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mkTestFunc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isFour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mkTestFunc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isFour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        </a:t>
            </a:r>
          </a:p>
          <a:p>
            <a:r>
              <a:rPr lang="en-US" sz="2000" dirty="0" err="1" smtClean="0"/>
              <a:t>Lamdba</a:t>
            </a:r>
            <a:r>
              <a:rPr lang="en-US" sz="2000" dirty="0" smtClean="0"/>
              <a:t> expressions must be assigned to a functional interface</a:t>
            </a: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Does not compile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1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(FI)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095"/>
            <a:ext cx="8596668" cy="4809564"/>
          </a:xfrm>
        </p:spPr>
        <p:txBody>
          <a:bodyPr>
            <a:normAutofit lnSpcReduction="10000"/>
          </a:bodyPr>
          <a:lstStyle/>
          <a:p>
            <a:r>
              <a:rPr lang="en-US" sz="2100" dirty="0"/>
              <a:t>“A functional interface is any interface that contains only one abstract method</a:t>
            </a:r>
            <a:r>
              <a:rPr lang="en-US" sz="2100" dirty="0" smtClean="0"/>
              <a:t>.” — </a:t>
            </a:r>
            <a:r>
              <a:rPr lang="en-US" sz="2100" dirty="0" smtClean="0">
                <a:hlinkClick r:id="rId2"/>
              </a:rPr>
              <a:t>Oracle Java Tutorial</a:t>
            </a:r>
            <a:endParaRPr lang="en-US" sz="2100" dirty="0" smtClean="0"/>
          </a:p>
          <a:p>
            <a:r>
              <a:rPr lang="en-US" sz="2100" dirty="0" smtClean="0"/>
              <a:t>The sole abstract method referred to as the </a:t>
            </a:r>
            <a:r>
              <a:rPr lang="en-US" sz="2100" i="1" dirty="0" smtClean="0"/>
              <a:t>functional method</a:t>
            </a:r>
            <a:endParaRPr lang="en-US" sz="2100" dirty="0" smtClean="0"/>
          </a:p>
          <a:p>
            <a:r>
              <a:rPr lang="en-US" sz="2100" dirty="0" smtClean="0"/>
              <a:t>Example 2- Valid Functional Interface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FunctionalInterface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8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28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Functional Method</a:t>
            </a:r>
            <a:endParaRPr lang="en-US" sz="2800" b="1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equals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 other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hashCode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7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0330"/>
            <a:ext cx="8596668" cy="1317811"/>
          </a:xfrm>
        </p:spPr>
        <p:txBody>
          <a:bodyPr/>
          <a:lstStyle/>
          <a:p>
            <a:r>
              <a:rPr lang="en-US" dirty="0" smtClean="0"/>
              <a:t>Binding Lambda to Example2 FI vs Anonymous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682"/>
            <a:ext cx="8596668" cy="5253318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Both of these implement </a:t>
            </a:r>
            <a:r>
              <a:rPr lang="en-US" sz="3400" dirty="0" err="1" smtClean="0"/>
              <a:t>myMethod</a:t>
            </a:r>
            <a:r>
              <a:rPr lang="en-US" sz="3400" dirty="0" smtClean="0"/>
              <a:t> defined in Example2.</a:t>
            </a:r>
          </a:p>
          <a:p>
            <a:r>
              <a:rPr lang="en-US" sz="3400" dirty="0" smtClean="0"/>
              <a:t>Since there is exactly one abstract functional method, method types and return values are inferred from the FI.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Example3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lambda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8 chars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@Override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5 lines of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code, 65 chars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lambda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385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78107"/>
            <a:ext cx="8596668" cy="4562186"/>
          </a:xfrm>
        </p:spPr>
        <p:txBody>
          <a:bodyPr>
            <a:normAutofit/>
          </a:bodyPr>
          <a:lstStyle/>
          <a:p>
            <a:r>
              <a:rPr lang="en-US" sz="2400" dirty="0"/>
              <a:t>The abstract method is called the </a:t>
            </a:r>
            <a:r>
              <a:rPr lang="en-US" sz="2400" i="1" dirty="0"/>
              <a:t>functional method</a:t>
            </a:r>
            <a:endParaRPr lang="en-US" sz="2400" dirty="0"/>
          </a:p>
          <a:p>
            <a:r>
              <a:rPr lang="en-US" sz="2400" dirty="0" smtClean="0"/>
              <a:t>The following conventions apply for type variables used by Java 8 FIs:</a:t>
            </a:r>
          </a:p>
          <a:p>
            <a:r>
              <a:rPr lang="en-US" sz="2400" dirty="0" smtClean="0"/>
              <a:t>T – First argument</a:t>
            </a:r>
          </a:p>
          <a:p>
            <a:r>
              <a:rPr lang="en-US" sz="2400" dirty="0" smtClean="0"/>
              <a:t>U – Second argument</a:t>
            </a:r>
          </a:p>
          <a:p>
            <a:r>
              <a:rPr lang="en-US" sz="2400" dirty="0" smtClean="0"/>
              <a:t>R – Return Value</a:t>
            </a:r>
          </a:p>
          <a:p>
            <a:r>
              <a:rPr lang="en-US" sz="2400" dirty="0" smtClean="0"/>
              <a:t>Any of the above are omitted if not used.</a:t>
            </a:r>
          </a:p>
          <a:p>
            <a:r>
              <a:rPr lang="en-US" sz="2400" dirty="0" smtClean="0"/>
              <a:t>If an FI lacks an argument, T is sometimes used for the return value instead of 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670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Functional Interfaces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</a:t>
            </a:r>
            <a:r>
              <a:rPr lang="en-US" b="1" dirty="0"/>
              <a:t>&lt;</a:t>
            </a:r>
            <a:r>
              <a:rPr lang="en-US" dirty="0"/>
              <a:t>T</a:t>
            </a:r>
            <a:r>
              <a:rPr lang="en-US" b="1" dirty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Accepts an argument, returns a </a:t>
            </a:r>
            <a:r>
              <a:rPr lang="en-US" sz="2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2400" dirty="0" smtClean="0">
                <a:highlight>
                  <a:srgbClr val="FFFFFF"/>
                </a:highlight>
              </a:rPr>
              <a:t>.</a:t>
            </a:r>
          </a:p>
          <a:p>
            <a:r>
              <a:rPr lang="en-US" sz="2400" dirty="0" smtClean="0"/>
              <a:t>Commonly used to select matching elements, or filter for matching elements.</a:t>
            </a:r>
            <a:endParaRPr lang="en-US" sz="24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 smtClean="0"/>
              <a:t>Functional method: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test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 smtClean="0"/>
              <a:t>2 argument FI: </a:t>
            </a:r>
            <a:r>
              <a:rPr lang="en-US" sz="2400" dirty="0" err="1" smtClean="0"/>
              <a:t>BiPredicate</a:t>
            </a:r>
            <a:r>
              <a:rPr lang="en-US" sz="2400" dirty="0" smtClean="0"/>
              <a:t>&lt;T,U&gt;</a:t>
            </a:r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/>
              <a:t>DoublePredicate</a:t>
            </a:r>
            <a:r>
              <a:rPr lang="en-US" sz="2400" dirty="0" smtClean="0"/>
              <a:t>, </a:t>
            </a:r>
            <a:r>
              <a:rPr lang="en-US" sz="2400" dirty="0" err="1" smtClean="0"/>
              <a:t>IntPredicate</a:t>
            </a:r>
            <a:r>
              <a:rPr lang="en-US" sz="2400" dirty="0" smtClean="0"/>
              <a:t>, </a:t>
            </a:r>
            <a:r>
              <a:rPr lang="en-US" sz="2400" dirty="0" err="1" smtClean="0"/>
              <a:t>LongPredicate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160574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3172</TotalTime>
  <Words>1209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Trebuchet MS</vt:lpstr>
      <vt:lpstr>Wingdings 3</vt:lpstr>
      <vt:lpstr>Facet</vt:lpstr>
      <vt:lpstr>Learning to Love the Lambda in the Stream</vt:lpstr>
      <vt:lpstr>Speaker Introduction</vt:lpstr>
      <vt:lpstr>What is a Lambda Expression?</vt:lpstr>
      <vt:lpstr>Lambda Examples</vt:lpstr>
      <vt:lpstr>Functional Interface (FI) in Java 8</vt:lpstr>
      <vt:lpstr>Binding Lambda to Example2 FI vs Anonymous Inner class</vt:lpstr>
      <vt:lpstr>Functional Interface Conventions</vt:lpstr>
      <vt:lpstr>Key Functional Interfaces</vt:lpstr>
      <vt:lpstr>Predicate&lt;T&gt;</vt:lpstr>
      <vt:lpstr>Consumer&lt;T&gt;</vt:lpstr>
      <vt:lpstr>Supplier&lt;R&gt;</vt:lpstr>
      <vt:lpstr>Function&lt;T,R&gt;</vt:lpstr>
      <vt:lpstr>UnaryOperator&lt;T&gt;</vt:lpstr>
      <vt:lpstr>Comparator&lt;T&gt;</vt:lpstr>
      <vt:lpstr>Stream</vt:lpstr>
      <vt:lpstr>Java Stream Definition</vt:lpstr>
      <vt:lpstr>Add a collection of numbers</vt:lpstr>
      <vt:lpstr>Breaking Down the Stream</vt:lpstr>
      <vt:lpstr>Primitive Streams</vt:lpstr>
      <vt:lpstr>New Requirement Only Process Numbers divisible by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Love the Lambda in the Stream</dc:title>
  <dc:creator>Richard</dc:creator>
  <cp:lastModifiedBy>Richard</cp:lastModifiedBy>
  <cp:revision>120</cp:revision>
  <dcterms:created xsi:type="dcterms:W3CDTF">2017-04-29T22:11:00Z</dcterms:created>
  <dcterms:modified xsi:type="dcterms:W3CDTF">2017-05-11T11:06:05Z</dcterms:modified>
</cp:coreProperties>
</file>