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7"/>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346" r:id="rId21"/>
    <p:sldId id="290" r:id="rId22"/>
    <p:sldId id="285" r:id="rId23"/>
    <p:sldId id="286" r:id="rId24"/>
    <p:sldId id="288" r:id="rId25"/>
    <p:sldId id="287" r:id="rId26"/>
    <p:sldId id="289" r:id="rId27"/>
    <p:sldId id="270" r:id="rId28"/>
    <p:sldId id="269" r:id="rId29"/>
    <p:sldId id="314" r:id="rId30"/>
    <p:sldId id="315" r:id="rId31"/>
    <p:sldId id="316" r:id="rId32"/>
    <p:sldId id="305" r:id="rId33"/>
    <p:sldId id="273" r:id="rId34"/>
    <p:sldId id="275" r:id="rId35"/>
    <p:sldId id="339" r:id="rId36"/>
    <p:sldId id="338" r:id="rId37"/>
    <p:sldId id="310" r:id="rId38"/>
    <p:sldId id="276" r:id="rId39"/>
    <p:sldId id="335" r:id="rId40"/>
    <p:sldId id="274" r:id="rId41"/>
    <p:sldId id="293" r:id="rId42"/>
    <p:sldId id="321" r:id="rId43"/>
    <p:sldId id="322" r:id="rId44"/>
    <p:sldId id="330" r:id="rId45"/>
    <p:sldId id="337" r:id="rId46"/>
    <p:sldId id="340" r:id="rId47"/>
    <p:sldId id="341" r:id="rId48"/>
    <p:sldId id="331" r:id="rId49"/>
    <p:sldId id="332" r:id="rId50"/>
    <p:sldId id="317" r:id="rId51"/>
    <p:sldId id="318" r:id="rId52"/>
    <p:sldId id="342" r:id="rId53"/>
    <p:sldId id="343" r:id="rId54"/>
    <p:sldId id="311" r:id="rId55"/>
    <p:sldId id="312" r:id="rId56"/>
    <p:sldId id="271" r:id="rId57"/>
    <p:sldId id="295" r:id="rId58"/>
    <p:sldId id="319" r:id="rId59"/>
    <p:sldId id="320" r:id="rId60"/>
    <p:sldId id="344" r:id="rId61"/>
    <p:sldId id="345" r:id="rId62"/>
    <p:sldId id="313" r:id="rId63"/>
    <p:sldId id="278" r:id="rId64"/>
    <p:sldId id="277" r:id="rId65"/>
    <p:sldId id="279" r:id="rId66"/>
    <p:sldId id="280" r:id="rId67"/>
    <p:sldId id="281" r:id="rId68"/>
    <p:sldId id="333" r:id="rId69"/>
    <p:sldId id="325" r:id="rId70"/>
    <p:sldId id="326" r:id="rId71"/>
    <p:sldId id="327" r:id="rId72"/>
    <p:sldId id="328" r:id="rId73"/>
    <p:sldId id="329" r:id="rId74"/>
    <p:sldId id="298" r:id="rId75"/>
    <p:sldId id="299" r:id="rId76"/>
    <p:sldId id="300" r:id="rId77"/>
    <p:sldId id="301" r:id="rId78"/>
    <p:sldId id="302" r:id="rId79"/>
    <p:sldId id="303" r:id="rId80"/>
    <p:sldId id="308" r:id="rId81"/>
    <p:sldId id="309" r:id="rId82"/>
    <p:sldId id="306" r:id="rId83"/>
    <p:sldId id="307" r:id="rId84"/>
    <p:sldId id="304" r:id="rId85"/>
    <p:sldId id="291"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 id="34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39"/>
            <p14:sldId id="338"/>
          </p14:sldIdLst>
        </p14:section>
        <p14:section name="Intermediate Operations" id="{FE630BCF-A17C-4CED-9DD9-1D6A14534A70}">
          <p14:sldIdLst>
            <p14:sldId id="310"/>
            <p14:sldId id="276"/>
            <p14:sldId id="335"/>
            <p14:sldId id="274"/>
            <p14:sldId id="293"/>
            <p14:sldId id="321"/>
            <p14:sldId id="322"/>
            <p14:sldId id="330"/>
            <p14:sldId id="337"/>
            <p14:sldId id="340"/>
            <p14:sldId id="341"/>
            <p14:sldId id="331"/>
            <p14:sldId id="332"/>
            <p14:sldId id="317"/>
            <p14:sldId id="318"/>
            <p14:sldId id="342"/>
            <p14:sldId id="343"/>
          </p14:sldIdLst>
        </p14:section>
        <p14:section name="Terminal Operations" id="{CA0A4D3A-858B-480C-9A60-2403E39AC4C9}">
          <p14:sldIdLst>
            <p14:sldId id="311"/>
            <p14:sldId id="312"/>
            <p14:sldId id="271"/>
            <p14:sldId id="295"/>
            <p14:sldId id="319"/>
            <p14:sldId id="320"/>
            <p14:sldId id="344"/>
            <p14:sldId id="345"/>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6023" autoAdjust="0"/>
  </p:normalViewPr>
  <p:slideViewPr>
    <p:cSldViewPr snapToGrid="0">
      <p:cViewPr varScale="1">
        <p:scale>
          <a:sx n="65" d="100"/>
          <a:sy n="65" d="100"/>
        </p:scale>
        <p:origin x="1363" y="24"/>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notesMaster" Target="notesMasters/notesMaster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viewProps" Target="viewProp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microsoft.com/office/2016/11/relationships/changesInfo" Target="changesInfos/changesInfo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commentAuthors" Target="commentAuthors.xml" /><Relationship Id="rId9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4" Type="http://schemas.openxmlformats.org/officeDocument/2006/relationships/slide" Target="slides/slide3.xml" /><Relationship Id="rId9" Type="http://schemas.openxmlformats.org/officeDocument/2006/relationships/slide" Target="slides/slide8.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10/1/2023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effects. </a:t>
            </a:r>
            <a:r>
              <a:rPr lang="en-US" dirty="0"/>
              <a:t>The Collection and Stream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accepts no arguments and returns a value.</a:t>
            </a:r>
            <a:r>
              <a:rPr lang="en-US" baseline="0" dirty="0"/>
              <a:t>  </a:t>
            </a:r>
            <a:r>
              <a:rPr lang="en-US" dirty="0"/>
              <a:t>The supplier is typically</a:t>
            </a:r>
            <a:r>
              <a:rPr lang="en-US" baseline="0" dirty="0"/>
              <a:t> used to “create something” or “provide value”.  It does not have to create a new value and may provide a constant value.  If the code does expect a new or exclusive value, it should be documented.  Suppliers are associated with constructors.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all the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The Optional class has various methods to check, get, use, filter, and map its value.  The filter, map, and </a:t>
            </a:r>
            <a:r>
              <a:rPr lang="en-US" baseline="0" dirty="0" err="1"/>
              <a:t>ifPresent</a:t>
            </a:r>
            <a:r>
              <a:rPr lang="en-US" baseline="0" dirty="0"/>
              <a:t> methods may often be used together instead of explicitly testing with the </a:t>
            </a:r>
            <a:r>
              <a:rPr lang="en-US" baseline="0" dirty="0" err="1"/>
              <a:t>isPresent</a:t>
            </a:r>
            <a:r>
              <a:rPr lang="en-US" baseline="0" dirty="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only uses its arguments, has no side-effects, and always provides the same result for any given inputs.  A commutative function is a function that always produces the same result regardless of how its inputs are ordered.  Such a function must return either a constant immutable value or a new value to prevent the caller from changing  the return value state. If stream processing consists of pure commutative functions and operations, it is parallelizable and works with unordered data. The term “Pure Function” usually means “Pure Commutative Function” in a Stream context.  </a:t>
            </a:r>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All of these examples are pure because they use nothing outside of their arguments and are side-effect free.</a:t>
            </a:r>
            <a:r>
              <a:rPr lang="en-US" baseline="0" dirty="0"/>
              <a:t>  The </a:t>
            </a:r>
            <a:r>
              <a:rPr lang="en-US" baseline="0" dirty="0" err="1"/>
              <a:t>addOne</a:t>
            </a:r>
            <a:r>
              <a:rPr lang="en-US" baseline="0" dirty="0"/>
              <a:t> operator is also commutative because functions with less than 2 arguments are always commutative.  The </a:t>
            </a:r>
            <a:r>
              <a:rPr lang="en-US" baseline="0" dirty="0" err="1"/>
              <a:t>getSalary</a:t>
            </a:r>
            <a:r>
              <a:rPr lang="en-US" baseline="0" dirty="0"/>
              <a:t> function is pure commutative because the result is a side effect free property of the function argument.  The </a:t>
            </a:r>
            <a:r>
              <a:rPr lang="en-US" baseline="0" dirty="0" err="1"/>
              <a:t>getSet</a:t>
            </a:r>
            <a:r>
              <a:rPr lang="en-US" baseline="0" dirty="0"/>
              <a:t> supplier is pure commutative because it always creates an empty hash set.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has side effects.  </a:t>
            </a:r>
            <a:r>
              <a:rPr lang="en-US" baseline="0" dirty="0" err="1"/>
              <a:t>printConsumer</a:t>
            </a:r>
            <a:r>
              <a:rPr lang="en-US" baseline="0" dirty="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 commutative</a:t>
            </a:r>
            <a:r>
              <a:rPr lang="en-US" baseline="0" dirty="0"/>
              <a:t> functions are like pure commutative functions with the rule against using outside information relaxed.  As long as the outside information does not change during the stream execution so that given function arguments always return the same results, such a function can “look like” a pure function because the mapping is always the same.  If the outside information can be read concurrently, then such a function is a safe parallelizable function.  </a:t>
            </a:r>
            <a:r>
              <a:rPr lang="en-US" baseline="0" dirty="0" err="1"/>
              <a:t>safeSet</a:t>
            </a:r>
            <a:r>
              <a:rPr lang="en-US" baseline="0" dirty="0"/>
              <a:t> is an example of a safe parallelizable function.  The </a:t>
            </a:r>
            <a:r>
              <a:rPr lang="en-US" baseline="0" dirty="0" err="1"/>
              <a:t>immutableSet</a:t>
            </a:r>
            <a:r>
              <a:rPr lang="en-US" baseline="0" dirty="0"/>
              <a:t> does not change, it always gives the same answer for an argument, and the set may be concurrently accessed.  Some analysis may be required to determine if a function is truly safe and may be used concurrently.  There is also a dependency risk that an unrelated change to the external information may break the safety or concurrency of such a function.  Pure commutative functions are inherently safe parallelizable functions.  Once a function is determined to be pure commutative, no further analysis is necessary and there is no dependency risk for it becoming unsafe from an unrelated change.  The </a:t>
            </a:r>
            <a:r>
              <a:rPr lang="en-US" baseline="0" dirty="0" err="1"/>
              <a:t>pureAddConstant</a:t>
            </a:r>
            <a:r>
              <a:rPr lang="en-US" baseline="0" dirty="0"/>
              <a:t> example is a pure function because the constant is merely a stand in for a hardcoded value.  Pure functions do not preclude good practices such as using static final constants instead of hardcoded values.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34993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Lambdas can use the members of the class where a lambda is declared,</a:t>
            </a:r>
            <a:r>
              <a:rPr lang="en-US" baseline="0" dirty="0"/>
              <a:t> and method arguments and local variables that are effectively final. </a:t>
            </a:r>
            <a:r>
              <a:rPr lang="en-US" dirty="0"/>
              <a:t>Effectively final means it is final, or</a:t>
            </a:r>
            <a:r>
              <a:rPr lang="en-US" baseline="0" dirty="0"/>
              <a:t> you can take a local variable or argument, and add the keyword “final” without breaking 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references are</a:t>
            </a:r>
            <a:r>
              <a:rPr lang="en-US" baseline="0" dirty="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four types of method references are static, constructor, method on an instance, and instance method.  The specification also guarantees that method references are folded into a single instance.  As a practical matter, any lambda that doesn’t use anything except the arguments that are passed into it gets folded into a single instance.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reference is</a:t>
            </a:r>
            <a:r>
              <a:rPr lang="en-US" baseline="0" dirty="0"/>
              <a:t> used to create new instances using the specified constructor.  The syntax is similar to a static method reference.  The primary difference is the use of the “new” keyword to reference the constructor.  They may only be bound to FIs with a compatible return type.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a:t>args</a:t>
            </a:r>
            <a:r>
              <a:rPr lang="en-US" baseline="0" dirty="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Although the instance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 zero or more intermediate operations that transform or discard values, and a terminal operation.  The data source and intermediate operations are lazy and only executed when a terminal operation is added.  A terminal operation processes the stream elements and may return a result.  It is eager.  Applying a terminal operation to a stream starts the processing and commits the stream.  Any further operations except close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t>
            </a:r>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one stream into</a:t>
            </a:r>
            <a:r>
              <a:rPr lang="en-US" baseline="0" dirty="0"/>
              <a:t> another stream</a:t>
            </a:r>
            <a:r>
              <a:rPr lang="en-US" dirty="0"/>
              <a:t>.  They typically filter, map, skip, limit, or reorder the items in the stream.  They can transform an infinite stream into a 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Example 1a</a:t>
            </a:r>
            <a:r>
              <a:rPr lang="en-US" baseline="0" dirty="0"/>
              <a:t> returns true when its argument is 5.</a:t>
            </a:r>
            <a:r>
              <a:rPr lang="en-US" dirty="0"/>
              <a:t> </a:t>
            </a:r>
            <a:r>
              <a:rPr lang="en-US" baseline="0" dirty="0"/>
              <a:t>Example 1b is a higher order function that returns a predicate that is true when given a value that matches the value passed to </a:t>
            </a:r>
            <a:r>
              <a:rPr lang="en-US" baseline="0" dirty="0" err="1"/>
              <a:t>makeTestFunction</a:t>
            </a:r>
            <a:r>
              <a:rPr lang="en-US" baseline="0" dirty="0"/>
              <a:t>.  A higher order function is a function that returns another function, or accepts a function as a parameter.  Lambdas must be assigned to a functional interface.  The first two declarations don’t work because there is no functional interface. The second </a:t>
            </a:r>
            <a:r>
              <a:rPr lang="en-US" baseline="0" dirty="0" err="1"/>
              <a:t>var</a:t>
            </a:r>
            <a:r>
              <a:rPr lang="en-US" baseline="0" dirty="0"/>
              <a:t> declaration works because </a:t>
            </a:r>
            <a:r>
              <a:rPr lang="en-US" baseline="0" dirty="0" err="1"/>
              <a:t>makeTestFuncion</a:t>
            </a:r>
            <a:r>
              <a:rPr lang="en-US" baseline="0" dirty="0"/>
              <a:t> returns a Predicate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A reduction returns a result by processing all of the stream elements.  It is eager.  Until a terminal operation is applied, a stream is a passive description of a data source and intermediate operations.  Applying a terminal operation to a stream starts the processing.  Any further stream operations except close result in an exception.  Streams created from closable resources such as files should be used within a try-with-resource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Streams have a data source, zero or more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a:t>This stream computes the sum of its positive 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a:t>
            </a:r>
            <a:r>
              <a:rPr lang="en-US" baseline="0" dirty="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a:t>findFirst</a:t>
            </a:r>
            <a:r>
              <a:rPr lang="en-US" baseline="0" dirty="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Collections can create both parallel</a:t>
            </a:r>
            <a:r>
              <a:rPr lang="en-US" baseline="0" dirty="0"/>
              <a:t> and sequential streams.  Ordered collections like List, Queue, </a:t>
            </a:r>
            <a:r>
              <a:rPr lang="en-US" baseline="0" dirty="0" err="1"/>
              <a:t>SortedSet</a:t>
            </a:r>
            <a:r>
              <a:rPr lang="en-US" baseline="0" dirty="0"/>
              <a:t> and </a:t>
            </a:r>
            <a:r>
              <a:rPr lang="en-US" baseline="0" dirty="0" err="1"/>
              <a:t>LinkedHashSet</a:t>
            </a:r>
            <a:r>
              <a:rPr lang="en-US" baseline="0" dirty="0"/>
              <a:t> create ordered streams.  Unordered collections like </a:t>
            </a:r>
            <a:r>
              <a:rPr lang="en-US" baseline="0" dirty="0" err="1"/>
              <a:t>HashSet</a:t>
            </a:r>
            <a:r>
              <a:rPr lang="en-US" baseline="0" dirty="0"/>
              <a:t> create unordered streams.  Sets are known to be distinct without duplicates until they are mapped.  The </a:t>
            </a:r>
            <a:r>
              <a:rPr lang="en-US" baseline="0" dirty="0" err="1"/>
              <a:t>Stream.of</a:t>
            </a:r>
            <a:r>
              <a:rPr lang="en-US" baseline="0" dirty="0"/>
              <a:t>() </a:t>
            </a:r>
            <a:r>
              <a:rPr lang="en-US" baseline="0" dirty="0" err="1"/>
              <a:t>varargs</a:t>
            </a:r>
            <a:r>
              <a:rPr lang="en-US" baseline="0" dirty="0"/>
              <a:t> method creates a sequential ordered stream from an array or argument list.  The </a:t>
            </a:r>
            <a:r>
              <a:rPr lang="en-US" baseline="0" dirty="0" err="1"/>
              <a:t>files.lines</a:t>
            </a:r>
            <a:r>
              <a:rPr lang="en-US" baseline="0" dirty="0"/>
              <a:t>() ,method creates a sequential ordered stream from a file.  The </a:t>
            </a:r>
            <a:r>
              <a:rPr lang="en-US" baseline="0" dirty="0" err="1"/>
              <a:t>Stream.iterate</a:t>
            </a:r>
            <a:r>
              <a:rPr lang="en-US" baseline="0" dirty="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a:t>
            </a:r>
            <a:r>
              <a:rPr lang="en-US" baseline="0" dirty="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Mapping clears the distinct stream attribute because a function could return the same value for two different stream elements.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The </a:t>
            </a:r>
            <a:r>
              <a:rPr lang="en-US" baseline="0" dirty="0" err="1"/>
              <a:t>hashCode</a:t>
            </a:r>
            <a:r>
              <a:rPr lang="en-US" baseline="0" dirty="0"/>
              <a:t> method should always return the same value for two objects that are equal.  For streams known to be distinct, this operation is a pass through.  Although the two examples with map and distinct appear to be equivalent, they are not.  When given a stream from a set, the first one outperforms the second because it bypasses the distinct operation.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filter intermediate operation transforms the stream where the Predicate is true.  For the associates, it transforms the stream to associates that can receive commissions.  Then it transforms the stream to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types may only be supplied when parentheses are used and must supplied for all the arguments.  Likewise, the </a:t>
            </a:r>
            <a:r>
              <a:rPr lang="en-US" baseline="0" dirty="0" err="1"/>
              <a:t>var</a:t>
            </a:r>
            <a:r>
              <a:rPr lang="en-US" baseline="0" dirty="0"/>
              <a:t> keyword may only be used with parentheses and supplied for all arguments. </a:t>
            </a:r>
            <a:r>
              <a:rPr lang="en-US" dirty="0"/>
              <a:t>A</a:t>
            </a:r>
            <a:r>
              <a:rPr lang="en-US" baseline="0" dirty="0"/>
              <a:t> lambda may have a single statement, or a statement block with a return.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iterate method creates an infinite stream by repeatedly applying a function to an initial value.  The limit intermediate operation limits the number of items processed.  It transforms an infinite stream into a finite stream.  The skip intermediate operation skips the specified elements in the stream. These operations are undefined on an unordered stream and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 good guess for the limit value is ten to a hundred times more than the largest amount typically processed.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have been fixed.  The limit intermediate operation addresses the possibility that a blue item may never be found, and the try-with-resources ensures that all resources used by the stream are closed.  When building a stream from a resource that needs to be cleaned up or closed, the </a:t>
            </a:r>
            <a:r>
              <a:rPr lang="en-US" baseline="0" dirty="0" err="1"/>
              <a:t>onClose</a:t>
            </a:r>
            <a:r>
              <a:rPr lang="en-US" baseline="0" dirty="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sorted intermediate operation sorts</a:t>
            </a:r>
            <a:r>
              <a:rPr lang="en-US" baseline="0" dirty="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a:t>comparable’s</a:t>
            </a:r>
            <a:r>
              <a:rPr lang="en-US" baseline="0" dirty="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unordered intermediate operation removes the</a:t>
            </a:r>
            <a:r>
              <a:rPr lang="en-US" baseline="0" dirty="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  Note that unordered merely removes the ordered constraint.  It does not, in and of itself, randomly rearrange the elements in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sequential and parallel intermediate</a:t>
            </a:r>
            <a:r>
              <a:rPr lang="en-US" baseline="0" dirty="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takeWhile</a:t>
            </a:r>
            <a:r>
              <a:rPr lang="en-US" baseline="0" dirty="0"/>
              <a:t> operation stops the stream at the first element that does not match the predicate.  In this example, the processing stops at the number 4.  The 2 and 1 elements that follow the 4 are not included because the number 4 did not match the predicate and stopped stream processing.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dropWhile</a:t>
            </a:r>
            <a:r>
              <a:rPr lang="en-US" dirty="0"/>
              <a:t> intermediate operation skips elements</a:t>
            </a:r>
            <a:r>
              <a:rPr lang="en-US" baseline="0" dirty="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a:t>Equals and </a:t>
            </a:r>
            <a:r>
              <a:rPr lang="en-US" dirty="0" err="1"/>
              <a:t>hashCode</a:t>
            </a:r>
            <a:r>
              <a:rPr lang="en-US" baseline="0" dirty="0"/>
              <a:t> are not abstract because they are defined by Object and all objects, including lambdas, inherit from Object. D</a:t>
            </a:r>
            <a:r>
              <a:rPr lang="en-US" dirty="0"/>
              <a:t>efault and static methods are not abstract because they have an implementation. </a:t>
            </a:r>
            <a:r>
              <a:rPr lang="en-US" baseline="0" dirty="0"/>
              <a:t>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transformed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unary operator is passed into the </a:t>
            </a:r>
            <a:r>
              <a:rPr lang="en-US" dirty="0" err="1"/>
              <a:t>getCount</a:t>
            </a:r>
            <a:r>
              <a:rPr lang="en-US" dirty="0"/>
              <a:t> function</a:t>
            </a:r>
            <a:r>
              <a:rPr lang="en-US" baseline="0" dirty="0"/>
              <a:t> that takes a stream of widgets and returns a stream of widgets.  This allows a caller to pass in a strategy to select the elements the want from the stream to be counted without needing to know the details of the stream processing.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18880647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a:t>
            </a:r>
            <a:r>
              <a:rPr lang="en-US" baseline="0" dirty="0"/>
              <a:t> use the </a:t>
            </a:r>
            <a:r>
              <a:rPr lang="en-US" baseline="0" dirty="0" err="1"/>
              <a:t>getCount</a:t>
            </a:r>
            <a:r>
              <a:rPr lang="en-US" baseline="0" dirty="0"/>
              <a:t> method from the previous slide to find the count of a subset of the widgets.  The first example applies a filter to process only the blue widgets.  The second one applies the stream operation to only process distinct elements.  The third combines filtering by the color red and distinct processing.  Note the separation of concerns: these calls are only concerned with the widgets to process.  The stream processing is the responsibility of the </a:t>
            </a:r>
            <a:r>
              <a:rPr lang="en-US" baseline="0" dirty="0" err="1"/>
              <a:t>totalCount</a:t>
            </a:r>
            <a:r>
              <a:rPr lang="en-US" baseline="0" dirty="0"/>
              <a:t>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6629875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Terminal operations perform </a:t>
            </a:r>
            <a:r>
              <a:rPr lang="en-US" baseline="0" dirty="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These</a:t>
            </a:r>
            <a:r>
              <a:rPr lang="en-US" i="0" baseline="0" dirty="0"/>
              <a:t> are the terminal operations available on a stream.  </a:t>
            </a:r>
            <a:r>
              <a:rPr lang="en-US" i="0" dirty="0"/>
              <a:t>A</a:t>
            </a:r>
            <a:r>
              <a:rPr lang="en-US" i="0" baseline="0" dirty="0"/>
              <a:t> reduction is an operation that always processes every element to produce a single result.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 reduction on an infinite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This is an example of how to add numbers using reduce. The first argument to reduce is the identity value.  </a:t>
            </a:r>
            <a:r>
              <a:rPr lang="en-US" dirty="0"/>
              <a:t>In</a:t>
            </a:r>
            <a:r>
              <a:rPr lang="en-US" baseline="0" dirty="0"/>
              <a:t> mathematics, an identity value is a number or value such that when it is applied with an operator it does not change the value of the other operand.  The second argument to reduce is the reduction function.  The identity value is returned if the stream is empty, or it is passed as the accumulator value to the reduction function when the first element is processed.  </a:t>
            </a:r>
            <a:r>
              <a:rPr lang="en-US" i="0" baseline="0" dirty="0"/>
              <a:t>This reduction function is both pure and 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Map Reduce design pattern is a pattern to solve the common problem of reducing</a:t>
            </a:r>
            <a:r>
              <a:rPr lang="en-US" i="0" baseline="0" dirty="0"/>
              <a:t> a dataset of objects to a single value.  The “map” in the pattern refers to converting the values in the dataset to the values we are interested in processing.  The Reduce refers to applying a reduction operation on the mapped values to produce a single answer.  A filter operation may be used if only a subset of the stream should be mapped or reduced.</a:t>
            </a:r>
            <a:endParaRPr lang="en-US" i="0"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conditionally calling the terminal operation count or sum, this code leverages the stream that has already been built</a:t>
            </a:r>
            <a:r>
              <a:rPr lang="en-US" baseline="0" dirty="0"/>
              <a:t> to process the data.  The technique of conditionally building intermediate and terminal operations provides a far more elegant solution than a chain of if-else or case statements.  Each step can be bound independently to produce the required processing pipeline.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similar to the Intermediate Strategy Pattern shown earlier.  The primary difference is that both </a:t>
            </a:r>
            <a:r>
              <a:rPr lang="en-US" baseline="0" dirty="0"/>
              <a:t>the intermediate and terminal operations are delegated to the processing strategy.  The </a:t>
            </a:r>
            <a:r>
              <a:rPr lang="en-US" baseline="0" dirty="0" err="1"/>
              <a:t>processWidgets</a:t>
            </a:r>
            <a:r>
              <a:rPr lang="en-US" baseline="0" dirty="0"/>
              <a:t> method is responsible for creating, limiting, and cleaning up the stream to be processed.  Note that the return type of this method is the return type of the stream processing strategy.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1178342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show how to use the terminal strategy pattern</a:t>
            </a:r>
            <a:r>
              <a:rPr lang="en-US" baseline="0" dirty="0"/>
              <a:t> to process a stream.  The first </a:t>
            </a:r>
            <a:r>
              <a:rPr lang="en-US" baseline="0"/>
              <a:t>example gets </a:t>
            </a:r>
            <a:r>
              <a:rPr lang="en-US" baseline="0" dirty="0"/>
              <a:t>the number of blue widgets in the stream.  The second example gets the total price of the red widgets present in the stream.  By moving the code to create, limit, and clean up the stream into the </a:t>
            </a:r>
            <a:r>
              <a:rPr lang="en-US" baseline="0" dirty="0" err="1"/>
              <a:t>processWidgets</a:t>
            </a:r>
            <a:r>
              <a:rPr lang="en-US" baseline="0" dirty="0"/>
              <a:t> method, the calling code can focus on the business problem to be solved.  The return value of the </a:t>
            </a:r>
            <a:r>
              <a:rPr lang="en-US" baseline="0" dirty="0" err="1"/>
              <a:t>processWidgets</a:t>
            </a:r>
            <a:r>
              <a:rPr lang="en-US" baseline="0" dirty="0"/>
              <a:t> method is that of the terminal operation being called.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5312359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Collectors are terminal reductions that create an object and process all stream elements into the created object.  Never use on an infinite stream.</a:t>
            </a:r>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collector which allows the use of a Supplier to create</a:t>
            </a:r>
            <a:r>
              <a:rPr lang="en-US" baseline="0" dirty="0"/>
              <a:t> the collection to use.  In the last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partition collector uses a predicate to create a map with Boolean keys false and true.  Both false and true keys and values exist in the map even if the corresponding stream values do not exist.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example, we produce a map with the keys and sum of the values, instead of a map with the values as a list.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for the stream element.  </a:t>
            </a:r>
            <a:r>
              <a:rPr lang="en-US" dirty="0"/>
              <a:t>This example uses </a:t>
            </a:r>
            <a:r>
              <a:rPr lang="en-US" dirty="0" err="1"/>
              <a:t>charAt</a:t>
            </a:r>
            <a:r>
              <a:rPr lang="en-US" dirty="0"/>
              <a:t>(0) as a </a:t>
            </a:r>
            <a:r>
              <a:rPr lang="en-US" dirty="0" err="1"/>
              <a:t>classifer</a:t>
            </a:r>
            <a:r>
              <a:rPr lang="en-US" dirty="0"/>
              <a:t> function to group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map.  </a:t>
            </a:r>
            <a:r>
              <a:rPr lang="en-US" baseline="0" dirty="0"/>
              <a:t>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previous example 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joining collector takes a stream of character sequences </a:t>
            </a:r>
            <a:r>
              <a:rPr lang="en-US" baseline="0" dirty="0"/>
              <a:t>and appends them into one string.  </a:t>
            </a:r>
            <a:r>
              <a:rPr lang="en-US" dirty="0"/>
              <a:t>The</a:t>
            </a:r>
            <a:r>
              <a:rPr lang="en-US" baseline="0" dirty="0"/>
              <a:t> argument to </a:t>
            </a:r>
            <a:r>
              <a:rPr lang="en-US" baseline="0" dirty="0" err="1"/>
              <a:t>Collectors.joining</a:t>
            </a:r>
            <a:r>
              <a:rPr lang="en-US" baseline="0" dirty="0"/>
              <a:t> is the string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six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t</a:t>
            </a:r>
            <a:r>
              <a:rPr lang="en-US" dirty="0"/>
              <a: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81</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the wrapped </a:t>
            </a:r>
            <a:r>
              <a:rPr lang="en-US" baseline="0" dirty="0" err="1"/>
              <a:t>autoClosable</a:t>
            </a:r>
            <a:r>
              <a:rPr lang="en-US" baseline="0" dirty="0"/>
              <a:t> throws an Exception, the returned lambda will adapt the exception by wrapping it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82</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specifically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 </a:t>
            </a:r>
            <a:r>
              <a:rPr lang="en-US" baseline="0" dirty="0" err="1"/>
              <a:t>NotClosedException</a:t>
            </a:r>
            <a:r>
              <a:rPr lang="en-US" baseline="0" dirty="0"/>
              <a:t> won’t be caught when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83</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84</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a:t>
            </a:r>
            <a:r>
              <a:rPr lang="en-US" baseline="0" dirty="0"/>
              <a:t> found this informative and useful.  Links to the slide deck and other resources are provided here.  </a:t>
            </a:r>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the information you need to know.</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85</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2 argument FI takes two arguments instead of one.  The related primitive FIs are like their generic counterparts except that they test a primitive value of double, int or long.  The Collections </a:t>
            </a:r>
            <a:r>
              <a:rPr lang="en-US" baseline="0" dirty="0" err="1"/>
              <a:t>removeIf</a:t>
            </a:r>
            <a:r>
              <a:rPr lang="en-US" baseline="0" dirty="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10/1/2023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10/1/2023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10/1/2023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 /><Relationship Id="rId2" Type="http://schemas.openxmlformats.org/officeDocument/2006/relationships/notesSlide" Target="../notesSlides/notesSlide1.xml" /><Relationship Id="rId1" Type="http://schemas.openxmlformats.org/officeDocument/2006/relationships/slideLayout" Target="../slideLayouts/slideLayout2.xml" /><Relationship Id="rId5" Type="http://schemas.openxmlformats.org/officeDocument/2006/relationships/hyperlink" Target="https://tinyurl.com/love-lambda" TargetMode="External" /><Relationship Id="rId4" Type="http://schemas.openxmlformats.org/officeDocument/2006/relationships/hyperlink" Target="https://www.linkedin.com/in/richardroda" TargetMode="Externa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1.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1.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1.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3" Type="http://schemas.openxmlformats.org/officeDocument/2006/relationships/hyperlink" Target="https://en.wikipedia.org/wiki/Decorator_pattern" TargetMode="External" /><Relationship Id="rId2" Type="http://schemas.openxmlformats.org/officeDocument/2006/relationships/notesSlide" Target="../notesSlides/notesSlide80.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3" Type="http://schemas.openxmlformats.org/officeDocument/2006/relationships/hyperlink" Target="https://en.wikipedia.org/wiki/Adapter_pattern" TargetMode="External" /><Relationship Id="rId2" Type="http://schemas.openxmlformats.org/officeDocument/2006/relationships/notesSlide" Target="../notesSlides/notesSlide83.xml"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8" Type="http://schemas.openxmlformats.org/officeDocument/2006/relationships/hyperlink" Target="https://creativecommons.org/licenses/by/3.0/us/" TargetMode="External" /><Relationship Id="rId3" Type="http://schemas.openxmlformats.org/officeDocument/2006/relationships/hyperlink" Target="http://www.oracle.com/webfolder/technetwork/tutorials/obe/java/Lambda-QuickStart/index.html" TargetMode="External" /><Relationship Id="rId7" Type="http://schemas.openxmlformats.org/officeDocument/2006/relationships/hyperlink" Target="https://www.linkedin.com/in/richardroda" TargetMode="External" /><Relationship Id="rId2" Type="http://schemas.openxmlformats.org/officeDocument/2006/relationships/notesSlide" Target="../notesSlides/notesSlide84.xml" /><Relationship Id="rId1" Type="http://schemas.openxmlformats.org/officeDocument/2006/relationships/slideLayout" Target="../slideLayouts/slideLayout2.xml" /><Relationship Id="rId6" Type="http://schemas.openxmlformats.org/officeDocument/2006/relationships/hyperlink" Target="https://github.com/RichardRoda/2017-CodePaLOUsa-Lambda" TargetMode="External" /><Relationship Id="rId5" Type="http://schemas.openxmlformats.org/officeDocument/2006/relationships/hyperlink" Target="https://github.com/RichardRoda/closeit" TargetMode="External" /><Relationship Id="rId4" Type="http://schemas.openxmlformats.org/officeDocument/2006/relationships/hyperlink" Target="https://tinyurl.com/love-lambda" TargetMode="External" /><Relationship Id="rId9" Type="http://schemas.openxmlformats.org/officeDocument/2006/relationships/hyperlink" Target="https://creativecommons.org/licenses/by/3.0/us/legalcode" TargetMode="Externa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Getting the most from Java Lambdas, Functional Interfaces, and Streams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action,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p>
          <a:p>
            <a:r>
              <a:rPr lang="en-US" sz="2400" dirty="0">
                <a:solidFill>
                  <a:prstClr val="black">
                    <a:lumMod val="75000"/>
                    <a:lumOff val="25000"/>
                  </a:prstClr>
                </a:solidFill>
              </a:rPr>
              <a:t>Has side effects and never a pure function.</a:t>
            </a:r>
            <a:endParaRPr lang="en-US" sz="2400" b="1" dirty="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lnSpcReduction="10000"/>
          </a:bodyPr>
          <a:lstStyle/>
          <a:p>
            <a:r>
              <a:rPr lang="en-US" sz="2400" dirty="0"/>
              <a:t>Accepts no arguments. Returns a value.</a:t>
            </a:r>
          </a:p>
          <a:p>
            <a:r>
              <a:rPr lang="en-US" sz="2400" dirty="0"/>
              <a:t>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pPr lvl="1"/>
            <a:r>
              <a:rPr lang="en-US" sz="2200" dirty="0"/>
              <a:t>A constant should be used unless a new object is created.</a:t>
            </a:r>
          </a:p>
          <a:p>
            <a:r>
              <a:rPr lang="en-US" sz="2400" dirty="0"/>
              <a:t>Associated with object creation and constructors.</a:t>
            </a:r>
          </a:p>
          <a:p>
            <a:r>
              <a:rPr lang="en-US" sz="2400" dirty="0"/>
              <a:t>Useful 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 Alternative to Null</a:t>
            </a:r>
          </a:p>
        </p:txBody>
      </p:sp>
      <p:sp>
        <p:nvSpPr>
          <p:cNvPr id="3" name="Content Placeholder 2"/>
          <p:cNvSpPr>
            <a:spLocks noGrp="1"/>
          </p:cNvSpPr>
          <p:nvPr>
            <p:ph idx="1"/>
          </p:nvPr>
        </p:nvSpPr>
        <p:spPr>
          <a:xfrm>
            <a:off x="364672" y="999446"/>
            <a:ext cx="8225992"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 Create an optional from a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Exception from Supplier.</a:t>
            </a:r>
          </a:p>
          <a:p>
            <a:pPr lvl="1"/>
            <a:r>
              <a:rPr lang="en-US" sz="2200" dirty="0"/>
              <a:t>map – Apply a Function mapping on a present value.</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Return a new or constant immutable value.</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Y).equals(</a:t>
            </a:r>
            <a:r>
              <a:rPr lang="en-US" sz="2400" dirty="0" err="1"/>
              <a:t>fn.apply</a:t>
            </a:r>
            <a:r>
              <a:rPr lang="en-US" sz="2400" dirty="0"/>
              <a:t>(X, Y)) and </a:t>
            </a:r>
            <a:r>
              <a:rPr lang="en-US" sz="2400" dirty="0" err="1"/>
              <a:t>fn.apply</a:t>
            </a:r>
            <a:r>
              <a:rPr lang="en-US" sz="2400" dirty="0"/>
              <a:t>(Y, X).equals(</a:t>
            </a:r>
            <a:r>
              <a:rPr lang="en-US" sz="2400" dirty="0" err="1"/>
              <a:t>fn.apply</a:t>
            </a:r>
            <a:r>
              <a:rPr lang="en-US" sz="2400" dirty="0"/>
              <a:t>(X, Y)) are always true.</a:t>
            </a:r>
          </a:p>
          <a:p>
            <a:r>
              <a:rPr lang="en-US" sz="2400" dirty="0"/>
              <a:t>“Pure Function” usually means Pure Commutative Function.</a:t>
            </a:r>
          </a:p>
          <a:p>
            <a:r>
              <a:rPr lang="en-US" sz="2400" dirty="0"/>
              <a:t>Such functions are inherently safe and parallelizable.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function with one or zero arguments is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Property getters without side 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This Supplier is pure: it creates a new empty hash set.</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fontScale="92500"/>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may give differing answers.</a:t>
            </a: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sharedSet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A caller could change the set for other callers.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9187-F4F0-89EF-1EF3-49540C874A5A}"/>
              </a:ext>
            </a:extLst>
          </p:cNvPr>
          <p:cNvSpPr>
            <a:spLocks noGrp="1"/>
          </p:cNvSpPr>
          <p:nvPr>
            <p:ph type="title"/>
          </p:nvPr>
        </p:nvSpPr>
        <p:spPr>
          <a:xfrm>
            <a:off x="677333" y="280563"/>
            <a:ext cx="8596668" cy="705881"/>
          </a:xfrm>
        </p:spPr>
        <p:txBody>
          <a:bodyPr/>
          <a:lstStyle/>
          <a:p>
            <a:r>
              <a:rPr lang="en-US" dirty="0"/>
              <a:t>Safe Commutative Functions</a:t>
            </a:r>
          </a:p>
        </p:txBody>
      </p:sp>
      <p:sp>
        <p:nvSpPr>
          <p:cNvPr id="3" name="Content Placeholder 2">
            <a:extLst>
              <a:ext uri="{FF2B5EF4-FFF2-40B4-BE49-F238E27FC236}">
                <a16:creationId xmlns:a16="http://schemas.microsoft.com/office/drawing/2014/main" id="{7E2D588B-F943-4A5F-F65D-869CE93CA9DB}"/>
              </a:ext>
            </a:extLst>
          </p:cNvPr>
          <p:cNvSpPr>
            <a:spLocks noGrp="1"/>
          </p:cNvSpPr>
          <p:nvPr>
            <p:ph idx="1"/>
          </p:nvPr>
        </p:nvSpPr>
        <p:spPr>
          <a:xfrm>
            <a:off x="677333" y="986444"/>
            <a:ext cx="8871219" cy="5237018"/>
          </a:xfrm>
        </p:spPr>
        <p:txBody>
          <a:bodyPr>
            <a:noAutofit/>
          </a:bodyPr>
          <a:lstStyle/>
          <a:p>
            <a:r>
              <a:rPr lang="en-US" sz="2000" dirty="0"/>
              <a:t>May read information outside of the function</a:t>
            </a:r>
          </a:p>
          <a:p>
            <a:r>
              <a:rPr lang="en-US" sz="2000" dirty="0"/>
              <a:t>The information does not change during stream execution</a:t>
            </a:r>
          </a:p>
          <a:p>
            <a:r>
              <a:rPr lang="en-US" sz="2000" dirty="0"/>
              <a:t>No side effects: Nothing outside of the return value changes</a:t>
            </a:r>
          </a:p>
          <a:p>
            <a:r>
              <a:rPr lang="en-US" sz="2000" dirty="0"/>
              <a:t>Always produces the same answer for given arguments</a:t>
            </a:r>
          </a:p>
          <a:p>
            <a:r>
              <a:rPr lang="en-US" sz="2000" dirty="0"/>
              <a:t>Any ordering works correctly. </a:t>
            </a:r>
          </a:p>
          <a:p>
            <a:r>
              <a:rPr lang="en-US" sz="2000" dirty="0"/>
              <a:t>Parallelizable when the outside information may be read concurrently.</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safeSet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immutableSet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contains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safe parallelizable because the immutable set does not change.</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pureAddConstant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CONSTANT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a pure commutative function</a:t>
            </a:r>
          </a:p>
          <a:p>
            <a:r>
              <a:rPr lang="en-US" sz="2000" dirty="0"/>
              <a:t>Safety and concurrency depends on external information read</a:t>
            </a:r>
          </a:p>
          <a:p>
            <a:r>
              <a:rPr lang="en-US" sz="2000" dirty="0"/>
              <a:t>All pure functions are inherently safe parallelizable functions</a:t>
            </a:r>
          </a:p>
        </p:txBody>
      </p:sp>
      <p:sp>
        <p:nvSpPr>
          <p:cNvPr id="4" name="Slide Number Placeholder 3">
            <a:extLst>
              <a:ext uri="{FF2B5EF4-FFF2-40B4-BE49-F238E27FC236}">
                <a16:creationId xmlns:a16="http://schemas.microsoft.com/office/drawing/2014/main" id="{2DED5573-5A99-A083-BCC5-02F31EECFDF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384907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Arguments are always bound in declaration order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424003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endParaRPr lang="en-US" sz="2000" dirty="0">
              <a:solidFill>
                <a:srgbClr val="008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i</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81183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Reference</a:t>
            </a:r>
          </a:p>
        </p:txBody>
      </p:sp>
      <p:sp>
        <p:nvSpPr>
          <p:cNvPr id="3" name="Content Placeholder 2"/>
          <p:cNvSpPr>
            <a:spLocks noGrp="1"/>
          </p:cNvSpPr>
          <p:nvPr>
            <p:ph idx="1"/>
          </p:nvPr>
        </p:nvSpPr>
        <p:spPr>
          <a:xfrm>
            <a:off x="677334" y="1355271"/>
            <a:ext cx="8836780" cy="478971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 constructor on </a:t>
            </a:r>
            <a:r>
              <a:rPr lang="en-US" sz="2000" dirty="0" err="1">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compatible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25251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3843647"/>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 method on out's </a:t>
            </a:r>
            <a:r>
              <a:rPr lang="en-US" sz="2000" dirty="0" err="1">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a:t>class members, </a:t>
            </a:r>
            <a:r>
              <a:rPr lang="en-US" sz="2000" i="1" dirty="0"/>
              <a:t>effectively final </a:t>
            </a:r>
            <a:r>
              <a:rPr lang="en-US" sz="2000" dirty="0"/>
              <a:t>arguments and local variables may be used as a method reference on an instance.</a:t>
            </a:r>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71894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603768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84888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Collection</a:t>
            </a:r>
            <a:endParaRPr lang="en-US" sz="2000" dirty="0"/>
          </a:p>
          <a:p>
            <a:pPr lvl="1"/>
            <a:r>
              <a:rPr lang="en-US" sz="2400" dirty="0"/>
              <a:t>A file</a:t>
            </a:r>
          </a:p>
          <a:p>
            <a:pPr lvl="1"/>
            <a:r>
              <a:rPr lang="en-US" sz="2400" dirty="0"/>
              <a:t>An Iterated Function</a:t>
            </a:r>
            <a:endParaRPr lang="en-US" sz="2000" dirty="0"/>
          </a:p>
          <a:p>
            <a:pPr lvl="1"/>
            <a:r>
              <a:rPr lang="en-US" sz="2400" dirty="0"/>
              <a:t>Can Be Infinite</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12181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a:t>Similar 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Lambdas 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id="{596B04A5-F913-8D47-8FAA-B2EFD0A141E5}"/>
              </a:ext>
            </a:extLst>
          </p:cNvPr>
          <p:cNvSpPr>
            <a:spLocks noGrp="1"/>
          </p:cNvSpPr>
          <p:nvPr>
            <p:ph idx="1"/>
          </p:nvPr>
        </p:nvSpPr>
        <p:spPr>
          <a:xfrm>
            <a:off x="677334" y="1627722"/>
            <a:ext cx="8596668" cy="4822064"/>
          </a:xfrm>
        </p:spPr>
        <p:txBody>
          <a:bodyPr>
            <a:noAutofit/>
          </a:bodyPr>
          <a:lstStyle/>
          <a:p>
            <a:r>
              <a:rPr lang="en-US" sz="2800" dirty="0"/>
              <a:t>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or finding items that match a predicate </a:t>
            </a:r>
          </a:p>
          <a:p>
            <a:pPr lvl="1"/>
            <a:r>
              <a:rPr lang="en-US" sz="2000" dirty="0"/>
              <a:t>Mapping items using a function </a:t>
            </a:r>
          </a:p>
          <a:p>
            <a:pPr lvl="1"/>
            <a:r>
              <a:rPr lang="en-US" sz="2000" dirty="0"/>
              <a:t>Skipping and limiting items processed.  Can turn an infinite stream into a finite stream.</a:t>
            </a:r>
          </a:p>
          <a:p>
            <a:pPr lvl="1"/>
            <a:r>
              <a:rPr lang="en-US" sz="2000" dirty="0"/>
              <a:t>Reordering the items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846748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pPr lvl="1"/>
            <a:r>
              <a:rPr lang="en-US" sz="1800" dirty="0"/>
              <a:t>A </a:t>
            </a:r>
            <a:r>
              <a:rPr lang="en-US" sz="1800" i="1" dirty="0"/>
              <a:t>reduction</a:t>
            </a:r>
            <a:r>
              <a:rPr lang="en-US" sz="1800" dirty="0"/>
              <a:t> produces a result from every stream element</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a:t>
            </a:r>
          </a:p>
          <a:p>
            <a:pPr lvl="1"/>
            <a:r>
              <a:rPr lang="en-US" sz="1800" dirty="0"/>
              <a:t>Use a try-with-resources block with Closable data source streams.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912673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603566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642348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reduction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90102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a:t>Parallelism and Ordering</a:t>
            </a:r>
          </a:p>
        </p:txBody>
      </p:sp>
      <p:sp>
        <p:nvSpPr>
          <p:cNvPr id="3" name="Content Placeholder 2"/>
          <p:cNvSpPr>
            <a:spLocks noGrp="1"/>
          </p:cNvSpPr>
          <p:nvPr>
            <p:ph idx="1"/>
          </p:nvPr>
        </p:nvSpPr>
        <p:spPr>
          <a:xfrm>
            <a:off x="589748" y="1066591"/>
            <a:ext cx="8596668" cy="5089281"/>
          </a:xfrm>
        </p:spPr>
        <p:txBody>
          <a:bodyPr>
            <a:noAutofit/>
          </a:bodyPr>
          <a:lstStyle/>
          <a:p>
            <a:r>
              <a:rPr lang="en-US" sz="2400" dirty="0"/>
              <a:t>Parallel streams may process multiple elements at a time.</a:t>
            </a:r>
            <a:endParaRPr lang="en-US" sz="2000" dirty="0"/>
          </a:p>
          <a:p>
            <a:r>
              <a:rPr lang="en-US" sz="2400" dirty="0"/>
              <a:t>Sequential streams process a single element at a time.</a:t>
            </a:r>
          </a:p>
          <a:p>
            <a:r>
              <a:rPr lang="en-US" sz="2400" dirty="0"/>
              <a:t>Ordered streams have a defined order.</a:t>
            </a:r>
          </a:p>
          <a:p>
            <a:r>
              <a:rPr lang="en-US" sz="2400" dirty="0"/>
              <a:t>Both sequential and parallel streams may be ordered, but only an ordered sequential stream guarantees actual encounter order.</a:t>
            </a:r>
          </a:p>
          <a:p>
            <a:pPr lvl="1"/>
            <a:r>
              <a:rPr lang="en-US" sz="1800" dirty="0"/>
              <a:t>Certain operations are only well defined for ordered streams, and impose additional overhead on ordered parallel streams.</a:t>
            </a:r>
          </a:p>
          <a:p>
            <a:r>
              <a:rPr lang="en-US" sz="2400" dirty="0"/>
              <a:t>Pure commutative functions and operations work correctly with any parallelism and ordering.</a:t>
            </a:r>
          </a:p>
          <a:p>
            <a:r>
              <a:rPr lang="en-US" sz="2400" dirty="0"/>
              <a:t>Safe commutative functions work correctly with any ordering and with any parallelism </a:t>
            </a:r>
            <a:r>
              <a:rPr lang="en-US" sz="2400"/>
              <a:t>if parallelizable.</a:t>
            </a:r>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798780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a:t>Data Source Examples</a:t>
            </a:r>
          </a:p>
        </p:txBody>
      </p:sp>
      <p:sp>
        <p:nvSpPr>
          <p:cNvPr id="3" name="Content Placeholder 2"/>
          <p:cNvSpPr>
            <a:spLocks noGrp="1"/>
          </p:cNvSpPr>
          <p:nvPr>
            <p:ph idx="1"/>
          </p:nvPr>
        </p:nvSpPr>
        <p:spPr>
          <a:xfrm>
            <a:off x="677334" y="1003737"/>
            <a:ext cx="8339204" cy="5565792"/>
          </a:xfrm>
        </p:spPr>
        <p:txBody>
          <a:bodyPr>
            <a:normAutofit fontScale="92500" lnSpcReduction="20000"/>
          </a:bodyPr>
          <a:lstStyle/>
          <a:p>
            <a:r>
              <a:rPr lang="en-US" sz="2400" dirty="0"/>
              <a:t>Collection</a:t>
            </a:r>
          </a:p>
          <a:p>
            <a:pPr lvl="1"/>
            <a:r>
              <a:rPr lang="en-US" sz="2000" dirty="0" err="1"/>
              <a:t>Collection.stream</a:t>
            </a:r>
            <a:r>
              <a:rPr lang="en-US" sz="2000" dirty="0"/>
              <a:t>() creates a sequential stream</a:t>
            </a:r>
          </a:p>
          <a:p>
            <a:pPr lvl="1"/>
            <a:r>
              <a:rPr lang="en-US" sz="2000" dirty="0" err="1"/>
              <a:t>Collection.parallelStream</a:t>
            </a:r>
            <a:r>
              <a:rPr lang="en-US" sz="2000" dirty="0"/>
              <a:t>() creates a parallel stream</a:t>
            </a:r>
          </a:p>
          <a:p>
            <a:pPr lvl="1"/>
            <a:r>
              <a:rPr lang="en-US" sz="2000" dirty="0"/>
              <a:t>Stream ordering determined by underlying collection ordering</a:t>
            </a:r>
          </a:p>
          <a:p>
            <a:pPr lvl="2"/>
            <a:r>
              <a:rPr lang="en-US" sz="1800" dirty="0"/>
              <a:t>List, Queue, </a:t>
            </a:r>
            <a:r>
              <a:rPr lang="en-US" sz="1800" dirty="0" err="1"/>
              <a:t>SortedSet</a:t>
            </a:r>
            <a:r>
              <a:rPr lang="en-US" sz="1800" dirty="0"/>
              <a:t>, and </a:t>
            </a:r>
            <a:r>
              <a:rPr lang="en-US" sz="1800" dirty="0" err="1"/>
              <a:t>LinkedHashSet</a:t>
            </a:r>
            <a:r>
              <a:rPr lang="en-US" sz="1800" dirty="0"/>
              <a:t> are ordered</a:t>
            </a:r>
          </a:p>
          <a:p>
            <a:pPr lvl="2"/>
            <a:r>
              <a:rPr lang="en-US" sz="1800" dirty="0" err="1"/>
              <a:t>HashSet</a:t>
            </a:r>
            <a:r>
              <a:rPr lang="en-US" sz="1800" dirty="0"/>
              <a:t> is unordered</a:t>
            </a:r>
          </a:p>
          <a:p>
            <a:pPr lvl="1"/>
            <a:r>
              <a:rPr lang="en-US" sz="2000" dirty="0"/>
              <a:t>A stream from a set has its distinct attribute set until mapped.</a:t>
            </a:r>
          </a:p>
          <a:p>
            <a:r>
              <a:rPr lang="en-US" sz="2400" dirty="0" err="1"/>
              <a:t>Stream.of</a:t>
            </a:r>
            <a:r>
              <a:rPr lang="en-US" sz="2400" dirty="0"/>
              <a:t>() - Array</a:t>
            </a:r>
          </a:p>
          <a:p>
            <a:pPr lvl="1"/>
            <a:r>
              <a:rPr lang="en-US" sz="2000" dirty="0" err="1"/>
              <a:t>Stream.of</a:t>
            </a:r>
            <a:r>
              <a:rPr lang="en-US" sz="2000" dirty="0"/>
              <a:t>(T… values) creates a sequential ordered stream.</a:t>
            </a:r>
          </a:p>
          <a:p>
            <a:r>
              <a:rPr lang="en-US" sz="2400" dirty="0"/>
              <a:t>File</a:t>
            </a:r>
          </a:p>
          <a:p>
            <a:pPr lvl="1"/>
            <a:r>
              <a:rPr lang="en-US" sz="2000" dirty="0" err="1"/>
              <a:t>Files.lines</a:t>
            </a:r>
            <a:r>
              <a:rPr lang="en-US" sz="2000" dirty="0"/>
              <a:t>(Path path) creates a sequential ordered String stream.</a:t>
            </a:r>
          </a:p>
          <a:p>
            <a:pPr lvl="1"/>
            <a:r>
              <a:rPr lang="en-US" sz="2000" dirty="0"/>
              <a:t>File streams should be closed and used with try-with-resources.</a:t>
            </a:r>
          </a:p>
          <a:p>
            <a:r>
              <a:rPr lang="en-US" sz="2400" dirty="0"/>
              <a:t>Iterated Function (Infinite Stream)</a:t>
            </a:r>
          </a:p>
          <a:p>
            <a:pPr lvl="1"/>
            <a:r>
              <a:rPr lang="en-US" sz="2000" dirty="0" err="1"/>
              <a:t>Stream.iterate</a:t>
            </a:r>
            <a:r>
              <a:rPr lang="en-US" sz="2000" dirty="0"/>
              <a:t>(T seed, </a:t>
            </a:r>
            <a:r>
              <a:rPr lang="en-US" sz="2000" dirty="0" err="1"/>
              <a:t>UnaryOperator</a:t>
            </a:r>
            <a:r>
              <a:rPr lang="en-US" sz="2000" dirty="0"/>
              <a:t>&lt;T&gt; function) creates a sequential ordered infinite stream.</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600497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3" y="251276"/>
            <a:ext cx="8596668" cy="690282"/>
          </a:xfrm>
        </p:spPr>
        <p:txBody>
          <a:bodyPr/>
          <a:lstStyle/>
          <a:p>
            <a:r>
              <a:rPr lang="en-US" dirty="0"/>
              <a:t>Map </a:t>
            </a:r>
          </a:p>
        </p:txBody>
      </p:sp>
      <p:sp>
        <p:nvSpPr>
          <p:cNvPr id="3" name="Content Placeholder 2"/>
          <p:cNvSpPr>
            <a:spLocks noGrp="1"/>
          </p:cNvSpPr>
          <p:nvPr>
            <p:ph idx="1"/>
          </p:nvPr>
        </p:nvSpPr>
        <p:spPr>
          <a:xfrm>
            <a:off x="536133" y="941558"/>
            <a:ext cx="8977982" cy="5581162"/>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Clears the distinct attribute.  Mapped streams are not known to be distinct</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highlight>
                <a:srgbClr val="FFFFFF"/>
              </a:highlight>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843364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844"/>
            <a:ext cx="8596668" cy="669471"/>
          </a:xfrm>
        </p:spPr>
        <p:txBody>
          <a:bodyPr/>
          <a:lstStyle/>
          <a:p>
            <a:r>
              <a:rPr lang="en-US" dirty="0"/>
              <a:t>Distinct</a:t>
            </a:r>
          </a:p>
        </p:txBody>
      </p:sp>
      <p:sp>
        <p:nvSpPr>
          <p:cNvPr id="3" name="Content Placeholder 2"/>
          <p:cNvSpPr>
            <a:spLocks noGrp="1"/>
          </p:cNvSpPr>
          <p:nvPr>
            <p:ph idx="1"/>
          </p:nvPr>
        </p:nvSpPr>
        <p:spPr>
          <a:xfrm>
            <a:off x="677333" y="1136074"/>
            <a:ext cx="8671713" cy="4905288"/>
          </a:xfrm>
        </p:spPr>
        <p:txBody>
          <a:bodyPr>
            <a:normAutofit fontScale="92500" lnSpcReduction="10000"/>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  When </a:t>
            </a:r>
            <a:r>
              <a:rPr lang="en-US" sz="2000" dirty="0" err="1"/>
              <a:t>a.equals</a:t>
            </a:r>
            <a:r>
              <a:rPr lang="en-US" sz="2000" dirty="0"/>
              <a:t>(b) then </a:t>
            </a:r>
            <a:r>
              <a:rPr lang="en-US" sz="2000" dirty="0" err="1"/>
              <a:t>a.hashCode</a:t>
            </a:r>
            <a:r>
              <a:rPr lang="en-US" sz="2000" dirty="0"/>
              <a:t>() == </a:t>
            </a:r>
            <a:r>
              <a:rPr lang="en-US" sz="2000" dirty="0" err="1"/>
              <a:t>b.hashCode</a:t>
            </a:r>
            <a:r>
              <a:rPr lang="en-US" sz="2000" dirty="0"/>
              <a:t>().</a:t>
            </a:r>
          </a:p>
          <a:p>
            <a:r>
              <a:rPr lang="en-US" sz="2000" dirty="0"/>
              <a:t>For sequential ordered streams, the first of a given value is preserved.</a:t>
            </a:r>
          </a:p>
          <a:p>
            <a:r>
              <a:rPr lang="en-US" sz="2000" dirty="0"/>
              <a:t>For streams known to be distinct, such as an unmapped stream from a set, this method passes the values through.  Examples:</a:t>
            </a:r>
            <a:endParaRPr lang="en-US" sz="1900"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Better</a:t>
            </a:r>
            <a:endParaRPr lang="en-US" sz="1900" dirty="0">
              <a:solidFill>
                <a:prstClr val="black">
                  <a:lumMod val="75000"/>
                  <a:lumOff val="25000"/>
                </a:prstClr>
              </a:solidFill>
              <a:latin typeface="Courier New" panose="02070309020205020404" pitchFamily="49" charset="0"/>
              <a:cs typeface="Courier New" panose="02070309020205020404" pitchFamily="49" charset="0"/>
            </a:endParaRPr>
          </a:p>
          <a:p>
            <a:pPr lvl="1">
              <a:buClr>
                <a:srgbClr val="90C226"/>
              </a:buClr>
            </a:pPr>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Worse</a:t>
            </a:r>
            <a:endParaRPr lang="en-US" sz="1900" b="1" dirty="0">
              <a:latin typeface="Courier New" panose="02070309020205020404" pitchFamily="49" charset="0"/>
              <a:cs typeface="Courier New" panose="02070309020205020404" pitchFamily="49" charset="0"/>
            </a:endParaRPr>
          </a:p>
          <a:p>
            <a:pPr lvl="1"/>
            <a:r>
              <a:rPr lang="en-US" sz="1900" dirty="0"/>
              <a:t>The first example bypasses distinct processing when the collection is a set.</a:t>
            </a:r>
          </a:p>
          <a:p>
            <a:r>
              <a:rPr lang="en-US" sz="2000" dirty="0"/>
              <a:t>Introduces overhead on a parallel stream.</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058" y="229312"/>
            <a:ext cx="8596668" cy="1045788"/>
          </a:xfrm>
        </p:spPr>
        <p:txBody>
          <a:bodyPr/>
          <a:lstStyle/>
          <a:p>
            <a:r>
              <a:rPr lang="en-US" dirty="0"/>
              <a:t>Lambda Examples</a:t>
            </a:r>
          </a:p>
        </p:txBody>
      </p:sp>
      <p:sp>
        <p:nvSpPr>
          <p:cNvPr id="3" name="Content Placeholder 2"/>
          <p:cNvSpPr>
            <a:spLocks noGrp="1"/>
          </p:cNvSpPr>
          <p:nvPr>
            <p:ph idx="1"/>
          </p:nvPr>
        </p:nvSpPr>
        <p:spPr>
          <a:xfrm>
            <a:off x="651058" y="905163"/>
            <a:ext cx="8596668" cy="5501323"/>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endParaRPr lang="en-US" sz="2000" b="1"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365627"/>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retains the contents of the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p>
          <a:p>
            <a:r>
              <a:rPr lang="en-US" sz="2400" dirty="0">
                <a:solidFill>
                  <a:schemeClr val="tx1"/>
                </a:solidFill>
                <a:highlight>
                  <a:srgbClr val="FFFFFF"/>
                </a:highlight>
                <a:cs typeface="Courier New" panose="02070309020205020404" pitchFamily="49" charset="0"/>
              </a:rPr>
              <a:t>A pure function should be used if possible</a:t>
            </a: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to Finite Stream</a:t>
            </a:r>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Undefined on unordered stream.</a:t>
            </a:r>
          </a:p>
          <a:p>
            <a:r>
              <a:rPr lang="en-US" sz="2400" dirty="0"/>
              <a:t>Introduces overhead on a parallel stream.</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349995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158353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387215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an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685347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a:t>Sorted</a:t>
            </a:r>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a:t>Sorts stream items.  Resulting stream is an ordered stream.</a:t>
            </a:r>
          </a:p>
          <a:p>
            <a:r>
              <a:rPr lang="en-US" sz="2000" dirty="0"/>
              <a:t>Supports parallel streams.  Stable for sequential ordered streams.</a:t>
            </a:r>
          </a:p>
          <a:p>
            <a:pPr lvl="1"/>
            <a:r>
              <a:rPr lang="en-US" sz="1800" dirty="0"/>
              <a:t>Stable sort means ties (compare = 0) retain underlying stream ordering.</a:t>
            </a:r>
          </a:p>
          <a:p>
            <a:r>
              <a:rPr lang="en-US" sz="2000" dirty="0"/>
              <a:t>Sorts using the </a:t>
            </a:r>
            <a:r>
              <a:rPr lang="en-US" sz="2000" i="1" dirty="0"/>
              <a:t>natural order</a:t>
            </a:r>
            <a:r>
              <a:rPr lang="en-US" sz="2000" dirty="0"/>
              <a:t> only when elements are Comparable</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2 3 3 4 4 6 7 8 8 */</a:t>
            </a:r>
            <a:endParaRPr lang="en-US" sz="2000" dirty="0">
              <a:latin typeface="Courier New" panose="02070309020205020404" pitchFamily="49" charset="0"/>
              <a:cs typeface="Courier New" panose="02070309020205020404" pitchFamily="49" charset="0"/>
            </a:endParaRPr>
          </a:p>
          <a:p>
            <a:r>
              <a:rPr lang="en-US" sz="2000" dirty="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719894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a:t>Unordered</a:t>
            </a:r>
          </a:p>
        </p:txBody>
      </p:sp>
      <p:sp>
        <p:nvSpPr>
          <p:cNvPr id="3" name="Content Placeholder 2"/>
          <p:cNvSpPr>
            <a:spLocks noGrp="1"/>
          </p:cNvSpPr>
          <p:nvPr>
            <p:ph idx="1"/>
          </p:nvPr>
        </p:nvSpPr>
        <p:spPr>
          <a:xfrm>
            <a:off x="677334" y="1464129"/>
            <a:ext cx="8596668" cy="4577233"/>
          </a:xfrm>
        </p:spPr>
        <p:txBody>
          <a:bodyPr>
            <a:noAutofit/>
          </a:bodyPr>
          <a:lstStyle/>
          <a:p>
            <a:r>
              <a:rPr lang="en-US" sz="2400" dirty="0"/>
              <a:t>Removes the ordered constraint from an ordered stream.</a:t>
            </a:r>
          </a:p>
          <a:p>
            <a:r>
              <a:rPr lang="en-US" sz="2400" dirty="0"/>
              <a:t>Improves the performance of a parallel ordered stream.</a:t>
            </a:r>
          </a:p>
          <a:p>
            <a:r>
              <a:rPr lang="en-US" sz="2400" dirty="0"/>
              <a:t>Use on a parallel stream that does not rely on ordering.</a:t>
            </a:r>
          </a:p>
          <a:p>
            <a:r>
              <a:rPr lang="en-US" sz="2400" dirty="0"/>
              <a:t>Pure commutative functions and operations always work.</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096469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and Parallel</a:t>
            </a:r>
          </a:p>
        </p:txBody>
      </p:sp>
      <p:sp>
        <p:nvSpPr>
          <p:cNvPr id="3" name="Content Placeholder 2"/>
          <p:cNvSpPr>
            <a:spLocks noGrp="1"/>
          </p:cNvSpPr>
          <p:nvPr>
            <p:ph idx="1"/>
          </p:nvPr>
        </p:nvSpPr>
        <p:spPr>
          <a:xfrm>
            <a:off x="677334" y="1457499"/>
            <a:ext cx="8596668" cy="4583864"/>
          </a:xfrm>
        </p:spPr>
        <p:txBody>
          <a:bodyPr>
            <a:noAutofit/>
          </a:bodyPr>
          <a:lstStyle/>
          <a:p>
            <a:r>
              <a:rPr lang="en-US" sz="2000" dirty="0"/>
              <a:t>The sequential() intermediate operation makes a stream sequential.</a:t>
            </a:r>
          </a:p>
          <a:p>
            <a:r>
              <a:rPr lang="en-US" sz="2000" dirty="0"/>
              <a:t>The parallel() intermediate operation makes a stream parallel.</a:t>
            </a:r>
          </a:p>
          <a:p>
            <a:r>
              <a:rPr lang="en-US" sz="2000" dirty="0"/>
              <a:t>May be used to maximize performance by parallelizing a stream when it is most beneficial to do so.</a:t>
            </a:r>
          </a:p>
          <a:p>
            <a:pPr marL="0" indent="0">
              <a:buNone/>
            </a:pP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t>Making the stream parallel after the limit operation avoids the additional overhead of the parallel limit operation.</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382866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3174" cy="4517362"/>
          </a:xfrm>
        </p:spPr>
        <p:txBody>
          <a:bodyPr>
            <a:normAutofit/>
          </a:bodyPr>
          <a:lstStyle/>
          <a:p>
            <a:r>
              <a:rPr lang="en-US" sz="2400" dirty="0"/>
              <a:t>Includes the first elements that match the predicate. It stops when an element does not match.</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a:t>
            </a:r>
          </a:p>
          <a:p>
            <a:r>
              <a:rPr lang="en-US" sz="2400" dirty="0"/>
              <a:t>Unlike filter, processing stops at number 4.</a:t>
            </a:r>
          </a:p>
          <a:p>
            <a:r>
              <a:rPr lang="en-US" sz="2400" dirty="0"/>
              <a:t>Stream is empty if first element does not match.</a:t>
            </a:r>
          </a:p>
          <a:p>
            <a:r>
              <a:rPr lang="en-US" sz="2400" dirty="0"/>
              <a:t>Not pure commutative. Undefined on unordered stream.</a:t>
            </a:r>
          </a:p>
          <a:p>
            <a:r>
              <a:rPr lang="en-US" sz="2400" dirty="0"/>
              <a:t>Introduces overhead on a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195311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Skips the first elements that match the predicate.  It stops skipping when an element matches.</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4 2 1 */</a:t>
            </a:r>
          </a:p>
          <a:p>
            <a:r>
              <a:rPr lang="en-US" sz="2400" dirty="0"/>
              <a:t>Unlike filter, matching and skipping stops at number 4.</a:t>
            </a:r>
          </a:p>
          <a:p>
            <a:r>
              <a:rPr lang="en-US" sz="2400" dirty="0"/>
              <a:t>Stream has all elements if first element does not match.</a:t>
            </a:r>
          </a:p>
          <a:p>
            <a:r>
              <a:rPr lang="en-US" sz="2400" dirty="0"/>
              <a:t>Not pure commutative. Undefined on unordered stream.</a:t>
            </a:r>
          </a:p>
          <a:p>
            <a:r>
              <a:rPr lang="en-US" sz="2400" dirty="0"/>
              <a:t>Introduces overhead on a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98124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552511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returns a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2156727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Operation Strategy Pattern</a:t>
            </a:r>
          </a:p>
        </p:txBody>
      </p:sp>
      <p:sp>
        <p:nvSpPr>
          <p:cNvPr id="3" name="Content Placeholder 2"/>
          <p:cNvSpPr>
            <a:spLocks noGrp="1"/>
          </p:cNvSpPr>
          <p:nvPr>
            <p:ph idx="1"/>
          </p:nvPr>
        </p:nvSpPr>
        <p:spPr>
          <a:xfrm>
            <a:off x="677334" y="1352205"/>
            <a:ext cx="8993139" cy="4689158"/>
          </a:xfrm>
        </p:spPr>
        <p:txBody>
          <a:bodyPr>
            <a:normAutofit fontScale="92500"/>
          </a:bodyPr>
          <a:lstStyle/>
          <a:p>
            <a:r>
              <a:rPr lang="en-US" sz="2000" dirty="0"/>
              <a:t>The strategy pattern may be used to control the intermediate operations applied to a stream.</a:t>
            </a:r>
          </a:p>
          <a:p>
            <a:r>
              <a:rPr lang="en-US" sz="2000" dirty="0"/>
              <a:t>This can provide a clean separation of concerns: The caller can control which elements are processed without needing to know the details of the stream creation and processing.</a:t>
            </a:r>
          </a:p>
          <a:p>
            <a:r>
              <a:rPr lang="en-US" sz="2000" dirty="0"/>
              <a:t>Consider this example:</a:t>
            </a:r>
          </a:p>
          <a:p>
            <a:pPr marL="0" indent="0">
              <a:buNone/>
            </a:pPr>
            <a:r>
              <a:rPr lang="en-US" sz="1900" dirty="0">
                <a:solidFill>
                  <a:srgbClr val="8000FF"/>
                </a:solidFill>
                <a:highlight>
                  <a:srgbClr val="FFFFFF"/>
                </a:highlight>
                <a:latin typeface="Courier New" panose="02070309020205020404" pitchFamily="49" charset="0"/>
              </a:rPr>
              <a:t>long</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getCount</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UnaryOperator</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&gt;&gt;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selectionStrategy</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try</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a:t>
            </a:r>
            <a:r>
              <a:rPr lang="en-US" sz="1900" dirty="0">
                <a:solidFill>
                  <a:srgbClr val="000000"/>
                </a:solidFill>
                <a:highlight>
                  <a:srgbClr val="FFFFFF"/>
                </a:highlight>
                <a:latin typeface="Courier New" panose="02070309020205020404" pitchFamily="49" charset="0"/>
              </a:rPr>
              <a:t> unbounded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getUnboundedStream</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return</a:t>
            </a:r>
            <a:r>
              <a:rPr lang="en-US" sz="1900" dirty="0">
                <a:solidFill>
                  <a:srgbClr val="000000"/>
                </a:solidFill>
                <a:highlight>
                  <a:srgbClr val="FFFFFF"/>
                </a:highlight>
                <a:latin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rPr>
              <a:t>selectionStrategy</a:t>
            </a:r>
            <a:r>
              <a:rPr lang="en-US" sz="2200" b="1" dirty="0" err="1">
                <a:solidFill>
                  <a:srgbClr val="000080"/>
                </a:solidFill>
                <a:highlight>
                  <a:srgbClr val="FFFFFF"/>
                </a:highlight>
                <a:latin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rPr>
              <a:t>apply</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unbounded</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limit</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10000</a:t>
            </a:r>
            <a:r>
              <a:rPr lang="en-US" sz="1900" b="1" dirty="0">
                <a:solidFill>
                  <a:srgbClr val="000080"/>
                </a:solidFill>
                <a:highlight>
                  <a:srgbClr val="FFFFFF"/>
                </a:highlight>
                <a:latin typeface="Courier New" panose="02070309020205020404" pitchFamily="49" charset="0"/>
              </a:rPr>
              <a:t>))</a:t>
            </a:r>
          </a:p>
          <a:p>
            <a:pPr marL="0" indent="0">
              <a:buNone/>
            </a:pPr>
            <a:r>
              <a:rPr lang="en-US" sz="1900" b="1" dirty="0">
                <a:solidFill>
                  <a:srgbClr val="000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452371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465513"/>
            <a:ext cx="8596668" cy="1320800"/>
          </a:xfrm>
        </p:spPr>
        <p:txBody>
          <a:bodyPr/>
          <a:lstStyle/>
          <a:p>
            <a:r>
              <a:rPr lang="en-US" dirty="0"/>
              <a:t>Using Intermediate Operation Strategy</a:t>
            </a:r>
          </a:p>
        </p:txBody>
      </p:sp>
      <p:sp>
        <p:nvSpPr>
          <p:cNvPr id="3" name="Content Placeholder 2"/>
          <p:cNvSpPr>
            <a:spLocks noGrp="1"/>
          </p:cNvSpPr>
          <p:nvPr>
            <p:ph idx="1"/>
          </p:nvPr>
        </p:nvSpPr>
        <p:spPr>
          <a:xfrm>
            <a:off x="677332" y="1257992"/>
            <a:ext cx="9613823" cy="4932218"/>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rPr>
              <a:t>	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Count of Distinct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t>Count of Distinct Red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distinctRedWidgetsCount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942440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40807709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lnSpcReduction="10000"/>
          </a:bodyPr>
          <a:lstStyle/>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stream value the accumulator value sum.</a:t>
            </a:r>
          </a:p>
          <a:p>
            <a:r>
              <a:rPr lang="en-US" sz="2000" dirty="0"/>
              <a:t>The return value of the reduction replaces the accumulator value.</a:t>
            </a:r>
          </a:p>
          <a:p>
            <a:r>
              <a:rPr lang="en-US" sz="2000" dirty="0"/>
              <a:t>The identity value is returned for empty streams or used as the accumulator value when the first stream value is processed.</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326645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553"/>
            <a:ext cx="8676216" cy="1185863"/>
          </a:xfrm>
        </p:spPr>
        <p:txBody>
          <a:bodyPr>
            <a:normAutofit/>
          </a:bodyPr>
          <a:lstStyle/>
          <a:p>
            <a:r>
              <a:rPr lang="en-US" dirty="0"/>
              <a:t>Map Reduce Design Pattern</a:t>
            </a:r>
          </a:p>
        </p:txBody>
      </p:sp>
      <p:sp>
        <p:nvSpPr>
          <p:cNvPr id="3" name="Content Placeholder 2"/>
          <p:cNvSpPr>
            <a:spLocks noGrp="1"/>
          </p:cNvSpPr>
          <p:nvPr>
            <p:ph idx="1"/>
          </p:nvPr>
        </p:nvSpPr>
        <p:spPr>
          <a:xfrm>
            <a:off x="677334" y="1098954"/>
            <a:ext cx="8556200" cy="5124970"/>
          </a:xfrm>
        </p:spPr>
        <p:txBody>
          <a:bodyPr>
            <a:normAutofit fontScale="92500" lnSpcReduction="10000"/>
          </a:bodyPr>
          <a:lstStyle/>
          <a:p>
            <a:r>
              <a:rPr lang="en-US" sz="2400" dirty="0"/>
              <a:t>The Map Reduce design pattern is a pattern for processing a dataset into a single value.</a:t>
            </a:r>
          </a:p>
          <a:p>
            <a:r>
              <a:rPr lang="en-US" sz="2400" dirty="0"/>
              <a:t>The data values are mapped to the values of interest.</a:t>
            </a:r>
          </a:p>
          <a:p>
            <a:r>
              <a:rPr lang="en-US" sz="2400" dirty="0"/>
              <a:t>Those mapped values are then reduced to a single answer.</a:t>
            </a:r>
          </a:p>
          <a:p>
            <a:r>
              <a:rPr lang="en-US" sz="2400" dirty="0"/>
              <a:t>This pattern can be directly expressed as a stream</a:t>
            </a:r>
          </a:p>
          <a:p>
            <a:r>
              <a:rPr lang="en-US" sz="2400" dirty="0">
                <a:solidFill>
                  <a:prstClr val="black">
                    <a:lumMod val="75000"/>
                    <a:lumOff val="25000"/>
                  </a:prstClr>
                </a:solidFill>
              </a:rPr>
              <a:t>Example: A collection of bonus objects are mapped to the </a:t>
            </a:r>
            <a:r>
              <a:rPr lang="en-US" sz="2400" dirty="0" err="1">
                <a:solidFill>
                  <a:prstClr val="black">
                    <a:lumMod val="75000"/>
                    <a:lumOff val="25000"/>
                  </a:prstClr>
                </a:solidFill>
              </a:rPr>
              <a:t>BigDecimal</a:t>
            </a:r>
            <a:r>
              <a:rPr lang="en-US" sz="2400" dirty="0">
                <a:solidFill>
                  <a:prstClr val="black">
                    <a:lumMod val="75000"/>
                    <a:lumOff val="25000"/>
                  </a:prstClr>
                </a:solidFill>
              </a:rPr>
              <a:t> bonus amount and added to produce a total.</a:t>
            </a:r>
          </a:p>
          <a:p>
            <a:r>
              <a:rPr lang="en-US" sz="2400" dirty="0">
                <a:solidFill>
                  <a:prstClr val="black">
                    <a:lumMod val="75000"/>
                    <a:lumOff val="25000"/>
                  </a:prstClr>
                </a:solidFill>
              </a:rPr>
              <a:t>A filter operation may be used if only a subset of the items should </a:t>
            </a:r>
            <a:r>
              <a:rPr lang="en-US" sz="2400">
                <a:solidFill>
                  <a:prstClr val="black">
                    <a:lumMod val="75000"/>
                    <a:lumOff val="25000"/>
                  </a:prstClr>
                </a:solidFill>
              </a:rPr>
              <a:t>be processed.</a:t>
            </a:r>
            <a:endParaRPr lang="en-US" sz="2400" dirty="0"/>
          </a:p>
          <a:p>
            <a:pPr marL="0" indent="0">
              <a:buNone/>
            </a:pP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totalAmount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Bonus</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bonuses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bonuses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map</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Bonus</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getAmount</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reduce</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9333983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9726974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87576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Processing Strategy Pattern</a:t>
            </a:r>
          </a:p>
        </p:txBody>
      </p:sp>
      <p:sp>
        <p:nvSpPr>
          <p:cNvPr id="3" name="Content Placeholder 2"/>
          <p:cNvSpPr>
            <a:spLocks noGrp="1"/>
          </p:cNvSpPr>
          <p:nvPr>
            <p:ph idx="1"/>
          </p:nvPr>
        </p:nvSpPr>
        <p:spPr>
          <a:xfrm>
            <a:off x="677334" y="1584960"/>
            <a:ext cx="8943262" cy="4456402"/>
          </a:xfrm>
        </p:spPr>
        <p:txBody>
          <a:bodyPr/>
          <a:lstStyle/>
          <a:p>
            <a:r>
              <a:rPr lang="en-US" dirty="0"/>
              <a:t>The Strategy pattern may be used to apply intermediate operations and a terminal operation to a stream to obtain a result</a:t>
            </a:r>
          </a:p>
          <a:p>
            <a:r>
              <a:rPr lang="en-US" dirty="0"/>
              <a:t>Provides a clean separation of concerns for streams that are complex to use.</a:t>
            </a:r>
          </a:p>
          <a:p>
            <a:r>
              <a:rPr lang="en-US" dirty="0"/>
              <a:t>Consider this “process widgets” code</a:t>
            </a:r>
          </a:p>
          <a:p>
            <a:pPr marL="0" indent="0">
              <a:buNone/>
            </a:pPr>
            <a:r>
              <a:rPr lang="en-US" dirty="0"/>
              <a:t> </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R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Function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processingStrategy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processingStrategy</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apply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limit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10000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3129688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Stream Processing Strategy</a:t>
            </a:r>
          </a:p>
        </p:txBody>
      </p:sp>
      <p:sp>
        <p:nvSpPr>
          <p:cNvPr id="3" name="Content Placeholder 2"/>
          <p:cNvSpPr>
            <a:spLocks noGrp="1"/>
          </p:cNvSpPr>
          <p:nvPr>
            <p:ph idx="1"/>
          </p:nvPr>
        </p:nvSpPr>
        <p:spPr>
          <a:xfrm>
            <a:off x="677334" y="1546167"/>
            <a:ext cx="8596668" cy="4495195"/>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sz="2200" b="1"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Total Price of Red Widgets</a:t>
            </a:r>
          </a:p>
          <a:p>
            <a:pPr marL="0" indent="0">
              <a:buNone/>
            </a:pP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totalPriceRedWidgets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map</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getPrice</a:t>
            </a:r>
            <a:r>
              <a:rPr lang="en-US" b="1" dirty="0">
                <a:solidFill>
                  <a:srgbClr val="000080"/>
                </a:solidFill>
                <a:highlight>
                  <a:srgbClr val="FFFFFF"/>
                </a:highlight>
                <a:latin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rPr>
              <a:t>      .</a:t>
            </a:r>
            <a:r>
              <a:rPr lang="en-US" sz="2200" b="1" dirty="0">
                <a:solidFill>
                  <a:srgbClr val="000000"/>
                </a:solidFill>
                <a:highlight>
                  <a:srgbClr val="FFFFFF"/>
                </a:highlight>
                <a:latin typeface="Courier New" panose="02070309020205020404" pitchFamily="49" charset="0"/>
              </a:rPr>
              <a:t>reduce</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4213895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2721113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1008104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8142006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1607086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7577069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4530607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a:p>
            <a:r>
              <a:rPr lang="en-US" dirty="0"/>
              <a:t>Source: </a:t>
            </a:r>
            <a:r>
              <a:rPr lang="en-US" i="1" dirty="0"/>
              <a:t>Functional Programming in Java</a:t>
            </a:r>
            <a:r>
              <a:rPr lang="en-US" dirty="0"/>
              <a:t> 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85000" lnSpcReduction="2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pattern</a:t>
            </a:r>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84</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R – Return Value, U – Second argument</a:t>
            </a:r>
          </a:p>
          <a:p>
            <a:pPr lvl="1"/>
            <a:r>
              <a:rPr lang="en-US" sz="2200" dirty="0"/>
              <a:t>Any of the above are omitted if not used or the same as T.</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24026</TotalTime>
  <Words>11784</Words>
  <Application>Microsoft Office PowerPoint</Application>
  <PresentationFormat>Widescreen</PresentationFormat>
  <Paragraphs>1034</Paragraphs>
  <Slides>85</Slides>
  <Notes>84</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Is It Pure Commutative? (Yes)</vt:lpstr>
      <vt:lpstr>Is it Pure Commutative? (No)</vt:lpstr>
      <vt:lpstr>Safe Commutative Functions</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Parallelism and Ordering</vt:lpstr>
      <vt:lpstr>Data Source Examples</vt:lpstr>
      <vt:lpstr>Intermediate Operations</vt:lpstr>
      <vt:lpstr>Map </vt:lpstr>
      <vt:lpstr>Distinct</vt:lpstr>
      <vt:lpstr>Filter</vt:lpstr>
      <vt:lpstr>Limit and Skip – Infinite to Finite Stream</vt:lpstr>
      <vt:lpstr>Limit Unbounded Streams</vt:lpstr>
      <vt:lpstr>Dangerous Unbounded Processing</vt:lpstr>
      <vt:lpstr>Safe Unbounded Processing</vt:lpstr>
      <vt:lpstr>Sorted</vt:lpstr>
      <vt:lpstr>Unordered</vt:lpstr>
      <vt:lpstr>Sequential and Parallel</vt:lpstr>
      <vt:lpstr>takeWhile (Java 9+)</vt:lpstr>
      <vt:lpstr>dropWhile (Java 9+)</vt:lpstr>
      <vt:lpstr>Intermediate Operations May Be Added Conditionally</vt:lpstr>
      <vt:lpstr>Optimize By Filtering Conditionally</vt:lpstr>
      <vt:lpstr>Intermediate Operation Strategy Pattern</vt:lpstr>
      <vt:lpstr>Using Intermediate Operation Strategy</vt:lpstr>
      <vt:lpstr>Terminal Operations</vt:lpstr>
      <vt:lpstr>Terminal Operations</vt:lpstr>
      <vt:lpstr>Reduction – Add a Collection of Numbers</vt:lpstr>
      <vt:lpstr>Map Reduce Design Pattern</vt:lpstr>
      <vt:lpstr>Terminal Operations May Be Invoked Conditionally</vt:lpstr>
      <vt:lpstr>Terminal Operations May Be Invoked Conditionally</vt:lpstr>
      <vt:lpstr>Stream Processing Strategy Pattern</vt:lpstr>
      <vt:lpstr>Using the Stream Processing Strategy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 Roda</cp:lastModifiedBy>
  <cp:revision>1821</cp:revision>
  <dcterms:created xsi:type="dcterms:W3CDTF">2017-04-29T22:11:00Z</dcterms:created>
  <dcterms:modified xsi:type="dcterms:W3CDTF">2023-10-01T23:37:44Z</dcterms:modified>
</cp:coreProperties>
</file>