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290" r:id="rId20"/>
    <p:sldId id="285" r:id="rId21"/>
    <p:sldId id="286" r:id="rId22"/>
    <p:sldId id="288" r:id="rId23"/>
    <p:sldId id="287" r:id="rId24"/>
    <p:sldId id="289" r:id="rId25"/>
    <p:sldId id="270" r:id="rId26"/>
    <p:sldId id="269" r:id="rId27"/>
    <p:sldId id="314" r:id="rId28"/>
    <p:sldId id="315" r:id="rId29"/>
    <p:sldId id="316" r:id="rId30"/>
    <p:sldId id="305" r:id="rId31"/>
    <p:sldId id="273" r:id="rId32"/>
    <p:sldId id="275" r:id="rId33"/>
    <p:sldId id="310" r:id="rId34"/>
    <p:sldId id="276" r:id="rId35"/>
    <p:sldId id="293" r:id="rId36"/>
    <p:sldId id="321" r:id="rId37"/>
    <p:sldId id="322" r:id="rId38"/>
    <p:sldId id="330" r:id="rId39"/>
    <p:sldId id="274" r:id="rId40"/>
    <p:sldId id="331" r:id="rId41"/>
    <p:sldId id="332" r:id="rId42"/>
    <p:sldId id="317" r:id="rId43"/>
    <p:sldId id="318" r:id="rId44"/>
    <p:sldId id="311" r:id="rId45"/>
    <p:sldId id="312" r:id="rId46"/>
    <p:sldId id="271" r:id="rId47"/>
    <p:sldId id="295" r:id="rId48"/>
    <p:sldId id="319" r:id="rId49"/>
    <p:sldId id="320" r:id="rId50"/>
    <p:sldId id="313" r:id="rId51"/>
    <p:sldId id="278" r:id="rId52"/>
    <p:sldId id="277" r:id="rId53"/>
    <p:sldId id="279" r:id="rId54"/>
    <p:sldId id="280" r:id="rId55"/>
    <p:sldId id="281" r:id="rId56"/>
    <p:sldId id="333" r:id="rId57"/>
    <p:sldId id="325" r:id="rId58"/>
    <p:sldId id="326" r:id="rId59"/>
    <p:sldId id="327" r:id="rId60"/>
    <p:sldId id="328" r:id="rId61"/>
    <p:sldId id="329" r:id="rId62"/>
    <p:sldId id="298" r:id="rId63"/>
    <p:sldId id="299" r:id="rId64"/>
    <p:sldId id="300" r:id="rId65"/>
    <p:sldId id="301" r:id="rId66"/>
    <p:sldId id="302" r:id="rId67"/>
    <p:sldId id="303" r:id="rId68"/>
    <p:sldId id="308" r:id="rId69"/>
    <p:sldId id="309" r:id="rId70"/>
    <p:sldId id="306" r:id="rId71"/>
    <p:sldId id="307" r:id="rId72"/>
    <p:sldId id="304" r:id="rId73"/>
    <p:sldId id="291"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a:t>
            </a:r>
            <a:r>
              <a:rPr lang="en-US" baseline="0" dirty="0" smtClean="0"/>
              <a:t>comparing values and sorting </a:t>
            </a:r>
            <a:r>
              <a:rPr lang="en-US" baseline="0" dirty="0"/>
              <a:t>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Optional of may be used to create an optional from a non null value.  It throws </a:t>
            </a:r>
            <a:r>
              <a:rPr lang="en-US" baseline="0" dirty="0" err="1" smtClean="0"/>
              <a:t>NullPointerException</a:t>
            </a:r>
            <a:r>
              <a:rPr lang="en-US" baseline="0" dirty="0" smtClean="0"/>
              <a:t> if provided a null value.  The </a:t>
            </a:r>
            <a:r>
              <a:rPr lang="en-US" baseline="0" dirty="0" err="1" smtClean="0"/>
              <a:t>ofNullable</a:t>
            </a:r>
            <a:r>
              <a:rPr lang="en-US" baseline="0" dirty="0" smtClean="0"/>
              <a:t> method is a better choice for creating an Optional.  Unlike of, it will create an empty optional when given a null value.  </a:t>
            </a:r>
            <a:r>
              <a:rPr lang="en-US" baseline="0" dirty="0" err="1" smtClean="0"/>
              <a:t>isPresent</a:t>
            </a:r>
            <a:r>
              <a:rPr lang="en-US" baseline="0" dirty="0" smtClean="0"/>
              <a:t> will return true when a value is present.  </a:t>
            </a:r>
            <a:r>
              <a:rPr lang="en-US" baseline="0" dirty="0" err="1" smtClean="0"/>
              <a:t>ifPresent</a:t>
            </a:r>
            <a:r>
              <a:rPr lang="en-US" baseline="0" dirty="0" smtClean="0"/>
              <a:t> accepts a present value with a Consumer.  Get will return a value when present or throw a </a:t>
            </a:r>
            <a:r>
              <a:rPr lang="en-US" baseline="0" dirty="0" err="1" smtClean="0"/>
              <a:t>NoSuchElementException</a:t>
            </a:r>
            <a:r>
              <a:rPr lang="en-US" baseline="0" dirty="0" smtClean="0"/>
              <a:t>.  The </a:t>
            </a:r>
            <a:r>
              <a:rPr lang="en-US" baseline="0" dirty="0" err="1" smtClean="0"/>
              <a:t>orElse</a:t>
            </a:r>
            <a:r>
              <a:rPr lang="en-US" baseline="0" dirty="0" smtClean="0"/>
              <a:t> family of methods are better choices for obtaining the optional value.  </a:t>
            </a:r>
            <a:r>
              <a:rPr lang="en-US" baseline="0" dirty="0" err="1" smtClean="0"/>
              <a:t>orElse</a:t>
            </a:r>
            <a:r>
              <a:rPr lang="en-US" baseline="0" dirty="0" smtClean="0"/>
              <a:t> will always return a value, either the present value or a provided value.  Likewise, </a:t>
            </a:r>
            <a:r>
              <a:rPr lang="en-US" baseline="0" dirty="0" err="1" smtClean="0"/>
              <a:t>orElseGet</a:t>
            </a:r>
            <a:r>
              <a:rPr lang="en-US" baseline="0" dirty="0" smtClean="0"/>
              <a:t> either returns the present value or gets a value from a provided Supplier.  The </a:t>
            </a:r>
            <a:r>
              <a:rPr lang="en-US" baseline="0" dirty="0" err="1" smtClean="0"/>
              <a:t>orElseThrow</a:t>
            </a:r>
            <a:r>
              <a:rPr lang="en-US" baseline="0" dirty="0" smtClean="0"/>
              <a:t> method gets the present value or </a:t>
            </a:r>
            <a:r>
              <a:rPr lang="en-US" baseline="0" dirty="0" smtClean="0"/>
              <a:t>throws </a:t>
            </a:r>
            <a:r>
              <a:rPr lang="en-US" baseline="0" dirty="0" smtClean="0"/>
              <a:t>an exception from a provided Supplier.  The map method uses a Function to </a:t>
            </a:r>
            <a:r>
              <a:rPr lang="en-US" baseline="0" dirty="0" smtClean="0"/>
              <a:t>map one kind of Optional to another.  </a:t>
            </a:r>
            <a:r>
              <a:rPr lang="en-US" baseline="0" dirty="0" smtClean="0"/>
              <a:t>When a value is present, another Optional is created from the mapped value.  There is also a </a:t>
            </a:r>
            <a:r>
              <a:rPr lang="en-US" baseline="0" dirty="0" err="1" smtClean="0"/>
              <a:t>flatMap</a:t>
            </a:r>
            <a:r>
              <a:rPr lang="en-US" baseline="0" dirty="0" smtClean="0"/>
              <a:t> method which allows for mapping where the Function itself returns an Optional.  The filter tests a present value with a Predicate and returns an empty Optional if the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t>
            </a:r>
            <a:r>
              <a:rPr lang="en-US" dirty="0" smtClean="0"/>
              <a:t>feasible, </a:t>
            </a:r>
            <a:r>
              <a:rPr lang="en-US" dirty="0" smtClean="0"/>
              <a:t>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a:t>
            </a:r>
            <a:r>
              <a:rPr lang="en-US" baseline="0" dirty="0" smtClean="0"/>
              <a:t>multi-thread safe because </a:t>
            </a:r>
            <a:r>
              <a:rPr lang="en-US" baseline="0" dirty="0" smtClean="0"/>
              <a:t>the same result will be produced regardless of what order the data is provided.  If it can be determined that an entire stream processing consists of pure commutative functions, no further analysis is required to determine thread </a:t>
            </a:r>
            <a:r>
              <a:rPr lang="en-US" baseline="0" dirty="0" smtClean="0"/>
              <a:t>safety and correct processing with unordered data such as a </a:t>
            </a:r>
            <a:r>
              <a:rPr lang="en-US" baseline="0" dirty="0" err="1" smtClean="0"/>
              <a:t>HashSet</a:t>
            </a:r>
            <a:r>
              <a:rPr lang="en-US" baseline="0" dirty="0" smtClean="0"/>
              <a:t>.  </a:t>
            </a:r>
            <a:r>
              <a:rPr lang="en-US" baseline="0" dirty="0" smtClean="0"/>
              <a:t>When a requirement is given for a “Pure Function” it usually means the function should also be commutative if it takes multiple arguments.</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a:t>
            </a:r>
            <a:r>
              <a:rPr lang="en-US" baseline="0" dirty="0" smtClean="0"/>
              <a:t>parallelizable and work correctly with unordered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a:t>
            </a:r>
            <a:r>
              <a:rPr lang="en-US" baseline="0" dirty="0" smtClean="0"/>
              <a:t>filed </a:t>
            </a:r>
            <a:r>
              <a:rPr lang="en-US" baseline="0" dirty="0" smtClean="0"/>
              <a:t>should be closed using the try-with-resources feature of Java 7.  The limit intermediate will be covered later.  It specifies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r>
              <a:rPr lang="en-US" baseline="0" dirty="0" smtClean="0"/>
              <a:t>.  When a reduction is said to process “all the values in the stream”, the stream being referred to is the result of applying the intermediate operations.  Even though negative numbers are filtered our, reduce is still a reduction because it is processing all the values in the filtered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smtClean="0"/>
              <a:t>mapToDouble</a:t>
            </a:r>
            <a:r>
              <a:rPr lang="en-US" baseline="0" dirty="0" smtClean="0"/>
              <a:t> method reference </a:t>
            </a:r>
            <a:r>
              <a:rPr lang="en-US" baseline="0" dirty="0"/>
              <a:t>is a pure function because </a:t>
            </a:r>
            <a:r>
              <a:rPr lang="en-US" baseline="0" dirty="0" smtClean="0"/>
              <a:t>it always returns the same salary for a given employee, and processes nothing except its employee argument.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or database resources managed by the Stream will not be </a:t>
            </a:r>
            <a:r>
              <a:rPr lang="en-US" baseline="0" dirty="0" smtClean="0"/>
              <a:t>released </a:t>
            </a:r>
            <a:r>
              <a:rPr lang="en-US" baseline="0" dirty="0" smtClean="0"/>
              <a:t>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previously</a:t>
            </a:r>
            <a:r>
              <a:rPr lang="en-US" baseline="0" dirty="0" smtClean="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a:t>
            </a:r>
            <a:r>
              <a:rPr lang="en-US" baseline="0" dirty="0" smtClean="0"/>
              <a:t>.  By default, the partition collector uses a downstream collector that collects the values for each key into a list.  </a:t>
            </a:r>
            <a:r>
              <a:rPr lang="en-US" baseline="0" dirty="0"/>
              <a:t>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a:t>
            </a:r>
            <a:r>
              <a:rPr lang="en-US" i="0" baseline="0" dirty="0" err="1" smtClean="0"/>
              <a:t>collecto</a:t>
            </a:r>
            <a:r>
              <a:rPr lang="en-US" i="0" baseline="0" dirty="0" smtClean="0"/>
              <a:t>.  </a:t>
            </a:r>
            <a:r>
              <a:rPr lang="en-US" i="0" baseline="0" dirty="0" smtClean="0"/>
              <a:t>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a:t>
            </a:r>
            <a:r>
              <a:rPr lang="en-US" baseline="0" dirty="0" smtClean="0"/>
              <a:t>little </a:t>
            </a:r>
            <a:r>
              <a:rPr lang="en-US" baseline="0" dirty="0"/>
              <a:t>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a:t>
            </a:r>
            <a:r>
              <a:rPr lang="en-US" baseline="0" dirty="0" smtClean="0"/>
              <a:t>work with a parallel stream, </a:t>
            </a:r>
            <a:r>
              <a:rPr lang="en-US" baseline="0" dirty="0" smtClean="0"/>
              <a:t>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teeing</a:t>
            </a:r>
            <a:r>
              <a:rPr lang="en-US" baseline="0" dirty="0" smtClean="0"/>
              <a:t> collector allows the results of two different downstream collectors to be combined into a single result using a </a:t>
            </a:r>
            <a:r>
              <a:rPr lang="en-US" baseline="0" dirty="0" err="1" smtClean="0"/>
              <a:t>BiFunction</a:t>
            </a:r>
            <a:r>
              <a:rPr lang="en-US" baseline="0" dirty="0" smtClean="0"/>
              <a:t>.  In this example, the minimum and maximum salary are found using downstream collectors.  The merge </a:t>
            </a:r>
            <a:r>
              <a:rPr lang="en-US" baseline="0" dirty="0" err="1" smtClean="0"/>
              <a:t>BiFunction</a:t>
            </a:r>
            <a:r>
              <a:rPr lang="en-US" baseline="0" dirty="0" smtClean="0"/>
              <a:t> creates a range object that is used to report the minimum and maximum salaries.  The arguments to the </a:t>
            </a:r>
            <a:r>
              <a:rPr lang="en-US" baseline="0" dirty="0" err="1" smtClean="0"/>
              <a:t>BiFunction</a:t>
            </a:r>
            <a:r>
              <a:rPr lang="en-US" baseline="0" dirty="0" smtClean="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  Such an inner class would have to be manually declared as a static class member.  For this reason, do not use a lambda object as a synchronization target because the scope implied by the code may not match the actual scope of the created lambda object.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books say you can’t catch</a:t>
            </a:r>
            <a:r>
              <a:rPr lang="en-US" baseline="0" dirty="0" smtClean="0"/>
              <a:t> a close exception from try-with-resources separately from the body exception.  Using this technique you can.  </a:t>
            </a:r>
            <a:r>
              <a:rPr lang="en-US" dirty="0" smtClean="0"/>
              <a:t>The </a:t>
            </a:r>
            <a:r>
              <a:rPr lang="en-US" dirty="0"/>
              <a:t>logger here is using </a:t>
            </a:r>
            <a:r>
              <a:rPr lang="en-US" dirty="0" err="1"/>
              <a:t>getCause</a:t>
            </a:r>
            <a:r>
              <a:rPr lang="en-US" dirty="0"/>
              <a:t>() because it knows that this exception</a:t>
            </a:r>
            <a:r>
              <a:rPr lang="en-US" baseline="0" dirty="0"/>
              <a:t> will always be wrapped.  It is printing the actual exception thrown by the close() </a:t>
            </a:r>
            <a:r>
              <a:rPr lang="en-US" baseline="0" dirty="0" smtClean="0"/>
              <a:t>method..  </a:t>
            </a:r>
            <a:r>
              <a:rPr lang="en-US" baseline="0" dirty="0"/>
              <a:t>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r>
              <a:rPr lang="en-US" baseline="0" dirty="0" smtClean="0"/>
              <a:t>.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dirty="0" smtClean="0"/>
              <a:t> take a consumer, and </a:t>
            </a:r>
            <a:r>
              <a:rPr lang="en-US" i="0" baseline="0" dirty="0" err="1" smtClean="0"/>
              <a:t>rethrow</a:t>
            </a:r>
            <a:r>
              <a:rPr lang="en-US" i="0" baseline="0" dirty="0" smtClean="0"/>
              <a:t> when takes a predicate. </a:t>
            </a:r>
            <a:r>
              <a:rPr lang="en-US" dirty="0" smtClean="0"/>
              <a:t>Wrap </a:t>
            </a:r>
            <a:r>
              <a:rPr lang="en-US" dirty="0"/>
              <a:t>is the example shown on the previous two </a:t>
            </a:r>
            <a:r>
              <a:rPr lang="en-US" dirty="0" smtClean="0"/>
              <a:t>slides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a:t>
            </a:r>
            <a:r>
              <a:rPr lang="en-US" sz="2200" dirty="0" smtClean="0"/>
              <a:t>throw an </a:t>
            </a:r>
            <a:r>
              <a:rPr lang="en-US" sz="2200" dirty="0" smtClean="0"/>
              <a:t>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“Pure Functions” usually means Pure Commutative Functions.</a:t>
            </a:r>
          </a:p>
          <a:p>
            <a:r>
              <a:rPr lang="en-US" sz="2400" dirty="0" smtClean="0"/>
              <a:t>Such functions are inherently </a:t>
            </a:r>
            <a:r>
              <a:rPr lang="en-US" sz="2400" dirty="0" smtClean="0"/>
              <a:t>safe.</a:t>
            </a:r>
            <a:endParaRPr lang="en-US" sz="2400" dirty="0" smtClean="0"/>
          </a:p>
          <a:p>
            <a:endParaRPr lang="en-US" sz="2400" dirty="0" smtClean="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77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smtClean="0"/>
              <a:t>Yes. A pure single argument Function is always commutative</a:t>
            </a:r>
            <a:r>
              <a:rPr lang="en-US" sz="2200" dirty="0" smtClean="0"/>
              <a:t>.</a:t>
            </a:r>
          </a:p>
          <a:p>
            <a:r>
              <a:rPr lang="en-US" sz="2400" dirty="0" err="1">
                <a:latin typeface="Courier New" panose="02070309020205020404" pitchFamily="49" charset="0"/>
                <a:cs typeface="Courier New" panose="02070309020205020404" pitchFamily="49" charset="0"/>
              </a:rPr>
              <a:t>ToDoubleFunction</a:t>
            </a:r>
            <a:r>
              <a:rPr lang="en-US" sz="2400" dirty="0">
                <a:latin typeface="Courier New" panose="02070309020205020404" pitchFamily="49" charset="0"/>
                <a:cs typeface="Courier New" panose="02070309020205020404" pitchFamily="49" charset="0"/>
              </a:rPr>
              <a:t>&lt;Employee&gt; </a:t>
            </a:r>
            <a:r>
              <a:rPr lang="en-US" sz="2400" dirty="0" err="1">
                <a:latin typeface="Courier New" panose="02070309020205020404" pitchFamily="49" charset="0"/>
                <a:cs typeface="Courier New" panose="02070309020205020404" pitchFamily="49" charset="0"/>
              </a:rPr>
              <a:t>getSalary</a:t>
            </a:r>
            <a:r>
              <a:rPr lang="en-US" sz="2400" dirty="0">
                <a:latin typeface="Courier New" panose="02070309020205020404" pitchFamily="49" charset="0"/>
                <a:cs typeface="Courier New" panose="02070309020205020404" pitchFamily="49" charset="0"/>
              </a:rPr>
              <a:t> =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employee-</a:t>
            </a:r>
            <a:r>
              <a:rPr lang="en-US" sz="2400" dirty="0">
                <a:latin typeface="Courier New" panose="02070309020205020404" pitchFamily="49" charset="0"/>
                <a:cs typeface="Courier New" panose="02070309020205020404" pitchFamily="49" charset="0"/>
              </a:rPr>
              <a:t>&gt;</a:t>
            </a:r>
            <a:r>
              <a:rPr lang="en-US" sz="2400" dirty="0" err="1">
                <a:latin typeface="Courier New" panose="02070309020205020404" pitchFamily="49" charset="0"/>
                <a:cs typeface="Courier New" panose="02070309020205020404" pitchFamily="49" charset="0"/>
              </a:rPr>
              <a:t>employee.getSalary</a:t>
            </a:r>
            <a:r>
              <a:rPr lang="en-US" sz="2400" dirty="0" smtClean="0">
                <a:latin typeface="Courier New" panose="02070309020205020404" pitchFamily="49" charset="0"/>
                <a:cs typeface="Courier New" panose="02070309020205020404" pitchFamily="49" charset="0"/>
              </a:rPr>
              <a:t>();</a:t>
            </a:r>
          </a:p>
          <a:p>
            <a:pPr lvl="1"/>
            <a:r>
              <a:rPr lang="en-US" sz="2200" dirty="0"/>
              <a:t>Yes</a:t>
            </a:r>
            <a:r>
              <a:rPr lang="en-US" sz="2200" dirty="0" smtClean="0"/>
              <a:t>.  Per-object property getters are pure and commutative.</a:t>
            </a:r>
            <a:endParaRPr lang="en-US" sz="2200" dirty="0" smtClean="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s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has side effects and uses information outside of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c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slides: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fontScale="92500" lnSpcReduction="10000"/>
          </a:bodyPr>
          <a:lstStyle/>
          <a:p>
            <a:pPr marL="0" indent="0">
              <a:buNone/>
            </a:pP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chemeClr val="tx1"/>
                </a:solidFill>
                <a:highlight>
                  <a:srgbClr val="FFFFFF"/>
                </a:highlight>
                <a:cs typeface="Courier New" panose="02070309020205020404" pitchFamily="49" charset="0"/>
              </a:rPr>
              <a:t>All </a:t>
            </a:r>
            <a:r>
              <a:rPr lang="en-US" dirty="0">
                <a:solidFill>
                  <a:schemeClr val="tx1"/>
                </a:solidFill>
                <a:highlight>
                  <a:srgbClr val="FFFFFF"/>
                </a:highlight>
                <a:cs typeface="Courier New" panose="02070309020205020404" pitchFamily="49" charset="0"/>
              </a:rPr>
              <a:t>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r>
              <a:rPr lang="en-US" dirty="0" smtClean="0">
                <a:solidFill>
                  <a:schemeClr val="tx1"/>
                </a:solidFill>
                <a:highlight>
                  <a:srgbClr val="FFFFFF"/>
                </a:highlight>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ilter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an intermediate operation.</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the</a:t>
            </a:r>
            <a:r>
              <a:rPr lang="en-US" dirty="0" smtClean="0">
                <a:solidFill>
                  <a:schemeClr val="tx1"/>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a:t>
            </a:r>
            <a:r>
              <a:rPr lang="en-US" dirty="0" smtClean="0">
                <a:solidFill>
                  <a:schemeClr val="tx1"/>
                </a:solidFill>
                <a:highlight>
                  <a:srgbClr val="FFFFFF"/>
                </a:highlight>
                <a:cs typeface="Courier New" panose="02070309020205020404" pitchFamily="49" charset="0"/>
              </a:rPr>
              <a:t>stream.</a:t>
            </a:r>
            <a:endParaRPr lang="en-US" dirty="0">
              <a:solidFill>
                <a:schemeClr val="tx1"/>
              </a:solidFill>
              <a:highlight>
                <a:srgbClr val="FFFFFF"/>
              </a:highlight>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and counting,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8"/>
            <a:ext cx="8596668" cy="508237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or related Primitive FIs to apply a computation or mapping on stream elements.</a:t>
            </a:r>
          </a:p>
          <a:p>
            <a:r>
              <a:rPr lang="en-US" sz="2600" dirty="0"/>
              <a:t>A pure function should be used if possible.</a:t>
            </a:r>
          </a:p>
          <a:p>
            <a:r>
              <a:rPr lang="en-US" sz="2600" dirty="0"/>
              <a:t>May change the element type 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averageSalary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average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0.0d</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Change values, but keep data type (</a:t>
            </a:r>
            <a:r>
              <a:rPr lang="en-US" sz="2600" dirty="0" err="1" smtClean="0"/>
              <a:t>int</a:t>
            </a:r>
            <a:r>
              <a:rPr lang="en-US" sz="2600" dirty="0" smtClean="0"/>
              <a:t>).</a:t>
            </a:r>
          </a:p>
          <a:p>
            <a:pPr marL="0" indent="0">
              <a:buNone/>
            </a:pPr>
            <a:r>
              <a:rPr lang="en-US" sz="2600" dirty="0" err="1" smtClean="0">
                <a:solidFill>
                  <a:srgbClr val="000000"/>
                </a:solidFill>
                <a:latin typeface="Courier New" panose="02070309020205020404" pitchFamily="49" charset="0"/>
              </a:rPr>
              <a:t>IntStream</a:t>
            </a:r>
            <a:r>
              <a:rPr lang="en-US" sz="2600" b="1" dirty="0" err="1" smtClean="0">
                <a:solidFill>
                  <a:srgbClr val="000080"/>
                </a:solidFill>
                <a:latin typeface="Courier New" panose="02070309020205020404" pitchFamily="49" charset="0"/>
              </a:rPr>
              <a:t>.</a:t>
            </a:r>
            <a:r>
              <a:rPr lang="en-US" sz="2600" dirty="0" err="1" smtClean="0">
                <a:solidFill>
                  <a:srgbClr val="000000"/>
                </a:solidFill>
                <a:latin typeface="Courier New" panose="02070309020205020404" pitchFamily="49" charset="0"/>
              </a:rPr>
              <a:t>range</a:t>
            </a:r>
            <a:r>
              <a:rPr lang="en-US" sz="2600" b="1" dirty="0" smtClean="0">
                <a:solidFill>
                  <a:srgbClr val="000080"/>
                </a:solidFill>
                <a:latin typeface="Courier New" panose="02070309020205020404" pitchFamily="49" charset="0"/>
              </a:rPr>
              <a:t>(</a:t>
            </a:r>
            <a:r>
              <a:rPr lang="en-US" sz="2600" dirty="0" smtClean="0">
                <a:solidFill>
                  <a:srgbClr val="FF8000"/>
                </a:solidFill>
                <a:latin typeface="Courier New" panose="02070309020205020404" pitchFamily="49" charset="0"/>
              </a:rPr>
              <a:t>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map</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i</a:t>
            </a:r>
            <a:r>
              <a:rPr lang="en-US" sz="2600" dirty="0">
                <a:solidFill>
                  <a:srgbClr val="000000"/>
                </a:solidFill>
                <a:latin typeface="Courier New" panose="02070309020205020404" pitchFamily="49" charset="0"/>
              </a:rPr>
              <a:t> </a:t>
            </a:r>
            <a:r>
              <a:rPr lang="en-US" sz="2600" b="1" dirty="0">
                <a:solidFill>
                  <a:srgbClr val="000080"/>
                </a:solidFill>
                <a:latin typeface="Courier New" panose="02070309020205020404" pitchFamily="49" charset="0"/>
              </a:rPr>
              <a:t>-&gt;</a:t>
            </a: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i</a:t>
            </a:r>
            <a:r>
              <a:rPr lang="en-US" sz="2600" b="1" dirty="0">
                <a:solidFill>
                  <a:srgbClr val="000080"/>
                </a:solidFill>
                <a:latin typeface="Courier New" panose="02070309020205020404" pitchFamily="49" charset="0"/>
              </a:rPr>
              <a:t>*</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p>
          <a:p>
            <a:pPr marL="0" indent="0">
              <a:buNone/>
            </a:pP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forEach</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System</a:t>
            </a:r>
            <a:r>
              <a:rPr lang="en-US" sz="2600" b="1" dirty="0" err="1">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out</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println</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008000"/>
                </a:solidFill>
                <a:latin typeface="Courier New" panose="02070309020205020404" pitchFamily="49" charset="0"/>
              </a:rPr>
              <a:t>// 0, 10 ... 90 </a:t>
            </a:r>
            <a:endParaRPr lang="en-US" sz="26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1900" dirty="0" err="1">
                <a:solidFill>
                  <a:srgbClr val="000000"/>
                </a:solidFill>
                <a:highlight>
                  <a:srgbClr val="FFFFFF"/>
                </a:highlight>
                <a:latin typeface="Courier New" panose="02070309020205020404" pitchFamily="49" charset="0"/>
              </a:rPr>
              <a:t>IntStream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range</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1000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Data Source</a:t>
            </a: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takeWhile</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8</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Intermediate</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forEach</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System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out</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print</a:t>
            </a:r>
            <a:r>
              <a:rPr lang="en-US" sz="1900" b="1" dirty="0">
                <a:solidFill>
                  <a:srgbClr val="000080"/>
                </a:solidFill>
                <a:highlight>
                  <a:srgbClr val="FFFFFF"/>
                </a:highlight>
                <a:latin typeface="Courier New" panose="02070309020205020404" pitchFamily="49" charset="0"/>
              </a:rPr>
              <a:t>(</a:t>
            </a:r>
            <a:r>
              <a:rPr lang="en-US" sz="1900" dirty="0">
                <a:solidFill>
                  <a:srgbClr val="808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Terminal</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smtClean="0">
                <a:solidFill>
                  <a:srgbClr val="008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0 1 2 3 4 5 6 </a:t>
            </a:r>
            <a:r>
              <a:rPr lang="en-US" sz="19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r>
              <a:rPr lang="en-US" sz="2400" dirty="0" smtClean="0"/>
              <a:t> </a:t>
            </a:r>
            <a:endParaRPr lang="en-US" sz="2400" dirty="0" smtClean="0"/>
          </a:p>
          <a:p>
            <a:r>
              <a:rPr lang="en-US" sz="2400" dirty="0" smtClean="0"/>
              <a:t>Result is nondeterministic on parallel and unordered streams.</a:t>
            </a:r>
          </a:p>
          <a:p>
            <a:pPr lvl="1"/>
            <a:r>
              <a:rPr lang="en-US" sz="2200" dirty="0" smtClean="0"/>
              <a:t>Do not use this on a </a:t>
            </a:r>
            <a:r>
              <a:rPr lang="en-US" sz="2200" dirty="0" err="1" smtClean="0"/>
              <a:t>HashSet</a:t>
            </a:r>
            <a:r>
              <a:rPr lang="en-US" sz="2200" dirty="0" smtClean="0"/>
              <a:t>.  </a:t>
            </a:r>
            <a:r>
              <a:rPr lang="en-US" sz="2200" dirty="0" smtClean="0"/>
              <a:t>Use a </a:t>
            </a:r>
            <a:r>
              <a:rPr lang="en-US" sz="2200" dirty="0" err="1" smtClean="0"/>
              <a:t>LinkedHashSet</a:t>
            </a:r>
            <a:r>
              <a:rPr lang="en-US" sz="2200" dirty="0" smtClean="0"/>
              <a:t> </a:t>
            </a:r>
            <a:r>
              <a:rPr lang="en-US" sz="2200" dirty="0" smtClean="0"/>
              <a:t>instead</a:t>
            </a:r>
            <a:r>
              <a:rPr lang="en-US" sz="2200" dirty="0" smtClean="0"/>
              <a:t>.</a:t>
            </a:r>
            <a:endParaRPr lang="en-US" sz="2200"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Creates a new stream that skips the elements that match the predicate until an element is found that matches it.</a:t>
            </a: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-&gt;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FF8000"/>
                </a:solidFill>
                <a:highlight>
                  <a:srgbClr val="FFFFFF"/>
                </a:highlight>
                <a:latin typeface="Courier New" panose="02070309020205020404" pitchFamily="49" charset="0"/>
                <a:cs typeface="Courier New" panose="02070309020205020404" pitchFamily="49" charset="0"/>
              </a:rPr>
              <a:t>8</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FF8000"/>
                </a:solidFill>
                <a:highlight>
                  <a:srgbClr val="FFFFFF"/>
                </a:highlight>
                <a:latin typeface="Courier New" panose="02070309020205020404" pitchFamily="49" charset="0"/>
                <a:cs typeface="Courier New" panose="02070309020205020404" pitchFamily="49" charset="0"/>
              </a:rPr>
              <a:t>0</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matching and skipping stops at number 7.</a:t>
            </a:r>
          </a:p>
          <a:p>
            <a:r>
              <a:rPr lang="en-US" sz="2400" dirty="0" smtClean="0"/>
              <a:t>Stream has all elements if first element does not match.</a:t>
            </a:r>
          </a:p>
          <a:p>
            <a:r>
              <a:rPr lang="en-US" sz="2400" dirty="0" smtClean="0"/>
              <a:t>Result is nondeterministic on parallel and unordered streams.</a:t>
            </a:r>
          </a:p>
          <a:p>
            <a:pPr lvl="1"/>
            <a:r>
              <a:rPr lang="en-US" sz="2200" dirty="0"/>
              <a:t>Do not use this on a </a:t>
            </a:r>
            <a:r>
              <a:rPr lang="en-US" sz="2200" dirty="0" err="1"/>
              <a:t>HashSet</a:t>
            </a:r>
            <a:r>
              <a:rPr lang="en-US" sz="2200" dirty="0"/>
              <a:t>. </a:t>
            </a:r>
            <a:r>
              <a:rPr lang="en-US" sz="2200" dirty="0"/>
              <a:t>Use a </a:t>
            </a:r>
            <a:r>
              <a:rPr lang="en-US" sz="2200" dirty="0" err="1"/>
              <a:t>LinkedHashSet</a:t>
            </a:r>
            <a:r>
              <a:rPr lang="en-US" sz="2200" dirty="0"/>
              <a:t> instead.</a:t>
            </a:r>
            <a:endParaRPr lang="en-US" sz="2200" dirty="0"/>
          </a:p>
          <a:p>
            <a:endParaRPr lang="en-US" sz="2400"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operation will be more performant.</a:t>
            </a:r>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a:t>
            </a:r>
            <a:r>
              <a:rPr lang="en-US" smtClean="0"/>
              <a:t>been built </a:t>
            </a:r>
            <a:r>
              <a:rPr lang="en-US" dirty="0" smtClean="0"/>
              <a:t>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771466" cy="4660797"/>
          </a:xfrm>
        </p:spPr>
        <p:txBody>
          <a:bodyPr>
            <a:normAutofit/>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3060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Tree>
    <p:extLst>
      <p:ext uri="{BB962C8B-B14F-4D97-AF65-F5344CB8AC3E}">
        <p14:creationId xmlns:p14="http://schemas.microsoft.com/office/powerpoint/2010/main" val="4027106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14157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Tree>
    <p:extLst>
      <p:ext uri="{BB962C8B-B14F-4D97-AF65-F5344CB8AC3E}">
        <p14:creationId xmlns:p14="http://schemas.microsoft.com/office/powerpoint/2010/main" val="32558965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5925062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smtClean="0"/>
              <a:t>Inner Classes vs Lambda</a:t>
            </a:r>
            <a:endParaRPr lang="en-US" dirty="0"/>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a:solidFill>
                  <a:srgbClr val="000000"/>
                </a:solidFill>
                <a:highlight>
                  <a:srgbClr val="FFFFFF"/>
                </a:highlight>
                <a:latin typeface="Courier New" panose="02070309020205020404" pitchFamily="49" charset="0"/>
                <a:cs typeface="Courier New" panose="02070309020205020404" pitchFamily="49" charset="0"/>
              </a:rPr>
              <a:t>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a:t>
            </a:r>
            <a:r>
              <a:rPr lang="en-US" sz="2000" dirty="0" smtClean="0">
                <a:cs typeface="Courier New" panose="02070309020205020404" pitchFamily="49" charset="0"/>
              </a:rPr>
              <a:t>quivalent implementations of the Example2 interface.</a:t>
            </a:r>
          </a:p>
          <a:p>
            <a:r>
              <a:rPr lang="en-US" sz="2000" dirty="0" smtClean="0">
                <a:cs typeface="Courier New" panose="02070309020205020404" pitchFamily="49" charset="0"/>
              </a:rPr>
              <a:t>The lambda declaration has two key advantages: </a:t>
            </a:r>
          </a:p>
          <a:p>
            <a:pPr lvl="1"/>
            <a:r>
              <a:rPr lang="en-US" sz="2000" dirty="0" smtClean="0">
                <a:cs typeface="Courier New" panose="02070309020205020404" pitchFamily="49" charset="0"/>
              </a:rPr>
              <a:t>It is a single, concise line of code.</a:t>
            </a:r>
          </a:p>
          <a:p>
            <a:pPr lvl="1"/>
            <a:r>
              <a:rPr lang="en-US" sz="2000" dirty="0" smtClean="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readSomethingFromContext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17567</TotalTime>
  <Words>10070</Words>
  <Application>Microsoft Office PowerPoint</Application>
  <PresentationFormat>Widescreen</PresentationFormat>
  <Paragraphs>781</Paragraphs>
  <Slides>73</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1175</cp:revision>
  <dcterms:created xsi:type="dcterms:W3CDTF">2017-04-29T22:11:00Z</dcterms:created>
  <dcterms:modified xsi:type="dcterms:W3CDTF">2022-06-15T14:37:23Z</dcterms:modified>
</cp:coreProperties>
</file>