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305" r:id="rId26"/>
    <p:sldId id="271" r:id="rId27"/>
    <p:sldId id="273" r:id="rId28"/>
    <p:sldId id="275" r:id="rId29"/>
    <p:sldId id="310" r:id="rId30"/>
    <p:sldId id="276" r:id="rId31"/>
    <p:sldId id="274" r:id="rId32"/>
    <p:sldId id="293" r:id="rId33"/>
    <p:sldId id="311" r:id="rId34"/>
    <p:sldId id="312" r:id="rId35"/>
    <p:sldId id="295" r:id="rId36"/>
    <p:sldId id="313" r:id="rId37"/>
    <p:sldId id="278" r:id="rId38"/>
    <p:sldId id="277" r:id="rId39"/>
    <p:sldId id="279" r:id="rId40"/>
    <p:sldId id="280" r:id="rId41"/>
    <p:sldId id="281" r:id="rId42"/>
    <p:sldId id="298" r:id="rId43"/>
    <p:sldId id="299" r:id="rId44"/>
    <p:sldId id="300" r:id="rId45"/>
    <p:sldId id="301" r:id="rId46"/>
    <p:sldId id="302" r:id="rId47"/>
    <p:sldId id="303" r:id="rId48"/>
    <p:sldId id="308" r:id="rId49"/>
    <p:sldId id="309" r:id="rId50"/>
    <p:sldId id="306" r:id="rId51"/>
    <p:sldId id="307" r:id="rId52"/>
    <p:sldId id="304" r:id="rId53"/>
    <p:sldId id="29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310"/>
            <p14:sldId id="276"/>
            <p14:sldId id="274"/>
            <p14:sldId id="293"/>
            <p14:sldId id="311"/>
            <p14:sldId id="312"/>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9130" autoAdjust="0"/>
  </p:normalViewPr>
  <p:slideViewPr>
    <p:cSldViewPr snapToGrid="0">
      <p:cViewPr varScale="1">
        <p:scale>
          <a:sx n="76" d="100"/>
          <a:sy n="76"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Lambdas and FIs</a:t>
            </a:r>
            <a:r>
              <a:rPr lang="en-US" baseline="0" dirty="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variations of primitive</a:t>
            </a:r>
            <a:r>
              <a:rPr lang="en-US" baseline="0" dirty="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OCP, a constructor method reference with</a:t>
            </a:r>
            <a:r>
              <a:rPr lang="en-US" baseline="0" dirty="0"/>
              <a:t> choices for which FI to use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instance method reference can be the most difficult to understand.  Although the reference is named against the class, it is applied to an instance of the class by using the first argument of the lambda as the object instance to apply the method to.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breaks this down</a:t>
            </a:r>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these points to follow.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mathematics, an identity property is a number such that when it is applied with an operator it does not change the value of the other operand.  0 + X = X, 1 * X = X, “” + X = X, etc.  “Reduction” is a fancy way of saying, take all of the values and compute a single value from them.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think</a:t>
            </a:r>
            <a:r>
              <a:rPr lang="en-US" baseline="0" dirty="0"/>
              <a:t> </a:t>
            </a:r>
            <a:r>
              <a:rPr lang="en-US" baseline="0" dirty="0" err="1"/>
              <a:t>java.util.Map</a:t>
            </a:r>
            <a:r>
              <a:rPr lang="en-US" baseline="0" dirty="0"/>
              <a:t> from the collections framework!  Map is a reference to the mathematical concept that any function may be thought of as a means of mapping its input values to output values.  The functions should be idempotent, deterministic and avoid </a:t>
            </a:r>
            <a:r>
              <a:rPr lang="en-US" baseline="0"/>
              <a:t>side-effects.</a:t>
            </a:r>
          </a:p>
          <a:p>
            <a:r>
              <a:rPr lang="en-US" baseline="0"/>
              <a:t>Note that it is the terminal for each operation that 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a:t>
            </a:r>
            <a:r>
              <a:rPr lang="en-US" dirty="0" err="1" smtClean="0"/>
              <a:t>IntUnaryOperator</a:t>
            </a:r>
            <a:r>
              <a:rPr lang="en-US" dirty="0" smtClean="0"/>
              <a:t> is a</a:t>
            </a:r>
            <a:r>
              <a:rPr lang="en-US" baseline="0" dirty="0" smtClean="0"/>
              <a:t> functional interface that takes an int primitive argument and returns an int result.  Iterate repeatedly applies a unary operator on the seed value to start with and then the previous value to generate the next value.  </a:t>
            </a:r>
            <a:r>
              <a:rPr lang="en-US" dirty="0" smtClean="0"/>
              <a:t>You </a:t>
            </a:r>
            <a:r>
              <a:rPr lang="en-US" dirty="0"/>
              <a:t>will see the skip</a:t>
            </a:r>
            <a:r>
              <a:rPr lang="en-US" baseline="0" dirty="0"/>
              <a:t> - </a:t>
            </a:r>
            <a:r>
              <a:rPr lang="en-US" dirty="0"/>
              <a:t>limit or limit</a:t>
            </a:r>
            <a:r>
              <a:rPr lang="en-US" baseline="0" dirty="0"/>
              <a:t> - </a:t>
            </a:r>
            <a:r>
              <a:rPr lang="en-US" dirty="0"/>
              <a:t>skip on the</a:t>
            </a:r>
            <a:r>
              <a:rPr lang="en-US" baseline="0" dirty="0"/>
              <a:t>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match family of operations is not considered a reduction because it doesn’t always process all of the elements</a:t>
            </a:r>
            <a:r>
              <a:rPr lang="en-US" dirty="0" smtClean="0"/>
              <a:t>.  </a:t>
            </a:r>
            <a:r>
              <a:rPr lang="en-US" dirty="0" err="1" smtClean="0"/>
              <a:t>forEach</a:t>
            </a:r>
            <a:r>
              <a:rPr lang="en-US" baseline="0" dirty="0" smtClean="0"/>
              <a:t> processes all the values but isn’t considered a reduction because </a:t>
            </a:r>
            <a:r>
              <a:rPr lang="en-US" baseline="0" dirty="0" smtClean="0"/>
              <a:t>it does not return a value.</a:t>
            </a:r>
            <a:r>
              <a:rPr lang="en-US" baseline="0" dirty="0"/>
              <a:t> </a:t>
            </a:r>
            <a:r>
              <a:rPr lang="en-US" baseline="0" dirty="0" smtClean="0"/>
              <a:t> </a:t>
            </a:r>
            <a:r>
              <a:rPr lang="en-US" dirty="0" smtClean="0"/>
              <a:t>Never </a:t>
            </a:r>
            <a:r>
              <a:rPr lang="en-US" dirty="0"/>
              <a:t>use any reduction </a:t>
            </a:r>
            <a:r>
              <a:rPr lang="en-US" dirty="0" smtClean="0"/>
              <a:t>on </a:t>
            </a:r>
            <a:r>
              <a:rPr lang="en-US" dirty="0"/>
              <a:t>an infinite stream.  By definition, a reduction processes all of the elements.</a:t>
            </a:r>
          </a:p>
        </p:txBody>
      </p:sp>
      <p:sp>
        <p:nvSpPr>
          <p:cNvPr id="4" name="Slide Number Placeholder 3"/>
          <p:cNvSpPr>
            <a:spLocks noGrp="1"/>
          </p:cNvSpPr>
          <p:nvPr>
            <p:ph type="sldNum" sz="quarter" idx="5"/>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Collections.toCollection</a:t>
            </a:r>
            <a:r>
              <a:rPr lang="en-US" baseline="0" dirty="0"/>
              <a:t> allows full control over the collection type provided and how it is created by using a Supplier lambda.  In the last example a method reference to </a:t>
            </a:r>
            <a:r>
              <a:rPr lang="en-US" baseline="0" dirty="0" err="1"/>
              <a:t>LinkedHashSet’s</a:t>
            </a:r>
            <a:r>
              <a:rPr lang="en-US" baseline="0" dirty="0"/>
              <a:t> constructor was used as the </a:t>
            </a:r>
            <a:r>
              <a:rPr lang="en-US" baseline="0"/>
              <a:t>supplier.</a:t>
            </a:r>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Downstream collectors are collectors that</a:t>
            </a:r>
            <a:r>
              <a:rPr lang="en-US" baseline="0" dirty="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a:t>
            </a:r>
            <a:r>
              <a:rPr lang="en-US" baseline="0" dirty="0" err="1"/>
              <a:t>occurances</a:t>
            </a:r>
            <a:r>
              <a:rPr lang="en-US" baseline="0" dirty="0"/>
              <a:t> of each word.</a:t>
            </a:r>
          </a:p>
          <a:p>
            <a:r>
              <a:rPr lang="en-US" baseline="0" dirty="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is most other languages, but Oracle decided on </a:t>
            </a:r>
            <a:r>
              <a:rPr lang="en-US" baseline="0" dirty="0" smtClean="0"/>
              <a:t>-&gt;.  </a:t>
            </a:r>
            <a:r>
              <a:rPr lang="en-US" baseline="0" dirty="0"/>
              <a:t>Their documentation suggests that programmers might get =&gt; confused with &gt;= .  That doesn’t happen in other languages, but here we are</a:t>
            </a:r>
            <a:r>
              <a:rPr lang="en-US" baseline="0" dirty="0" smtClean="0"/>
              <a:t>.   The </a:t>
            </a:r>
            <a:r>
              <a:rPr lang="en-US" baseline="0" dirty="0" err="1" smtClean="0"/>
              <a:t>var</a:t>
            </a:r>
            <a:r>
              <a:rPr lang="en-US" baseline="0" dirty="0" smtClean="0"/>
              <a:t> type inference declaration was introduced in Java 10.  It doesn’t work because a lambda without a target FI is not valid and compiler has no way of knowing what the intended FI for unknownType 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this method of doing this requires creating</a:t>
            </a:r>
            <a:r>
              <a:rPr lang="en-US" baseline="0" dirty="0" smtClean="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 longer necessary to create a new interface to change out the exception that are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returned lambda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a:t>
            </a:r>
            <a:r>
              <a:rPr lang="en-US" baseline="0" dirty="0" smtClean="0"/>
              <a:t>.  This allow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 is the example shown on the previous two slides.  The difference between</a:t>
            </a:r>
            <a:r>
              <a:rPr lang="en-US" baseline="0" dirty="0"/>
              <a:t> consume and wrap + catch is consume always processes exceptions from the close method, but wrapped exceptions are only caught if no exception occurs in the try-with-resources body</a:t>
            </a:r>
            <a:r>
              <a:rPr lang="en-US" baseline="0" dirty="0" smtClean="0"/>
              <a:t>.  It is a form of the adapter design pattern because you are adapting an exception from an unwanted type into the type you want to handle.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other programming languages, the value</a:t>
            </a:r>
            <a:r>
              <a:rPr lang="en-US" baseline="0" dirty="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and static methods are not abstract because they define a body.  Equals and </a:t>
            </a:r>
            <a:r>
              <a:rPr lang="en-US" dirty="0" err="1"/>
              <a:t>hashCode</a:t>
            </a:r>
            <a:r>
              <a:rPr lang="en-US" baseline="0" dirty="0"/>
              <a:t> are not abstract because they are defined by Object.  The optional @</a:t>
            </a:r>
            <a:r>
              <a:rPr lang="en-US" baseline="0" dirty="0" err="1"/>
              <a:t>FunctionalInterface</a:t>
            </a:r>
            <a:r>
              <a:rPr lang="en-US" baseline="0" dirty="0"/>
              <a:t> annotation causes the compiler to verify and enforce that there is exactly 1 abstract method.   You will see something like this on the OCP test.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8 uses type inference</a:t>
            </a:r>
            <a:r>
              <a:rPr lang="en-US" baseline="0" dirty="0"/>
              <a:t> to produce a lambda with the correct return value and argument.  Saves much code.  Note how much more readable lambda is than </a:t>
            </a:r>
            <a:r>
              <a:rPr lang="en-US" baseline="0" dirty="0" err="1"/>
              <a:t>innerClass</a:t>
            </a:r>
            <a:r>
              <a:rPr lang="en-US" baseline="0" dirty="0"/>
              <a:t>.  Java 8 also optimizes lambdas.  Since that lambda does 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Although any interface with exactly 1 abstract method is a Functional Interface, these are used by the Stream framework.  You need to know these cold for the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Primitive FIs are like their generic counterparts except that they either accept or return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forEach</a:t>
            </a:r>
            <a:r>
              <a:rPr lang="en-US" dirty="0"/>
              <a:t> method may</a:t>
            </a:r>
            <a:r>
              <a:rPr lang="en-US" baseline="0" dirty="0"/>
              <a:t> be used as a replacement for the imperative for loop in many cases. </a:t>
            </a:r>
            <a:r>
              <a:rPr lang="en-US" dirty="0"/>
              <a:t>Lambdas and FIs</a:t>
            </a:r>
            <a:r>
              <a:rPr lang="en-US" baseline="0" dirty="0"/>
              <a:t> can be used as lightweight building blocks for pattern based development: instead of needing a constellation of classes to implement various collection visitors, the Consumer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Decorator_patter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Lambda and Functional Interfaces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Collections and Streams have this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a:solidFill>
                <a:srgbClr val="000080"/>
              </a:solidFill>
              <a:highlight>
                <a:srgbClr val="FFFFFF"/>
              </a:highlight>
              <a:latin typeface="Courier New" panose="02070309020205020404" pitchFamily="49" charset="0"/>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a:t>
            </a:r>
          </a:p>
          <a:p>
            <a:r>
              <a:rPr lang="en-US" sz="2400" dirty="0"/>
              <a:t>Useful for implementing the Factory pattern.</a:t>
            </a:r>
          </a:p>
          <a:p>
            <a:r>
              <a:rPr lang="en-US" sz="2400" dirty="0"/>
              <a:t>Functional Method</a:t>
            </a:r>
            <a:r>
              <a:rPr lang="en-US" sz="2400"/>
              <a:t>: </a:t>
            </a:r>
            <a:r>
              <a:rPr lang="en-US" sz="2400" dirty="0">
                <a:solidFill>
                  <a:srgbClr val="000000"/>
                </a:solidFill>
                <a:highlight>
                  <a:srgbClr val="FFFFFF"/>
                </a:highlight>
                <a:latin typeface="Courier New" panose="02070309020205020404" pitchFamily="49" charset="0"/>
              </a:rPr>
              <a:t>T</a:t>
            </a:r>
            <a:r>
              <a:rPr lang="en-US" sz="240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a:t>
            </a:r>
            <a:r>
              <a:rPr lang="en-US" sz="2400"/>
              <a:t>Primitive Fis</a:t>
            </a:r>
            <a:r>
              <a:rPr lang="en-US" sz="2400" dirty="0"/>
              <a:t>: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a:t>
            </a:r>
            <a:r>
              <a:rPr lang="en-US" sz="2400" dirty="0" smtClean="0"/>
              <a:t>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a:solidFill>
                  <a:srgbClr val="000080"/>
                </a:solidFill>
                <a:highlight>
                  <a:srgbClr val="FFFFFF"/>
                </a:highlight>
                <a:latin typeface="Courier New" panose="02070309020205020404" pitchFamily="49" charset="0"/>
              </a:rPr>
              <a:t>)</a:t>
            </a:r>
          </a:p>
          <a:p>
            <a:pPr lvl="1"/>
            <a:r>
              <a:rPr lang="en-US" sz="2200" dirty="0"/>
              <a:t>When o1 &lt; o2, returns &lt;= -1</a:t>
            </a:r>
          </a:p>
          <a:p>
            <a:pPr lvl="1"/>
            <a:r>
              <a:rPr lang="en-US" sz="2200" dirty="0"/>
              <a:t>When o1 = o2, returns 0</a:t>
            </a:r>
          </a:p>
          <a:p>
            <a:pPr lvl="1"/>
            <a:r>
              <a:rPr lang="en-US" sz="2200" dirty="0"/>
              <a:t>When o1 &gt; o2, returns &gt;= 1</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a:t>Optional&lt;T&gt; Class</a:t>
            </a:r>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Technical Lead at </a:t>
            </a:r>
            <a:r>
              <a:rPr lang="en-US" sz="2600" dirty="0" err="1"/>
              <a:t>Perspecta</a:t>
            </a:r>
            <a:endParaRPr lang="en-US" sz="2600" dirty="0"/>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interface with a non-void return type.</a:t>
            </a:r>
          </a:p>
          <a:p>
            <a:r>
              <a:rPr lang="en-US" sz="2000" dirty="0"/>
              <a:t>Supplier is canonically used for a constructor method reference.</a:t>
            </a:r>
          </a:p>
          <a:p>
            <a:r>
              <a:rPr lang="en-US" sz="2000" dirty="0"/>
              <a:t>Function and </a:t>
            </a:r>
            <a:r>
              <a:rPr lang="en-US" sz="2000" dirty="0" err="1"/>
              <a:t>BiFunction</a:t>
            </a:r>
            <a:r>
              <a:rPr lang="en-US" sz="2000" dirty="0"/>
              <a:t> </a:t>
            </a:r>
            <a:r>
              <a:rPr lang="en-US" sz="2000" dirty="0" smtClean="0"/>
              <a:t>may be used </a:t>
            </a:r>
            <a:r>
              <a:rPr lang="en-US" sz="2000" dirty="0"/>
              <a:t>for constructors with arguments.</a:t>
            </a:r>
          </a:p>
        </p:txBody>
      </p:sp>
    </p:spTree>
    <p:extLst>
      <p:ext uri="{BB962C8B-B14F-4D97-AF65-F5344CB8AC3E}">
        <p14:creationId xmlns:p14="http://schemas.microsoft.com/office/powerpoint/2010/main" val="3525251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a:t>What is a Java Stream?</a:t>
            </a:r>
          </a:p>
        </p:txBody>
      </p:sp>
      <p:sp>
        <p:nvSpPr>
          <p:cNvPr id="3" name="Content Placeholder 2"/>
          <p:cNvSpPr>
            <a:spLocks noGrp="1"/>
          </p:cNvSpPr>
          <p:nvPr>
            <p:ph idx="1"/>
          </p:nvPr>
        </p:nvSpPr>
        <p:spPr>
          <a:xfrm>
            <a:off x="677334" y="1129553"/>
            <a:ext cx="8596668" cy="5492777"/>
          </a:xfrm>
        </p:spPr>
        <p:txBody>
          <a:bodyPr>
            <a:normAutofit/>
          </a:bodyPr>
          <a:lstStyle/>
          <a:p>
            <a:r>
              <a:rPr lang="en-US" dirty="0"/>
              <a:t>Abstraction for computation of elements.</a:t>
            </a:r>
          </a:p>
          <a:p>
            <a:r>
              <a:rPr lang="en-US" dirty="0"/>
              <a:t>A computation structure, not a data structure.</a:t>
            </a:r>
          </a:p>
          <a:p>
            <a:r>
              <a:rPr lang="en-US" dirty="0"/>
              <a:t>A stream consists of</a:t>
            </a:r>
          </a:p>
          <a:p>
            <a:pPr marL="800100" lvl="1" indent="-342900">
              <a:buFont typeface="+mj-lt"/>
              <a:buAutoNum type="arabicPeriod"/>
            </a:pPr>
            <a:r>
              <a:rPr lang="en-US" sz="1800" dirty="0"/>
              <a:t>A data source</a:t>
            </a:r>
            <a:r>
              <a:rPr lang="en-US" dirty="0"/>
              <a:t>, such as a collection, </a:t>
            </a:r>
            <a:r>
              <a:rPr lang="en-US" dirty="0" smtClean="0"/>
              <a:t>file, </a:t>
            </a:r>
            <a:r>
              <a:rPr lang="en-US" dirty="0"/>
              <a:t>s</a:t>
            </a:r>
            <a:r>
              <a:rPr lang="en-US" dirty="0" smtClean="0"/>
              <a:t>tream builder, </a:t>
            </a:r>
            <a:r>
              <a:rPr lang="en-US" dirty="0"/>
              <a:t>or computation.  May be infinite, such as the set of numbers starting at 0.  A data source is </a:t>
            </a:r>
            <a:r>
              <a:rPr lang="en-US" i="1" dirty="0"/>
              <a:t>lazy</a:t>
            </a:r>
            <a:r>
              <a:rPr lang="en-US" dirty="0"/>
              <a:t>.</a:t>
            </a:r>
          </a:p>
          <a:p>
            <a:pPr marL="800100" lvl="1" indent="-342900">
              <a:buFont typeface="+mj-lt"/>
              <a:buAutoNum type="arabicPeriod"/>
            </a:pPr>
            <a:r>
              <a:rPr lang="en-US" sz="1800" dirty="0"/>
              <a:t>Zero or more intermediate operations.</a:t>
            </a:r>
          </a:p>
          <a:p>
            <a:pPr marL="1200150" lvl="2" indent="-342900"/>
            <a:r>
              <a:rPr lang="en-US" sz="1500" dirty="0"/>
              <a:t>Accepts a stream and returns a another stream with the operation appended to it.</a:t>
            </a:r>
          </a:p>
          <a:p>
            <a:pPr marL="1200150" lvl="2" indent="-342900"/>
            <a:r>
              <a:rPr lang="en-US" sz="1500" i="1" dirty="0"/>
              <a:t>Lazy</a:t>
            </a:r>
            <a:r>
              <a:rPr lang="en-US" sz="1500" dirty="0"/>
              <a:t>:  Only executed when a terminal operation processed the stream.</a:t>
            </a:r>
          </a:p>
          <a:p>
            <a:pPr marL="800100" lvl="1" indent="-342900">
              <a:buFont typeface="+mj-lt"/>
              <a:buAutoNum type="arabicPeriod"/>
            </a:pPr>
            <a:r>
              <a:rPr lang="en-US" sz="1800" dirty="0"/>
              <a:t>A terminal operation</a:t>
            </a:r>
          </a:p>
          <a:p>
            <a:pPr marL="1200150" lvl="2" indent="-342900"/>
            <a:r>
              <a:rPr lang="en-US" sz="1500" dirty="0"/>
              <a:t>Returns a result, such as a number or a collection.</a:t>
            </a:r>
          </a:p>
          <a:p>
            <a:pPr marL="1200150" lvl="2" indent="-342900"/>
            <a:r>
              <a:rPr lang="en-US" sz="1500" i="1" dirty="0"/>
              <a:t>Eager:  </a:t>
            </a:r>
            <a:r>
              <a:rPr lang="en-US" sz="1500" dirty="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a:t>Closes the stream.  Any further operations are invalid and result in an </a:t>
            </a:r>
            <a:r>
              <a:rPr lang="en-US" sz="1500" dirty="0" err="1"/>
              <a:t>IllegalStateException</a:t>
            </a:r>
            <a:r>
              <a:rPr lang="en-US" sz="1500" dirty="0"/>
              <a:t>.</a:t>
            </a:r>
          </a:p>
        </p:txBody>
      </p:sp>
    </p:spTree>
    <p:extLst>
      <p:ext uri="{BB962C8B-B14F-4D97-AF65-F5344CB8AC3E}">
        <p14:creationId xmlns:p14="http://schemas.microsoft.com/office/powerpoint/2010/main" val="84888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are Like Factory Conveyor Belts</a:t>
            </a:r>
          </a:p>
        </p:txBody>
      </p:sp>
      <p:sp>
        <p:nvSpPr>
          <p:cNvPr id="3" name="Content Placeholder 2"/>
          <p:cNvSpPr>
            <a:spLocks noGrp="1"/>
          </p:cNvSpPr>
          <p:nvPr>
            <p:ph idx="1"/>
          </p:nvPr>
        </p:nvSpPr>
        <p:spPr>
          <a:xfrm>
            <a:off x="677334" y="1281113"/>
            <a:ext cx="8596668" cy="5210175"/>
          </a:xfrm>
        </p:spPr>
        <p:txBody>
          <a:bodyPr>
            <a:normAutofit lnSpcReduction="10000"/>
          </a:bodyPr>
          <a:lstStyle/>
          <a:p>
            <a:r>
              <a:rPr lang="en-US" sz="2400" dirty="0"/>
              <a:t>The data source is the raw material to be processed.</a:t>
            </a:r>
          </a:p>
          <a:p>
            <a:r>
              <a:rPr lang="en-US" sz="2400" dirty="0"/>
              <a:t>Adding the intermediate operations is like getting the workers into place.</a:t>
            </a:r>
          </a:p>
          <a:p>
            <a:r>
              <a:rPr lang="en-US" sz="2400" dirty="0"/>
              <a:t>Like a conveyor belt takes the result of the previous worker’s changes to the next worker, a Stream takes the result of the previous intermediate operation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the conveyor belt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 Add a Collection of Numbers</a:t>
            </a:r>
          </a:p>
        </p:txBody>
      </p:sp>
      <p:sp>
        <p:nvSpPr>
          <p:cNvPr id="3" name="Content Placeholder 2"/>
          <p:cNvSpPr>
            <a:spLocks noGrp="1"/>
          </p:cNvSpPr>
          <p:nvPr>
            <p:ph idx="1"/>
          </p:nvPr>
        </p:nvSpPr>
        <p:spPr>
          <a:xfrm>
            <a:off x="677334" y="1600201"/>
            <a:ext cx="8596668" cy="4441162"/>
          </a:xfrm>
        </p:spPr>
        <p:txBody>
          <a:bodyPr>
            <a:normAutofit/>
          </a:bodyPr>
          <a:lstStyle/>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t>
            </a:r>
            <a:r>
              <a:rPr lang="en-US" dirty="0" smtClean="0"/>
              <a:t>addition </a:t>
            </a:r>
            <a:r>
              <a:rPr lang="en-US" smtClean="0"/>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Offers a performance benefit over the generic stream by avoiding boxing of primitive computations.</a:t>
            </a:r>
          </a:p>
          <a:p>
            <a:r>
              <a:rPr lang="en-US" dirty="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a:t>In Java, it is an unnamed function that is bound to an interface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endParaRPr lang="en-US" sz="2400" i="1" dirty="0"/>
          </a:p>
          <a:p>
            <a:endParaRPr lang="en-US" sz="2400"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a:t>Map </a:t>
            </a:r>
          </a:p>
        </p:txBody>
      </p:sp>
      <p:sp>
        <p:nvSpPr>
          <p:cNvPr id="3" name="Content Placeholder 2"/>
          <p:cNvSpPr>
            <a:spLocks noGrp="1"/>
          </p:cNvSpPr>
          <p:nvPr>
            <p:ph idx="1"/>
          </p:nvPr>
        </p:nvSpPr>
        <p:spPr>
          <a:xfrm>
            <a:off x="524934" y="1521478"/>
            <a:ext cx="8596668" cy="4579285"/>
          </a:xfrm>
        </p:spPr>
        <p:txBody>
          <a:bodyPr>
            <a:normAutofit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smtClean="0"/>
              <a:t>Apply </a:t>
            </a:r>
            <a:r>
              <a:rPr lang="en-US" sz="2400" dirty="0"/>
              <a:t>a computation on stream elements.</a:t>
            </a:r>
          </a:p>
          <a:p>
            <a:r>
              <a:rPr lang="en-US" sz="2400" dirty="0"/>
              <a:t>May be used to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a:t>
            </a:r>
            <a:r>
              <a:rPr lang="en-US" dirty="0" smtClean="0"/>
              <a:t>Skip – Infinite Streams</a:t>
            </a:r>
            <a:endParaRPr lang="en-US" dirty="0"/>
          </a:p>
        </p:txBody>
      </p:sp>
      <p:sp>
        <p:nvSpPr>
          <p:cNvPr id="3" name="Content Placeholder 2"/>
          <p:cNvSpPr>
            <a:spLocks noGrp="1"/>
          </p:cNvSpPr>
          <p:nvPr>
            <p:ph idx="1"/>
          </p:nvPr>
        </p:nvSpPr>
        <p:spPr>
          <a:xfrm>
            <a:off x="677334" y="1481137"/>
            <a:ext cx="8596668" cy="491013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p>
          <a:p>
            <a:pPr lvl="0">
              <a:buClr>
                <a:srgbClr val="90C226"/>
              </a:buClr>
            </a:pPr>
            <a:r>
              <a:rPr lang="en-US" sz="2000" dirty="0" err="1" smtClean="0">
                <a:solidFill>
                  <a:srgbClr val="000000"/>
                </a:solidFill>
                <a:latin typeface="Courier New" panose="02070309020205020404" pitchFamily="49" charset="0"/>
                <a:cs typeface="Courier New" panose="02070309020205020404" pitchFamily="49" charset="0"/>
              </a:rPr>
              <a:t>IntStream.iterate</a:t>
            </a:r>
            <a:r>
              <a:rPr lang="en-US" sz="2400" dirty="0" smtClean="0">
                <a:solidFill>
                  <a:prstClr val="black">
                    <a:lumMod val="75000"/>
                    <a:lumOff val="25000"/>
                  </a:prstClr>
                </a:solidFill>
              </a:rPr>
              <a:t> </a:t>
            </a:r>
            <a:r>
              <a:rPr lang="en-US" sz="2000" dirty="0" smtClean="0">
                <a:solidFill>
                  <a:prstClr val="black">
                    <a:lumMod val="75000"/>
                    <a:lumOff val="25000"/>
                  </a:prstClr>
                </a:solidFill>
              </a:rPr>
              <a:t>uses an initial value with an </a:t>
            </a:r>
            <a:r>
              <a:rPr lang="en-US" sz="2000" dirty="0" err="1" smtClean="0">
                <a:solidFill>
                  <a:srgbClr val="000000"/>
                </a:solidFill>
                <a:latin typeface="Courier New" panose="02070309020205020404" pitchFamily="49" charset="0"/>
                <a:cs typeface="Courier New" panose="02070309020205020404" pitchFamily="49" charset="0"/>
              </a:rPr>
              <a:t>IntUnaryOperator</a:t>
            </a:r>
            <a:r>
              <a:rPr lang="en-US" sz="2000" dirty="0" smtClean="0">
                <a:solidFill>
                  <a:prstClr val="black">
                    <a:lumMod val="75000"/>
                    <a:lumOff val="25000"/>
                  </a:prstClr>
                </a:solidFill>
              </a:rPr>
              <a:t> to create an infinite stream.</a:t>
            </a:r>
            <a:endParaRPr lang="en-US" sz="2000" dirty="0">
              <a:solidFill>
                <a:prstClr val="black">
                  <a:lumMod val="75000"/>
                  <a:lumOff val="25000"/>
                </a:prstClr>
              </a:solidFill>
            </a:endParaRPr>
          </a:p>
          <a:p>
            <a:endParaRPr lang="en-US" sz="2000" dirty="0" smtClean="0">
              <a:solidFill>
                <a:srgbClr val="008000"/>
              </a:solidFill>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677334" y="328246"/>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677333" y="949570"/>
            <a:ext cx="8596669" cy="5481376"/>
          </a:xfrm>
        </p:spPr>
        <p:txBody>
          <a:bodyPr>
            <a:normAutofit/>
          </a:bodyPr>
          <a:lstStyle/>
          <a:p>
            <a:r>
              <a:rPr lang="en-US" sz="2000" dirty="0" smtClean="0"/>
              <a:t>count </a:t>
            </a:r>
            <a:r>
              <a:rPr lang="en-US" sz="2000" dirty="0"/>
              <a:t>–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a:t>
            </a:r>
            <a:r>
              <a:rPr lang="en-US" sz="2000" dirty="0" smtClean="0"/>
              <a:t>element </a:t>
            </a:r>
            <a:r>
              <a:rPr lang="en-US" sz="2000" dirty="0"/>
              <a:t>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does </a:t>
            </a:r>
            <a:r>
              <a:rPr lang="en-US" sz="2000" b="1" dirty="0" smtClean="0"/>
              <a:t>not</a:t>
            </a:r>
            <a:r>
              <a:rPr lang="en-US" sz="2000" dirty="0" smtClean="0"/>
              <a:t> match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matches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Empty Stream is </a:t>
            </a:r>
            <a:r>
              <a:rPr lang="en-US" sz="2000" b="1" dirty="0">
                <a:solidFill>
                  <a:srgbClr val="0000FF"/>
                </a:solidFill>
                <a:latin typeface="Courier New" panose="02070309020205020404" pitchFamily="49" charset="0"/>
              </a:rPr>
              <a:t>true</a:t>
            </a:r>
            <a:r>
              <a:rPr lang="en-US" sz="2000" dirty="0" smtClean="0"/>
              <a:t>.</a:t>
            </a:r>
            <a:endParaRPr lang="en-US" sz="2000" dirty="0"/>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a:t>
            </a:r>
            <a:r>
              <a:rPr lang="en-US" sz="2000" dirty="0" smtClean="0"/>
              <a:t>.</a:t>
            </a:r>
          </a:p>
          <a:p>
            <a:r>
              <a:rPr lang="en-US" sz="2000" dirty="0" smtClean="0"/>
              <a:t>A reduction is an operation that computes a single value by processing all the values on the stream. Never use on an infinite stream.</a:t>
            </a:r>
            <a:endParaRPr lang="en-US" sz="2000" dirty="0"/>
          </a:p>
        </p:txBody>
      </p:sp>
    </p:spTree>
    <p:extLst>
      <p:ext uri="{BB962C8B-B14F-4D97-AF65-F5344CB8AC3E}">
        <p14:creationId xmlns:p14="http://schemas.microsoft.com/office/powerpoint/2010/main" val="4080770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a:t>
            </a:r>
            <a:r>
              <a:rPr lang="en-US" sz="2400" dirty="0" smtClean="0"/>
              <a:t>in </a:t>
            </a:r>
            <a:r>
              <a:rPr lang="en-US" sz="2400" dirty="0"/>
              <a:t>- produces the </a:t>
            </a:r>
            <a:r>
              <a:rPr lang="en-US" sz="2400" dirty="0" smtClean="0"/>
              <a:t>minimum element</a:t>
            </a:r>
          </a:p>
          <a:p>
            <a:r>
              <a:rPr lang="en-US" sz="2400" dirty="0" smtClean="0"/>
              <a:t>max - produces </a:t>
            </a:r>
            <a:r>
              <a:rPr lang="en-US" sz="2400" dirty="0"/>
              <a:t>the maximum element.</a:t>
            </a:r>
          </a:p>
        </p:txBody>
      </p:sp>
    </p:spTree>
    <p:extLst>
      <p:ext uri="{BB962C8B-B14F-4D97-AF65-F5344CB8AC3E}">
        <p14:creationId xmlns:p14="http://schemas.microsoft.com/office/powerpoint/2010/main" val="3933398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a:t>
            </a:r>
            <a:r>
              <a:rPr lang="en-US" dirty="0" smtClean="0"/>
              <a:t>collection.</a:t>
            </a:r>
            <a:endParaRPr lang="en-US" dirty="0"/>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a:t>Grouping By Collector</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404938"/>
            <a:ext cx="8596668" cy="4924144"/>
          </a:xfrm>
        </p:spPr>
        <p:txBody>
          <a:bodyPr>
            <a:normAutofit/>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a:t>
            </a:r>
            <a:r>
              <a:rPr lang="en-US" sz="2000" dirty="0" smtClean="0">
                <a:solidFill>
                  <a:srgbClr val="008000"/>
                </a:solidFill>
                <a:highlight>
                  <a:srgbClr val="FFFFFF"/>
                </a:highlight>
                <a:latin typeface="Courier New" panose="02070309020205020404" pitchFamily="49" charset="0"/>
              </a:rPr>
              <a:t>compile</a:t>
            </a:r>
          </a:p>
          <a:p>
            <a:r>
              <a:rPr lang="en-US" sz="2000" dirty="0" err="1">
                <a:solidFill>
                  <a:srgbClr val="8000FF"/>
                </a:solidFill>
                <a:highlight>
                  <a:srgbClr val="FFFFFF"/>
                </a:highlight>
                <a:latin typeface="Courier New" panose="02070309020205020404" pitchFamily="49" charset="0"/>
              </a:rPr>
              <a:t>v</a:t>
            </a:r>
            <a:r>
              <a:rPr lang="en-US" sz="2000" dirty="0" err="1" smtClean="0">
                <a:solidFill>
                  <a:srgbClr val="8000FF"/>
                </a:solidFill>
                <a:highlight>
                  <a:srgbClr val="FFFFFF"/>
                </a:highlight>
                <a:latin typeface="Courier New" panose="02070309020205020404" pitchFamily="49" charset="0"/>
              </a:rPr>
              <a:t>ar</a:t>
            </a:r>
            <a:r>
              <a:rPr lang="en-US" sz="2000" dirty="0" smtClean="0">
                <a:solidFill>
                  <a:srgbClr val="8000FF"/>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unknown</a:t>
            </a:r>
            <a:r>
              <a:rPr lang="en-US" sz="2000" dirty="0" smtClean="0">
                <a:solidFill>
                  <a:srgbClr val="000000"/>
                </a:solidFill>
                <a:latin typeface="Courier New" panose="02070309020205020404" pitchFamily="49" charset="0"/>
              </a:rPr>
              <a:t>Type </a:t>
            </a:r>
            <a:r>
              <a:rPr lang="en-US" sz="2000" b="1" dirty="0" smtClean="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smtClean="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a:t>
            </a:r>
            <a:r>
              <a:rPr lang="en-US" sz="2400" dirty="0" smtClean="0"/>
              <a:t>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smtClean="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2"/>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t>
            </a:r>
            <a:r>
              <a:rPr lang="en-US" sz="2000" dirty="0" err="1"/>
              <a:t>accessable</a:t>
            </a:r>
            <a:r>
              <a:rPr lang="en-US" sz="2000" dirty="0"/>
              <a:t>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625"/>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1157288"/>
            <a:ext cx="8596668" cy="5467350"/>
          </a:xfrm>
        </p:spPr>
        <p:txBody>
          <a:bodyPr>
            <a:normAutofit/>
          </a:bodyPr>
          <a:lstStyle/>
          <a:p>
            <a:r>
              <a:rPr lang="en-US" sz="2400" dirty="0"/>
              <a:t>Provides generic functional interfaces </a:t>
            </a:r>
            <a:r>
              <a:rPr lang="en-US" sz="2400" dirty="0" smtClean="0"/>
              <a:t>extending </a:t>
            </a:r>
            <a:r>
              <a:rPr lang="en-US" sz="2400" dirty="0" smtClean="0">
                <a:solidFill>
                  <a:srgbClr val="000000"/>
                </a:solidFill>
                <a:highlight>
                  <a:srgbClr val="FFFFFF"/>
                </a:highlight>
                <a:latin typeface="Courier New" panose="02070309020205020404" pitchFamily="49" charset="0"/>
              </a:rPr>
              <a:t>AutoCloseable</a:t>
            </a:r>
            <a:r>
              <a:rPr lang="en-US" sz="2400" dirty="0" smtClean="0"/>
              <a:t> </a:t>
            </a:r>
            <a:r>
              <a:rPr lang="en-US" sz="2400" dirty="0"/>
              <a:t>to use as </a:t>
            </a:r>
            <a:r>
              <a:rPr lang="en-US" sz="2400" dirty="0" smtClean="0"/>
              <a:t>the </a:t>
            </a:r>
            <a:r>
              <a:rPr lang="en-US" sz="2400" dirty="0"/>
              <a:t>target of try-with-resources </a:t>
            </a:r>
            <a:r>
              <a:rPr lang="en-US" sz="2400" dirty="0" smtClean="0"/>
              <a:t>lambdas.  </a:t>
            </a:r>
            <a:r>
              <a:rPr lang="en-US" sz="2400" dirty="0"/>
              <a:t>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smtClean="0"/>
              <a:t>Oracle’s </a:t>
            </a:r>
            <a:r>
              <a:rPr lang="en-US" sz="2400" dirty="0"/>
              <a:t>Lambda Quick Start </a:t>
            </a:r>
            <a:r>
              <a:rPr lang="en-US" sz="2400" dirty="0" smtClean="0"/>
              <a:t>Tutorial: </a:t>
            </a:r>
            <a:r>
              <a:rPr lang="en-US" sz="2400" dirty="0">
                <a:hlinkClick r:id="rId3"/>
              </a:rPr>
              <a:t>http://www.oracle.com/webfolder/technetwork/tutorials/obe/java/Lambda-QuickStart/index.html</a:t>
            </a:r>
            <a:r>
              <a:rPr lang="en-US" sz="2400" dirty="0"/>
              <a:t> </a:t>
            </a:r>
          </a:p>
          <a:p>
            <a:r>
              <a:rPr lang="en-US" sz="2400"/>
              <a:t>These slides (pdf): </a:t>
            </a:r>
            <a:r>
              <a:rPr lang="en-US" sz="2400">
                <a:hlinkClick r:id="rId4"/>
              </a:rPr>
              <a:t>https://tinyurl.com/love-lambda</a:t>
            </a:r>
            <a:endParaRPr lang="en-US" sz="2400"/>
          </a:p>
          <a:p>
            <a:r>
              <a:rPr lang="en-US" sz="2400" smtClean="0"/>
              <a:t>CloseIt</a:t>
            </a:r>
            <a:r>
              <a:rPr lang="en-US" sz="2400" dirty="0"/>
              <a:t>: </a:t>
            </a:r>
            <a:r>
              <a:rPr lang="en-US" sz="2400" dirty="0">
                <a:hlinkClick r:id="rId5"/>
              </a:rPr>
              <a:t>https://github.com/RichardRoda/closeit</a:t>
            </a:r>
            <a:r>
              <a:rPr lang="en-US" sz="2400" dirty="0"/>
              <a:t> - com.github.richardroda.util:closeit:1.4</a:t>
            </a:r>
          </a:p>
          <a:p>
            <a:r>
              <a:rPr lang="en-US" sz="2400" dirty="0"/>
              <a:t>This </a:t>
            </a:r>
            <a:r>
              <a:rPr lang="en-US" sz="2400" dirty="0" smtClean="0"/>
              <a:t>Project: </a:t>
            </a:r>
            <a:r>
              <a:rPr lang="en-US" sz="2400" dirty="0">
                <a:hlinkClick r:id="rId6"/>
              </a:rPr>
              <a:t>https://github.com/RichardRoda/2017-CodePaLOUsa-Lambda</a:t>
            </a:r>
            <a:r>
              <a:rPr lang="en-US" sz="2400" dirty="0"/>
              <a:t> </a:t>
            </a:r>
          </a:p>
          <a:p>
            <a:r>
              <a:rPr lang="en-US" sz="2400" dirty="0" smtClean="0"/>
              <a:t>My </a:t>
            </a:r>
            <a:r>
              <a:rPr lang="en-US" sz="2400" dirty="0"/>
              <a:t>Linked In: </a:t>
            </a:r>
            <a:r>
              <a:rPr lang="en-US" sz="2400" dirty="0">
                <a:hlinkClick r:id="rId7"/>
              </a:rPr>
              <a:t>https://www.linkedin.com/in/richardroda</a:t>
            </a:r>
            <a:r>
              <a:rPr lang="en-US" sz="2400" dirty="0"/>
              <a:t> </a:t>
            </a:r>
          </a:p>
          <a:p>
            <a:r>
              <a:rPr lang="en-US" sz="2400" dirty="0"/>
              <a:t>My Twitter: @</a:t>
            </a:r>
            <a:r>
              <a:rPr lang="en-US" sz="2400" dirty="0" err="1"/>
              <a:t>Richard_Roda</a:t>
            </a:r>
            <a:endParaRPr lang="en-US" sz="2400" dirty="0"/>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a:t>
            </a:r>
            <a:r>
              <a:rPr lang="en-US" sz="2400" dirty="0" smtClean="0">
                <a:hlinkClick r:id="rId9"/>
              </a:rPr>
              <a:t>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a:t>Binding Lambda to Example2 FI vs Anonymous Inner class</a:t>
            </a:r>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a:t>Both of these implement </a:t>
            </a:r>
            <a:r>
              <a:rPr lang="en-US" sz="3400" dirty="0" err="1"/>
              <a:t>myMethod</a:t>
            </a:r>
            <a:r>
              <a:rPr lang="en-US" sz="3400" dirty="0"/>
              <a:t> defined in Example2.</a:t>
            </a:r>
          </a:p>
          <a:p>
            <a:r>
              <a:rPr lang="en-US" sz="3400" dirty="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code, 65 chars</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Conventions</a:t>
            </a:r>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a:t>The following conventions apply for type variables used by Java 8 FIs:</a:t>
            </a:r>
          </a:p>
          <a:p>
            <a:r>
              <a:rPr lang="en-US" sz="2400" dirty="0"/>
              <a:t>T – First argument</a:t>
            </a:r>
          </a:p>
          <a:p>
            <a:r>
              <a:rPr lang="en-US" sz="2400" dirty="0"/>
              <a:t>U – Second argument</a:t>
            </a:r>
          </a:p>
          <a:p>
            <a:r>
              <a:rPr lang="en-US" sz="2400" dirty="0"/>
              <a:t>R – Return Value</a:t>
            </a:r>
          </a:p>
          <a:p>
            <a:r>
              <a:rPr lang="en-US" sz="2400" dirty="0"/>
              <a:t>Any of the above are omitted if not used.</a:t>
            </a:r>
          </a:p>
          <a:p>
            <a:r>
              <a:rPr lang="en-US" sz="2400" dirty="0"/>
              <a:t>If an FI lacks an argument, 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9113</TotalTime>
  <Words>5365</Words>
  <Application>Microsoft Office PowerPoint</Application>
  <PresentationFormat>Widescreen</PresentationFormat>
  <Paragraphs>510</Paragraphs>
  <Slides>53</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Supplier&lt;T&gt;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Intermediate Operations</vt:lpstr>
      <vt:lpstr>Map </vt:lpstr>
      <vt:lpstr>Filter</vt:lpstr>
      <vt:lpstr>Limit and Skip – Infinite Streams</vt:lpstr>
      <vt:lpstr>Terminal Operations</vt:lpstr>
      <vt:lpstr>Terminal Operations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547</cp:revision>
  <dcterms:created xsi:type="dcterms:W3CDTF">2017-04-29T22:11:00Z</dcterms:created>
  <dcterms:modified xsi:type="dcterms:W3CDTF">2020-08-17T03:39:58Z</dcterms:modified>
</cp:coreProperties>
</file>