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276" r:id="rId30"/>
    <p:sldId id="274" r:id="rId31"/>
    <p:sldId id="293" r:id="rId32"/>
    <p:sldId id="295" r:id="rId33"/>
    <p:sldId id="278" r:id="rId34"/>
    <p:sldId id="277" r:id="rId35"/>
    <p:sldId id="279" r:id="rId36"/>
    <p:sldId id="280" r:id="rId37"/>
    <p:sldId id="281" r:id="rId38"/>
    <p:sldId id="297" r:id="rId39"/>
    <p:sldId id="298" r:id="rId40"/>
    <p:sldId id="299" r:id="rId41"/>
    <p:sldId id="300" r:id="rId42"/>
    <p:sldId id="301" r:id="rId43"/>
    <p:sldId id="302" r:id="rId44"/>
    <p:sldId id="303" r:id="rId45"/>
    <p:sldId id="308" r:id="rId46"/>
    <p:sldId id="309" r:id="rId47"/>
    <p:sldId id="306" r:id="rId48"/>
    <p:sldId id="307" r:id="rId49"/>
    <p:sldId id="304" r:id="rId50"/>
    <p:sldId id="29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276"/>
            <p14:sldId id="274"/>
            <p14:sldId id="293"/>
            <p14:sldId id="295"/>
            <p14:sldId id="278"/>
            <p14:sldId id="277"/>
            <p14:sldId id="279"/>
            <p14:sldId id="280"/>
            <p14:sldId id="281"/>
            <p14:sldId id="297"/>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System.out</a:t>
            </a:r>
            <a:r>
              <a:rPr lang="en-US" dirty="0" smtClean="0"/>
              <a:t>::</a:t>
            </a:r>
            <a:r>
              <a:rPr lang="en-US" dirty="0" err="1" smtClean="0"/>
              <a:t>println</a:t>
            </a:r>
            <a:r>
              <a:rPr lang="en-US" dirty="0" smtClean="0"/>
              <a:t> is a method reference,</a:t>
            </a:r>
            <a:r>
              <a:rPr lang="en-US" baseline="0" dirty="0" smtClean="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OCP, a constructor method reference with</a:t>
            </a:r>
            <a:r>
              <a:rPr lang="en-US" baseline="0" dirty="0" smtClean="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smtClean="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r>
              <a:rPr lang="en-US" baseline="0" dirty="0" smtClean="0"/>
              <a:t>.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a:t>
            </a:r>
            <a:r>
              <a:rPr lang="en-US" baseline="0" dirty="0" smtClean="0"/>
              <a:t>The functions </a:t>
            </a:r>
            <a:r>
              <a:rPr lang="en-US" baseline="0" dirty="0" smtClean="0"/>
              <a:t>should be idempotent,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the skip</a:t>
            </a:r>
            <a:r>
              <a:rPr lang="en-US" baseline="0" dirty="0" smtClean="0"/>
              <a:t> - </a:t>
            </a:r>
            <a:r>
              <a:rPr lang="en-US" dirty="0" smtClean="0"/>
              <a:t>limit or limit</a:t>
            </a:r>
            <a:r>
              <a:rPr lang="en-US" baseline="0" dirty="0" smtClean="0"/>
              <a:t> - </a:t>
            </a:r>
            <a:r>
              <a:rPr lang="en-US" dirty="0" smtClean="0"/>
              <a:t>skip on the</a:t>
            </a:r>
            <a:r>
              <a:rPr lang="en-US" baseline="0" dirty="0" smtClean="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a:t>
            </a:r>
            <a:r>
              <a:rPr lang="en-US" baseline="0" dirty="0" smtClean="0"/>
              <a:t>the last example </a:t>
            </a:r>
            <a:r>
              <a:rPr lang="en-US" baseline="0" dirty="0" smtClean="0"/>
              <a:t>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 Interface that the</a:t>
            </a:r>
            <a:r>
              <a:rPr lang="en-US" baseline="0" dirty="0" smtClean="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close method of the context forms the lambda with the CloseIt1 interface.  The try-with-resources feature in Java does the rest,</a:t>
            </a:r>
            <a:r>
              <a:rPr lang="en-US" baseline="0" dirty="0" smtClean="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Their documentation suggests that programmers might get =&gt; confused with &gt;= .  That doesn’t happen in other languages, but here we are.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returned lambda will call the close method of the original </a:t>
            </a:r>
            <a:r>
              <a:rPr lang="en-US" baseline="0" dirty="0" err="1" smtClean="0"/>
              <a:t>autoClosable</a:t>
            </a:r>
            <a:r>
              <a:rPr lang="en-US" baseline="0" dirty="0" smtClean="0"/>
              <a:t>.  If it throws an Exception, it will decorate it by wrapping the exception within a </a:t>
            </a:r>
            <a:r>
              <a:rPr lang="en-US" baseline="0" dirty="0" err="1" smtClean="0"/>
              <a:t>NotClosedException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logger here is using </a:t>
            </a:r>
            <a:r>
              <a:rPr lang="en-US" dirty="0" err="1" smtClean="0"/>
              <a:t>getCause</a:t>
            </a:r>
            <a:r>
              <a:rPr lang="en-US" dirty="0" smtClean="0"/>
              <a:t>() because it knows that this exception</a:t>
            </a:r>
            <a:r>
              <a:rPr lang="en-US" baseline="0" dirty="0" smtClean="0"/>
              <a:t> will always be wrapped.  It is printing the actual exception thrown by the close() method, not the exception decorator</a:t>
            </a:r>
            <a:r>
              <a:rPr lang="en-US" baseline="0" dirty="0" smtClean="0"/>
              <a:t>.  The </a:t>
            </a:r>
            <a:r>
              <a:rPr lang="en-US" baseline="0" dirty="0" err="1" smtClean="0"/>
              <a:t>NotClosedException</a:t>
            </a:r>
            <a:r>
              <a:rPr lang="en-US" baseline="0" dirty="0" smtClean="0"/>
              <a:t> won’t be caught if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 is the example shown on the previous two slides</a:t>
            </a:r>
            <a:r>
              <a:rPr lang="en-US" dirty="0" smtClean="0"/>
              <a:t>.  The difference between</a:t>
            </a:r>
            <a:r>
              <a:rPr lang="en-US" baseline="0" dirty="0" smtClean="0"/>
              <a:t> consume and wrap + catch is consume always processes exceptions from the close method, but wrapped exceptions are only caught if no exception occurs in the try-with-resources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CloseIt</a:t>
            </a:r>
            <a:r>
              <a:rPr lang="en-US" baseline="0" dirty="0" smtClean="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r>
              <a:rPr lang="en-US" baseline="0" dirty="0" smtClean="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r>
              <a:rPr lang="en-US" baseline="0" dirty="0" smtClean="0"/>
              <a:t>.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collection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github.com/RichardRoda/closeit" TargetMode="External"/><Relationship Id="rId3" Type="http://schemas.openxmlformats.org/officeDocument/2006/relationships/hyperlink" Target="https://www.linkedin.com/in/richardroda" TargetMode="External"/><Relationship Id="rId7" Type="http://schemas.openxmlformats.org/officeDocument/2006/relationships/hyperlink" Target="https://creativecommons.org/licenses/by/3.0/us/legalcod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reativecommons.org/licenses/by/3.0/us/" TargetMode="External"/><Relationship Id="rId5" Type="http://schemas.openxmlformats.org/officeDocument/2006/relationships/hyperlink" Target="https://tinyurl.com/love-lambda" TargetMode="External"/><Relationship Id="rId4" Type="http://schemas.openxmlformats.org/officeDocument/2006/relationships/hyperlink" Target="https://github.com/RichardRoda/2017-CodePaLOUsa-Lambda" TargetMode="External"/><Relationship Id="rId9" Type="http://schemas.openxmlformats.org/officeDocument/2006/relationships/hyperlink" Target="http://www.oracle.com/webfolder/technetwork/tutorials/obe/java/Lambda-QuickStart/index.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Functional </a:t>
            </a:r>
            <a:r>
              <a:rPr lang="en-US" sz="2400" dirty="0"/>
              <a:t>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that is used by the stream framework for sorting data.</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a:t>
            </a:r>
            <a:r>
              <a:rPr lang="en-US" dirty="0" smtClean="0">
                <a:solidFill>
                  <a:srgbClr val="008000"/>
                </a:solidFill>
                <a:latin typeface="Courier New" panose="02070309020205020404" pitchFamily="49" charset="0"/>
              </a:rPr>
              <a:t>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r>
              <a:rPr lang="en-US" dirty="0" smtClean="0"/>
              <a:t>Shorthand for lambdas that invoke a single method</a:t>
            </a:r>
            <a:endParaRPr lang="en-US" dirty="0"/>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 with syntax,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a:t>
            </a:r>
            <a:r>
              <a:rPr lang="en-US" sz="2600" dirty="0" err="1" smtClean="0"/>
              <a:t>Perspecta</a:t>
            </a:r>
            <a:endParaRPr lang="en-US" sz="2600" dirty="0" smtClean="0"/>
          </a:p>
          <a:p>
            <a:r>
              <a:rPr lang="en-US" sz="2600" dirty="0" smtClean="0"/>
              <a:t>Over 15 years of Java development experience</a:t>
            </a:r>
          </a:p>
          <a:p>
            <a:r>
              <a:rPr lang="en-US" sz="2600" dirty="0" smtClean="0"/>
              <a:t>Oracle Certified Professional Java </a:t>
            </a:r>
            <a:r>
              <a:rPr lang="en-US" sz="2600" dirty="0" smtClean="0"/>
              <a:t>8</a:t>
            </a:r>
            <a:endParaRPr lang="en-US" sz="2600" dirty="0" smtClean="0"/>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p>
          <a:p>
            <a:r>
              <a:rPr lang="en-US" sz="2000" dirty="0"/>
              <a:t>Arguments are bound in declaration order.</a:t>
            </a:r>
          </a:p>
          <a:p>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r>
              <a:rPr lang="en-US" sz="2000" dirty="0" smtClean="0"/>
              <a:t>.</a:t>
            </a:r>
          </a:p>
          <a:p>
            <a:r>
              <a:rPr lang="en-US" sz="2000" dirty="0" smtClean="0"/>
              <a:t>Supplier </a:t>
            </a:r>
            <a:r>
              <a:rPr lang="en-US" sz="2000" dirty="0"/>
              <a:t>is canonically used </a:t>
            </a:r>
            <a:r>
              <a:rPr lang="en-US" sz="2000" dirty="0" smtClean="0"/>
              <a:t>for a constructor method reference.</a:t>
            </a:r>
          </a:p>
          <a:p>
            <a:r>
              <a:rPr lang="en-US" sz="2000" dirty="0" smtClean="0"/>
              <a:t>Function and </a:t>
            </a:r>
            <a:r>
              <a:rPr lang="en-US" sz="2000" dirty="0" err="1" smtClean="0"/>
              <a:t>BiFunction</a:t>
            </a:r>
            <a:r>
              <a:rPr lang="en-US" sz="2000" dirty="0" smtClean="0"/>
              <a:t> are used for constructors with arguments.</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smtClean="0"/>
              <a:t>Instance Method Reference</a:t>
            </a:r>
            <a:endParaRPr lang="en-US" dirty="0"/>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p>
          <a:p>
            <a:r>
              <a:rPr lang="en-US" sz="2000" dirty="0" smtClean="0"/>
              <a:t>The first argument rule has significance when choosing the order of arguments for the “Bi” family of Functional Interfaces.</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are Like Factory Conveyor Belts</a:t>
            </a:r>
            <a:endParaRPr lang="en-US" dirty="0"/>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smtClean="0"/>
              <a:t>The data source is the raw material to be processed.</a:t>
            </a:r>
          </a:p>
          <a:p>
            <a:r>
              <a:rPr lang="en-US" sz="2400" dirty="0" smtClean="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a:t>
            </a:r>
            <a:r>
              <a:rPr lang="en-US" sz="2400" dirty="0" smtClean="0"/>
              <a:t>next intermediate operation or terminal operation.</a:t>
            </a:r>
          </a:p>
          <a:p>
            <a:r>
              <a:rPr lang="en-US" sz="2400" dirty="0" smtClean="0"/>
              <a:t>A conveyor belt doesn’t start until all the workers are in place and ready.  Likewise a stream doesn’t start until all the intermediate operations and the terminal operation have been defined.</a:t>
            </a:r>
          </a:p>
          <a:p>
            <a:r>
              <a:rPr lang="en-US" sz="2400" dirty="0" smtClean="0"/>
              <a:t>Defining the terminal operation starts the processing</a:t>
            </a:r>
            <a:r>
              <a:rPr lang="en-US" sz="2400" dirty="0" smtClean="0"/>
              <a:t>.  Once the conveyor belt is running, it can’t be changed.</a:t>
            </a:r>
            <a:endParaRPr lang="en-US" sz="2400" dirty="0" smtClean="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 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a:t>
            </a:r>
            <a:r>
              <a:rPr lang="en-US" dirty="0" smtClean="0"/>
              <a:t>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a:t>
            </a:r>
            <a:r>
              <a:rPr lang="en-US" dirty="0" smtClean="0"/>
              <a:t>over the </a:t>
            </a:r>
            <a:r>
              <a:rPr lang="en-US" dirty="0" smtClean="0"/>
              <a:t>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 </a:t>
            </a:r>
            <a:endParaRPr lang="en-US" dirty="0"/>
          </a:p>
        </p:txBody>
      </p:sp>
      <p:sp>
        <p:nvSpPr>
          <p:cNvPr id="3" name="Content Placeholder 2"/>
          <p:cNvSpPr>
            <a:spLocks noGrp="1"/>
          </p:cNvSpPr>
          <p:nvPr>
            <p:ph idx="1"/>
          </p:nvPr>
        </p:nvSpPr>
        <p:spPr>
          <a:xfrm>
            <a:off x="524934" y="1521478"/>
            <a:ext cx="8596668" cy="4579285"/>
          </a:xfrm>
        </p:spPr>
        <p:txBody>
          <a:bodyPr>
            <a:normAutofit fontScale="92500" lnSpcReduction="10000"/>
          </a:bodyPr>
          <a:lstStyle/>
          <a:p>
            <a:r>
              <a:rPr lang="en-US" sz="2400" dirty="0" smtClean="0"/>
              <a:t>Not to be confused with </a:t>
            </a:r>
            <a:r>
              <a:rPr lang="en-US" sz="2400" dirty="0" err="1" smtClean="0">
                <a:solidFill>
                  <a:srgbClr val="000000"/>
                </a:solidFill>
                <a:latin typeface="Courier New" panose="02070309020205020404" pitchFamily="49" charset="0"/>
              </a:rPr>
              <a:t>java.util.Map</a:t>
            </a:r>
            <a:r>
              <a:rPr lang="en-US" sz="2400" dirty="0" smtClean="0"/>
              <a:t>.</a:t>
            </a:r>
            <a:endParaRPr lang="en-US" sz="2400" dirty="0" smtClean="0"/>
          </a:p>
          <a:p>
            <a:r>
              <a:rPr lang="en-US" sz="2400" dirty="0" smtClean="0"/>
              <a:t>Intermediate </a:t>
            </a:r>
            <a:r>
              <a:rPr lang="en-US" sz="2400" dirty="0" smtClean="0"/>
              <a:t>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is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a:t>
            </a:r>
            <a:endParaRPr lang="en-US" sz="2400" dirty="0" smtClean="0">
              <a:solidFill>
                <a:schemeClr val="tx1"/>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a:t>
            </a:r>
            <a:r>
              <a:rPr lang="en-US" dirty="0" smtClean="0"/>
              <a:t>values of </a:t>
            </a:r>
            <a:r>
              <a:rPr lang="en-US" dirty="0"/>
              <a:t>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smtClean="0">
                <a:solidFill>
                  <a:srgbClr val="000080"/>
                </a:solidFill>
                <a:latin typeface="Courier New" panose="02070309020205020404" pitchFamily="49" charset="0"/>
              </a:rPr>
              <a:t>, </a:t>
            </a:r>
            <a:r>
              <a:rPr lang="en-US" dirty="0" err="1" smtClean="0">
                <a:solidFill>
                  <a:srgbClr val="000000"/>
                </a:solidFill>
                <a:latin typeface="Courier New" panose="02070309020205020404" pitchFamily="49" charset="0"/>
              </a:rPr>
              <a:t>Collectors</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toCollection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rewriting of a stream process.</a:t>
            </a:r>
            <a:endParaRPr lang="en-US" sz="2400" dirty="0"/>
          </a:p>
        </p:txBody>
      </p:sp>
    </p:spTree>
    <p:extLst>
      <p:ext uri="{BB962C8B-B14F-4D97-AF65-F5344CB8AC3E}">
        <p14:creationId xmlns:p14="http://schemas.microsoft.com/office/powerpoint/2010/main" val="2926649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AutoClosable</a:t>
            </a:r>
            <a:r>
              <a:rPr lang="en-US" dirty="0" smtClean="0"/>
              <a:t> Lambdas</a:t>
            </a:r>
            <a:endParaRPr lang="en-US" dirty="0"/>
          </a:p>
        </p:txBody>
      </p:sp>
      <p:sp>
        <p:nvSpPr>
          <p:cNvPr id="6" name="Subtitle 5"/>
          <p:cNvSpPr>
            <a:spLocks noGrp="1"/>
          </p:cNvSpPr>
          <p:nvPr>
            <p:ph type="subTitle" idx="1"/>
          </p:nvPr>
        </p:nvSpPr>
        <p:spPr/>
        <p:txBody>
          <a:bodyPr/>
          <a:lstStyle/>
          <a:p>
            <a:r>
              <a:rPr lang="en-US" dirty="0" smtClean="0"/>
              <a:t>Use try-with-resources with any class, and catch the close exception</a:t>
            </a:r>
            <a:endParaRPr lang="en-US" dirty="0"/>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smtClean="0"/>
              <a:t>AutoClosable</a:t>
            </a:r>
            <a:r>
              <a:rPr lang="en-US" dirty="0" smtClean="0"/>
              <a:t> is a Functional Interface</a:t>
            </a:r>
            <a:endParaRPr lang="en-US" dirty="0"/>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This interface is a functional interface </a:t>
            </a:r>
            <a:r>
              <a:rPr lang="en-US" sz="2400" dirty="0" smtClean="0"/>
              <a:t>(FI) because </a:t>
            </a:r>
            <a:r>
              <a:rPr lang="en-US" sz="2400" dirty="0" smtClean="0"/>
              <a:t>it has exactly one abstract method.</a:t>
            </a:r>
          </a:p>
          <a:p>
            <a:r>
              <a:rPr lang="en-US" sz="2400" dirty="0" smtClean="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smtClean="0"/>
              <a:t>.</a:t>
            </a:r>
          </a:p>
          <a:p>
            <a:r>
              <a:rPr lang="en-US" sz="2400" dirty="0" smtClean="0"/>
              <a:t>The missing </a:t>
            </a:r>
            <a:r>
              <a:rPr lang="en-US" sz="2400" dirty="0" smtClean="0">
                <a:solidFill>
                  <a:srgbClr val="00000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FunctionalInterface</a:t>
            </a:r>
            <a:r>
              <a:rPr lang="en-US" sz="2400" dirty="0" smtClean="0"/>
              <a:t> annotation is unnecessary.</a:t>
            </a:r>
          </a:p>
          <a:p>
            <a:pPr marL="0" indent="0">
              <a:buNone/>
            </a:pPr>
            <a:endParaRPr lang="en-US" dirty="0" smtClean="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try-with-resources with any class</a:t>
            </a:r>
            <a:br>
              <a:rPr lang="en-US" dirty="0" smtClean="0"/>
            </a:br>
            <a:r>
              <a:rPr lang="en-US" dirty="0" smtClean="0"/>
              <a:t>Example: Close a Context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 Java 7, try-with-resources was added to the language.</a:t>
            </a:r>
          </a:p>
          <a:p>
            <a:r>
              <a:rPr lang="en-US" sz="2400" dirty="0" smtClean="0"/>
              <a:t>Unfortunately, not every class that could benefit from it implemented it.</a:t>
            </a:r>
          </a:p>
          <a:p>
            <a:r>
              <a:rPr lang="en-US" sz="2400" dirty="0" smtClean="0"/>
              <a:t>With the magic of Lambdas, anything can leverage try-with-resources.</a:t>
            </a:r>
          </a:p>
          <a:p>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the </a:t>
            </a:r>
            <a:r>
              <a:rPr lang="en-US" dirty="0" err="1" smtClean="0"/>
              <a:t>AutoClosable</a:t>
            </a:r>
            <a:r>
              <a:rPr lang="en-US" dirty="0" smtClean="0"/>
              <a:t> </a:t>
            </a:r>
            <a:r>
              <a:rPr lang="en-US" dirty="0" smtClean="0"/>
              <a:t>FI</a:t>
            </a:r>
            <a:endParaRPr lang="en-US" dirty="0"/>
          </a:p>
        </p:txBody>
      </p:sp>
      <p:sp>
        <p:nvSpPr>
          <p:cNvPr id="3" name="Content Placeholder 2"/>
          <p:cNvSpPr>
            <a:spLocks noGrp="1"/>
          </p:cNvSpPr>
          <p:nvPr>
            <p:ph idx="1"/>
          </p:nvPr>
        </p:nvSpPr>
        <p:spPr/>
        <p:txBody>
          <a:bodyPr/>
          <a:lstStyle/>
          <a:p>
            <a:r>
              <a:rPr lang="en-US" sz="3200" dirty="0" smtClean="0"/>
              <a:t>The close method throws Exception.</a:t>
            </a:r>
          </a:p>
          <a:p>
            <a:r>
              <a:rPr lang="en-US" sz="3200" dirty="0" smtClean="0"/>
              <a:t>The thrown Exception will either need to be caught or processed.</a:t>
            </a:r>
          </a:p>
          <a:p>
            <a:r>
              <a:rPr lang="en-US" sz="3200" dirty="0" smtClean="0"/>
              <a:t>This may result in the code being littered with catch statements.</a:t>
            </a:r>
          </a:p>
          <a:p>
            <a:endParaRPr lang="en-US" dirty="0" smtClean="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r>
              <a:rPr lang="en-US" dirty="0" err="1" smtClean="0"/>
              <a:t>AutoClosable</a:t>
            </a:r>
            <a:r>
              <a:rPr lang="en-US" dirty="0" smtClean="0"/>
              <a:t> </a:t>
            </a:r>
            <a:r>
              <a:rPr lang="en-US" dirty="0" smtClean="0"/>
              <a:t>FI</a:t>
            </a:r>
            <a:endParaRPr lang="en-US" dirty="0"/>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smtClean="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Override </a:t>
            </a:r>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Parameterizing </a:t>
            </a:r>
            <a:r>
              <a:rPr lang="en-US" dirty="0" err="1" smtClean="0"/>
              <a:t>AutoClosable</a:t>
            </a:r>
            <a:r>
              <a:rPr lang="en-US" dirty="0" smtClean="0"/>
              <a:t> Exceptions</a:t>
            </a:r>
            <a:endParaRPr lang="en-US" dirty="0"/>
          </a:p>
        </p:txBody>
      </p:sp>
      <p:sp>
        <p:nvSpPr>
          <p:cNvPr id="3" name="Content Placeholder 2"/>
          <p:cNvSpPr>
            <a:spLocks noGrp="1"/>
          </p:cNvSpPr>
          <p:nvPr>
            <p:ph idx="1"/>
          </p:nvPr>
        </p:nvSpPr>
        <p:spPr>
          <a:xfrm>
            <a:off x="677334" y="1495425"/>
            <a:ext cx="8596668" cy="4895850"/>
          </a:xfrm>
        </p:spPr>
        <p:txBody>
          <a:bodyPr/>
          <a:lstStyle/>
          <a:p>
            <a:r>
              <a:rPr lang="en-US" sz="2000" dirty="0" smtClean="0"/>
              <a:t>Using generics, it is possible to parameterize the checked exceptions that a sub-interface of </a:t>
            </a:r>
            <a:r>
              <a:rPr lang="en-US" sz="2000" dirty="0" err="1" smtClean="0"/>
              <a:t>AutoClosable</a:t>
            </a:r>
            <a:r>
              <a:rPr lang="en-US" sz="2000" dirty="0" smtClean="0"/>
              <a:t> may throw.</a:t>
            </a:r>
          </a:p>
          <a:p>
            <a:r>
              <a:rPr lang="en-US" sz="2000" dirty="0" smtClean="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   </a:t>
            </a:r>
            <a:r>
              <a:rPr lang="en-US" sz="2000" b="1" dirty="0" smtClean="0">
                <a:solidFill>
                  <a:srgbClr val="0000FF"/>
                </a:solidFill>
                <a:latin typeface="Courier New" panose="02070309020205020404" pitchFamily="49" charset="0"/>
              </a:rPr>
              <a:t>default</a:t>
            </a:r>
            <a:r>
              <a:rPr lang="en-US" sz="2000" dirty="0" smtClean="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   </a:t>
            </a:r>
            <a:r>
              <a:rPr lang="en-US" sz="2000" dirty="0" smtClean="0">
                <a:solidFill>
                  <a:srgbClr val="8000FF"/>
                </a:solidFill>
                <a:latin typeface="Courier New" panose="02070309020205020404" pitchFamily="49" charset="0"/>
              </a:rPr>
              <a:t>void</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r>
              <a:rPr lang="en-US" sz="2000" b="1" dirty="0" smtClean="0">
                <a:solidFill>
                  <a:srgbClr val="000080"/>
                </a:solidFill>
                <a:latin typeface="Courier New" panose="02070309020205020404" pitchFamily="49" charset="0"/>
              </a:rPr>
              <a:t>}</a:t>
            </a:r>
          </a:p>
          <a:p>
            <a:r>
              <a:rPr lang="en-US" sz="2000" dirty="0" smtClean="0"/>
              <a:t>The default </a:t>
            </a:r>
            <a:r>
              <a:rPr lang="en-US" sz="2000" dirty="0">
                <a:solidFill>
                  <a:srgbClr val="000000"/>
                </a:solidFill>
                <a:latin typeface="Courier New" panose="02070309020205020404" pitchFamily="49" charset="0"/>
              </a:rPr>
              <a:t>close</a:t>
            </a:r>
            <a:r>
              <a:rPr lang="en-US" sz="2000" b="1" dirty="0" smtClean="0">
                <a:solidFill>
                  <a:srgbClr val="000080"/>
                </a:solidFill>
                <a:latin typeface="Courier New" panose="02070309020205020404" pitchFamily="49" charset="0"/>
              </a:rPr>
              <a:t>()</a:t>
            </a:r>
            <a:r>
              <a:rPr lang="en-US" sz="2000" dirty="0" smtClean="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smtClean="0"/>
              <a:t> method results in a compiler error when used </a:t>
            </a:r>
            <a:r>
              <a:rPr lang="en-US" sz="2000" dirty="0"/>
              <a:t>in a </a:t>
            </a:r>
            <a:r>
              <a:rPr lang="en-US" sz="2000" dirty="0" smtClean="0"/>
              <a:t>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Parameterized FI</a:t>
            </a:r>
            <a:endParaRPr lang="en-US" dirty="0"/>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If we use </a:t>
            </a:r>
            <a:r>
              <a:rPr lang="en-US" sz="2400" dirty="0" smtClean="0">
                <a:solidFill>
                  <a:srgbClr val="000000"/>
                </a:solidFill>
                <a:latin typeface="Courier New" panose="02070309020205020404" pitchFamily="49" charset="0"/>
              </a:rPr>
              <a:t>CloseIt1</a:t>
            </a:r>
            <a:r>
              <a:rPr lang="en-US" sz="2400" dirty="0"/>
              <a:t> </a:t>
            </a:r>
            <a:r>
              <a:rPr lang="en-US" sz="2400" dirty="0" smtClean="0"/>
              <a:t>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try</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latin typeface="Courier New" panose="02070309020205020404" pitchFamily="49" charset="0"/>
              </a:rPr>
              <a:t>CloseIt1</a:t>
            </a:r>
            <a:r>
              <a:rPr lang="en-US" b="1" dirty="0" smtClean="0">
                <a:solidFill>
                  <a:srgbClr val="000080"/>
                </a:solidFill>
                <a:latin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rPr>
              <a:t>NamingException</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sz="2400" dirty="0" smtClean="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smtClean="0"/>
              <a:t>Decorator Pattern</a:t>
            </a:r>
            <a:endParaRPr lang="en-US" dirty="0"/>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smtClean="0"/>
              <a:t>One of the core patterns introduced in the </a:t>
            </a:r>
            <a:r>
              <a:rPr lang="en-US" sz="2400" i="1" dirty="0" smtClean="0"/>
              <a:t>Design Patterns, Elements of Reusable Object Oriented Software</a:t>
            </a:r>
            <a:r>
              <a:rPr lang="en-US" sz="2400" dirty="0" smtClean="0"/>
              <a:t> by Gamma, Helm</a:t>
            </a:r>
            <a:r>
              <a:rPr lang="en-US" sz="2400" dirty="0"/>
              <a:t>, Johnson, and </a:t>
            </a:r>
            <a:r>
              <a:rPr lang="en-US" sz="2400" dirty="0" err="1" smtClean="0"/>
              <a:t>Vlissides</a:t>
            </a:r>
            <a:r>
              <a:rPr lang="en-US" sz="2400" dirty="0" smtClean="0"/>
              <a:t>.</a:t>
            </a:r>
          </a:p>
          <a:p>
            <a:r>
              <a:rPr lang="en-US" sz="2400" dirty="0" smtClean="0"/>
              <a:t>Pattern allows behavior to be added to an object dynamically, by decorating it, or wrapping it with another object of the same abstract type (such as an interface).</a:t>
            </a:r>
          </a:p>
          <a:p>
            <a:r>
              <a:rPr lang="en-US" sz="2400" dirty="0" smtClean="0"/>
              <a:t>This pattern may be leveraged to add capabilities to </a:t>
            </a:r>
            <a:r>
              <a:rPr lang="en-US" sz="2400" dirty="0" err="1" smtClean="0"/>
              <a:t>AutoClosables</a:t>
            </a:r>
            <a:r>
              <a:rPr lang="en-US" sz="2400" dirty="0" smtClean="0"/>
              <a:t>, such as exception handling.</a:t>
            </a:r>
          </a:p>
          <a:p>
            <a:r>
              <a:rPr lang="en-US" sz="2400" dirty="0" smtClean="0"/>
              <a:t>Since </a:t>
            </a:r>
            <a:r>
              <a:rPr lang="en-US" sz="2400" dirty="0" err="1" smtClean="0"/>
              <a:t>AutoClosable</a:t>
            </a:r>
            <a:r>
              <a:rPr lang="en-US" sz="2400" dirty="0" smtClean="0"/>
              <a:t> is a Functional Interface, the decorator may be expressed as a lambda.</a:t>
            </a:r>
          </a:p>
          <a:p>
            <a:r>
              <a:rPr lang="en-US" sz="2400" dirty="0">
                <a:hlinkClick r:id="rId2"/>
              </a:rPr>
              <a:t>https://</a:t>
            </a:r>
            <a:r>
              <a:rPr lang="en-US" sz="2400" dirty="0" smtClean="0">
                <a:hlinkClick r:id="rId2"/>
              </a:rPr>
              <a:t>en.wikipedia.org/wiki/Decorator_pattern</a:t>
            </a:r>
            <a:r>
              <a:rPr lang="en-US" sz="2400" dirty="0" smtClean="0"/>
              <a:t> </a:t>
            </a:r>
          </a:p>
          <a:p>
            <a:endParaRPr lang="en-US" sz="2400" dirty="0" smtClean="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Decorating the Close Lambda</a:t>
            </a:r>
            <a:r>
              <a:rPr lang="en-US" dirty="0" smtClean="0"/>
              <a:t>	</a:t>
            </a:r>
            <a:endParaRPr lang="en-US" dirty="0"/>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smtClean="0"/>
              <a:t>Consider the following code</a:t>
            </a:r>
          </a:p>
          <a:p>
            <a:pPr lvl="1"/>
            <a:r>
              <a:rPr lang="en-US" sz="2000" dirty="0" smtClean="0"/>
              <a:t>Assume </a:t>
            </a:r>
            <a:r>
              <a:rPr lang="en-US" sz="2000" dirty="0" err="1" smtClean="0">
                <a:solidFill>
                  <a:srgbClr val="000000"/>
                </a:solidFill>
                <a:latin typeface="Courier New" panose="02070309020205020404" pitchFamily="49" charset="0"/>
              </a:rPr>
              <a:t>NotClosedException</a:t>
            </a:r>
            <a:r>
              <a:rPr lang="en-US" sz="2000" dirty="0" smtClean="0"/>
              <a:t> is an unchecked exception with </a:t>
            </a:r>
            <a:r>
              <a:rPr lang="en-US" sz="2000" dirty="0" smtClean="0"/>
              <a:t>an </a:t>
            </a:r>
            <a:r>
              <a:rPr lang="en-US" sz="2000" dirty="0" err="1" smtClean="0"/>
              <a:t>accessable</a:t>
            </a:r>
            <a:r>
              <a:rPr lang="en-US" sz="2000" dirty="0" smtClean="0"/>
              <a:t> constructor </a:t>
            </a:r>
            <a:r>
              <a:rPr lang="en-US" sz="2000" dirty="0" smtClean="0"/>
              <a:t>that takes a </a:t>
            </a:r>
            <a:r>
              <a:rPr lang="en-US" sz="2000" dirty="0" err="1"/>
              <a:t>T</a:t>
            </a:r>
            <a:r>
              <a:rPr lang="en-US" sz="2000" dirty="0" err="1" smtClean="0"/>
              <a:t>hrowable</a:t>
            </a:r>
            <a:r>
              <a:rPr lang="en-US" sz="2000" dirty="0" smtClean="0"/>
              <a:t>.</a:t>
            </a:r>
            <a:endParaRPr lang="en-US" sz="2000" dirty="0" smtClean="0">
              <a:solidFill>
                <a:srgbClr val="8000FF"/>
              </a:solidFill>
              <a:latin typeface="Courier New" panose="02070309020205020404" pitchFamily="49" charset="0"/>
            </a:endParaRPr>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interface</a:t>
            </a:r>
            <a:r>
              <a:rPr lang="en-US" dirty="0" smtClean="0">
                <a:solidFill>
                  <a:srgbClr val="000000"/>
                </a:solidFill>
                <a:latin typeface="Courier New" panose="02070309020205020404" pitchFamily="49" charset="0"/>
              </a:rPr>
              <a:t> CloseIt0 </a:t>
            </a:r>
            <a:r>
              <a:rPr lang="en-US" b="1" dirty="0" smtClean="0">
                <a:solidFill>
                  <a:srgbClr val="0000FF"/>
                </a:solidFill>
                <a:latin typeface="Courier New" panose="02070309020205020404" pitchFamily="49" charset="0"/>
              </a:rPr>
              <a:t>extends</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AutoCloseable</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dirty="0" smtClean="0">
                <a:solidFill>
                  <a:srgbClr val="000000"/>
                </a:solidFill>
                <a:latin typeface="Courier New" panose="02070309020205020404" pitchFamily="49" charset="0"/>
              </a:rPr>
              <a:t>	</a:t>
            </a: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smtClean="0">
                <a:solidFill>
                  <a:srgbClr val="8000FF"/>
                </a:solidFill>
                <a:latin typeface="Courier New" panose="02070309020205020404" pitchFamily="49" charset="0"/>
              </a:rPr>
              <a:t>	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smtClean="0">
                <a:solidFill>
                  <a:srgbClr val="000000"/>
                </a:solidFill>
                <a:latin typeface="Courier New" panose="02070309020205020404" pitchFamily="49" charset="0"/>
              </a:rPr>
              <a:t>wrapAllException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AutoCloseable</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8000"/>
                </a:solidFill>
                <a:latin typeface="Courier New" panose="02070309020205020404" pitchFamily="49" charset="0"/>
              </a:rPr>
              <a:t>// Decorating with a lambda that wraps all Exceptions</a:t>
            </a:r>
            <a:endParaRPr lang="en-US" dirty="0" smtClean="0">
              <a:solidFill>
                <a:srgbClr val="000000"/>
              </a:solidFill>
              <a:latin typeface="Courier New" panose="02070309020205020404" pitchFamily="49" charset="0"/>
            </a:endParaRPr>
          </a:p>
          <a:p>
            <a:pPr marL="0" indent="0">
              <a:buNone/>
            </a:pPr>
            <a:r>
              <a:rPr lang="en-US" b="1" dirty="0" smtClean="0">
                <a:solidFill>
                  <a:srgbClr val="0000FF"/>
                </a:solidFill>
                <a:latin typeface="Courier New" panose="02070309020205020404" pitchFamily="49" charset="0"/>
              </a:rPr>
              <a:t>	</a:t>
            </a:r>
            <a:r>
              <a:rPr lang="en-US" b="1" dirty="0">
                <a:solidFill>
                  <a:srgbClr val="0000FF"/>
                </a:solidFill>
                <a:latin typeface="Courier New" panose="02070309020205020404" pitchFamily="49" charset="0"/>
              </a:rPr>
              <a:t> </a:t>
            </a:r>
            <a:r>
              <a:rPr lang="en-US" b="1" dirty="0" smtClean="0">
                <a:solidFill>
                  <a:srgbClr val="0000FF"/>
                </a:solidFill>
                <a:latin typeface="Courier New" panose="02070309020205020404" pitchFamily="49" charset="0"/>
              </a:rPr>
              <a:t>  </a:t>
            </a: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catch</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endParaRPr lang="en-US" b="1" dirty="0" smtClean="0">
              <a:solidFill>
                <a:srgbClr val="00008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a:t>
            </a:r>
            <a:r>
              <a:rPr lang="en-US" dirty="0" smtClean="0"/>
              <a:t>the </a:t>
            </a:r>
            <a:r>
              <a:rPr lang="en-US" dirty="0" smtClean="0"/>
              <a:t>Decorated Close </a:t>
            </a:r>
            <a:r>
              <a:rPr lang="en-US" dirty="0" smtClean="0"/>
              <a:t>Exception</a:t>
            </a:r>
            <a:endParaRPr lang="en-US" dirty="0"/>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smtClean="0"/>
              <a:t>This </a:t>
            </a:r>
            <a:r>
              <a:rPr lang="en-US" sz="2000" dirty="0" smtClean="0"/>
              <a:t>close lambda is decorated to wrap any exceptions that occur within a </a:t>
            </a:r>
            <a:r>
              <a:rPr lang="en-US" sz="2000" dirty="0" err="1" smtClean="0">
                <a:solidFill>
                  <a:srgbClr val="000000"/>
                </a:solidFill>
                <a:latin typeface="Courier New" panose="02070309020205020404" pitchFamily="49" charset="0"/>
              </a:rPr>
              <a:t>NotClosedException</a:t>
            </a:r>
            <a:r>
              <a:rPr lang="en-US" sz="2000" dirty="0" smtClean="0"/>
              <a:t>.  If no exception occurs within the body, this wrapped exception will be caught and processed by the catch clause</a:t>
            </a:r>
            <a:r>
              <a:rPr lang="en-US" sz="2000" dirty="0" smtClean="0"/>
              <a:t>.  Otherwise, it will be a suppressed exception.</a:t>
            </a:r>
            <a:endParaRPr lang="en-US" sz="2000" dirty="0" smtClean="0"/>
          </a:p>
          <a:p>
            <a:pPr marL="0" indent="0">
              <a:buNone/>
            </a:pPr>
            <a:r>
              <a:rPr lang="en-US" dirty="0" smtClean="0">
                <a:solidFill>
                  <a:srgbClr val="8000FF"/>
                </a:solidFill>
                <a:latin typeface="Courier New" panose="02070309020205020404" pitchFamily="49" charset="0"/>
              </a:rPr>
              <a:t>public</a:t>
            </a:r>
            <a:r>
              <a:rPr lang="en-US" dirty="0" smtClean="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NamingException</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try</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CloseIt0 </a:t>
            </a:r>
            <a:r>
              <a:rPr lang="en-US" dirty="0">
                <a:solidFill>
                  <a:srgbClr val="000000"/>
                </a:solidFill>
                <a:latin typeface="Courier New" panose="02070309020205020404" pitchFamily="49" charset="0"/>
              </a:rPr>
              <a:t>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CloseIt0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wrapAllException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logger</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log</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Level</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smtClean="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b="1" dirty="0" smtClean="0">
                <a:solidFill>
                  <a:srgbClr val="00008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b="1"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smtClean="0"/>
              <a:t>The </a:t>
            </a:r>
            <a:r>
              <a:rPr lang="en-US" dirty="0" err="1" smtClean="0"/>
              <a:t>CloseIt</a:t>
            </a:r>
            <a:r>
              <a:rPr lang="en-US" dirty="0" smtClean="0"/>
              <a:t> Project</a:t>
            </a:r>
            <a:endParaRPr lang="en-US" dirty="0"/>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smtClean="0"/>
              <a:t>Provides generic functional interfaces to use as the target of try-with-resources statements.  Supports 0-5 checked exceptions.</a:t>
            </a:r>
          </a:p>
          <a:p>
            <a:r>
              <a:rPr lang="en-US" sz="2400" dirty="0"/>
              <a:t>Makes it easy to use try-with-resources for </a:t>
            </a:r>
            <a:r>
              <a:rPr lang="en-US" sz="2400" dirty="0" smtClean="0"/>
              <a:t>any object </a:t>
            </a:r>
            <a:r>
              <a:rPr lang="en-US" sz="2400" dirty="0"/>
              <a:t>that needs </a:t>
            </a:r>
            <a:r>
              <a:rPr lang="en-US" sz="2400" dirty="0" smtClean="0"/>
              <a:t>cleanup.  May replace the try-finally construct.</a:t>
            </a:r>
            <a:endParaRPr lang="en-US" sz="2400" dirty="0" smtClean="0"/>
          </a:p>
          <a:p>
            <a:r>
              <a:rPr lang="en-US" sz="2400" dirty="0" smtClean="0"/>
              <a:t>Provides </a:t>
            </a:r>
            <a:r>
              <a:rPr lang="en-US" sz="2400" dirty="0" smtClean="0"/>
              <a:t>these decorators for </a:t>
            </a:r>
            <a:r>
              <a:rPr lang="en-US" sz="2400" dirty="0" smtClean="0"/>
              <a:t>handling </a:t>
            </a:r>
            <a:r>
              <a:rPr lang="en-US" sz="2400" dirty="0" smtClean="0"/>
              <a:t>close exceptions</a:t>
            </a:r>
            <a:endParaRPr lang="en-US" sz="2400" dirty="0" smtClean="0"/>
          </a:p>
          <a:p>
            <a:pPr lvl="1"/>
            <a:r>
              <a:rPr lang="en-US" sz="2000" dirty="0" smtClean="0"/>
              <a:t>Ignore – Pretend the exception never happened.  Discard it.</a:t>
            </a:r>
          </a:p>
          <a:p>
            <a:pPr lvl="1"/>
            <a:r>
              <a:rPr lang="en-US" sz="2000" dirty="0" smtClean="0"/>
              <a:t>Consume – Do </a:t>
            </a:r>
            <a:r>
              <a:rPr lang="en-US" sz="2000" dirty="0" smtClean="0"/>
              <a:t>something, </a:t>
            </a:r>
            <a:r>
              <a:rPr lang="en-US" sz="2000" dirty="0" smtClean="0"/>
              <a:t>such as log </a:t>
            </a:r>
            <a:r>
              <a:rPr lang="en-US" sz="2000" dirty="0" smtClean="0"/>
              <a:t>the exception</a:t>
            </a:r>
            <a:r>
              <a:rPr lang="en-US" sz="2000" dirty="0" smtClean="0"/>
              <a:t>, </a:t>
            </a:r>
            <a:r>
              <a:rPr lang="en-US" sz="2000" dirty="0" smtClean="0"/>
              <a:t>then discard.</a:t>
            </a:r>
          </a:p>
          <a:p>
            <a:pPr lvl="1"/>
            <a:r>
              <a:rPr lang="en-US" sz="2000" dirty="0" smtClean="0"/>
              <a:t>Hide – Hide a checked exception from the compiler </a:t>
            </a:r>
            <a:r>
              <a:rPr lang="en-US" sz="2000" dirty="0" smtClean="0"/>
              <a:t>and throw it.</a:t>
            </a:r>
            <a:endParaRPr lang="en-US" sz="2000" dirty="0" smtClean="0"/>
          </a:p>
          <a:p>
            <a:pPr lvl="1"/>
            <a:r>
              <a:rPr lang="en-US" sz="2000" dirty="0" smtClean="0"/>
              <a:t>Wrap – Wrap </a:t>
            </a:r>
            <a:r>
              <a:rPr lang="en-US" sz="2000" dirty="0" smtClean="0"/>
              <a:t>the exception within </a:t>
            </a:r>
            <a:r>
              <a:rPr lang="en-US" sz="2000" dirty="0" smtClean="0"/>
              <a:t>another exception of a different </a:t>
            </a:r>
            <a:r>
              <a:rPr lang="en-US" sz="2000" dirty="0" smtClean="0"/>
              <a:t>type.  This a form of the Adapter design pattern. </a:t>
            </a:r>
            <a:r>
              <a:rPr lang="en-US" sz="2000" dirty="0" smtClean="0">
                <a:hlinkClick r:id="rId3"/>
              </a:rPr>
              <a:t>https</a:t>
            </a:r>
            <a:r>
              <a:rPr lang="en-US" sz="2000" dirty="0">
                <a:hlinkClick r:id="rId3"/>
              </a:rPr>
              <a:t>://</a:t>
            </a:r>
            <a:r>
              <a:rPr lang="en-US" sz="2000" dirty="0" smtClean="0">
                <a:hlinkClick r:id="rId3"/>
              </a:rPr>
              <a:t>en.wikipedia.org/wiki/Adapter_pattern</a:t>
            </a:r>
            <a:r>
              <a:rPr lang="en-US" sz="2000" dirty="0" smtClean="0"/>
              <a:t>. </a:t>
            </a:r>
            <a:endParaRPr lang="en-US" sz="2000" dirty="0" smtClean="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smtClean="0"/>
              <a:t>Questions</a:t>
            </a:r>
            <a:endParaRPr lang="en-US" dirty="0"/>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My Linked In: </a:t>
            </a:r>
            <a:r>
              <a:rPr lang="en-US" sz="2400" dirty="0" smtClean="0">
                <a:hlinkClick r:id="rId3"/>
              </a:rPr>
              <a:t>https://www.linkedin.com/in/richardroda</a:t>
            </a:r>
            <a:r>
              <a:rPr lang="en-US" sz="2400" dirty="0" smtClean="0"/>
              <a:t> </a:t>
            </a:r>
          </a:p>
          <a:p>
            <a:r>
              <a:rPr lang="en-US" sz="2400" dirty="0" smtClean="0"/>
              <a:t>My Twitter: @</a:t>
            </a:r>
            <a:r>
              <a:rPr lang="en-US" sz="2400" dirty="0" err="1" smtClean="0"/>
              <a:t>Richard_Roda</a:t>
            </a:r>
            <a:endParaRPr lang="en-US" sz="2400" dirty="0" smtClean="0"/>
          </a:p>
          <a:p>
            <a:r>
              <a:rPr lang="en-US" sz="2400" dirty="0" smtClean="0"/>
              <a:t>This Project: </a:t>
            </a:r>
            <a:r>
              <a:rPr lang="en-US" sz="2400" dirty="0" smtClean="0">
                <a:hlinkClick r:id="rId4"/>
              </a:rPr>
              <a:t>https://github.com/RichardRoda/2017-CodePaLOUsa-Lambda</a:t>
            </a:r>
            <a:r>
              <a:rPr lang="en-US" sz="2400" dirty="0" smtClean="0"/>
              <a:t> </a:t>
            </a:r>
          </a:p>
          <a:p>
            <a:r>
              <a:rPr lang="en-US" sz="2400" dirty="0"/>
              <a:t>These slides (pdf): </a:t>
            </a:r>
            <a:r>
              <a:rPr lang="en-US" sz="2400" dirty="0">
                <a:hlinkClick r:id="rId5"/>
              </a:rPr>
              <a:t>https://tinyurl.com/love-lambda</a:t>
            </a:r>
            <a:endParaRPr lang="en-US" sz="2400" dirty="0"/>
          </a:p>
          <a:p>
            <a:r>
              <a:rPr lang="en-US" sz="2400" dirty="0" smtClean="0"/>
              <a:t>These slides license: </a:t>
            </a:r>
            <a:r>
              <a:rPr lang="en-US" sz="2400" dirty="0" smtClean="0">
                <a:hlinkClick r:id="rId6"/>
              </a:rPr>
              <a:t>CC BY 3.0 US</a:t>
            </a:r>
            <a:r>
              <a:rPr lang="en-US" sz="2400" dirty="0" smtClean="0"/>
              <a:t> </a:t>
            </a:r>
            <a:r>
              <a:rPr lang="en-US" sz="2400" dirty="0" smtClean="0">
                <a:hlinkClick r:id="rId7"/>
              </a:rPr>
              <a:t>license terms</a:t>
            </a:r>
            <a:endParaRPr lang="en-US" sz="2400" dirty="0" smtClean="0"/>
          </a:p>
          <a:p>
            <a:r>
              <a:rPr lang="en-US" sz="2400" dirty="0" err="1" smtClean="0"/>
              <a:t>CloseIt</a:t>
            </a:r>
            <a:r>
              <a:rPr lang="en-US" sz="2400" dirty="0"/>
              <a:t>: </a:t>
            </a:r>
            <a:r>
              <a:rPr lang="en-US" sz="2400" dirty="0">
                <a:hlinkClick r:id="rId8"/>
              </a:rPr>
              <a:t>https://</a:t>
            </a:r>
            <a:r>
              <a:rPr lang="en-US" sz="2400" dirty="0" smtClean="0">
                <a:hlinkClick r:id="rId8"/>
              </a:rPr>
              <a:t>github.com/RichardRoda/closeit</a:t>
            </a:r>
            <a:r>
              <a:rPr lang="en-US" sz="2400" dirty="0"/>
              <a:t> - com.github.richardroda.util:closeit:1.4</a:t>
            </a:r>
            <a:endParaRPr lang="en-US" sz="2400" dirty="0" smtClean="0"/>
          </a:p>
          <a:p>
            <a:r>
              <a:rPr lang="en-US" sz="2400" dirty="0" smtClean="0"/>
              <a:t>Oracle’s </a:t>
            </a:r>
            <a:r>
              <a:rPr lang="en-US" sz="2400" dirty="0"/>
              <a:t>Lambda </a:t>
            </a:r>
            <a:r>
              <a:rPr lang="en-US" sz="2400" dirty="0" smtClean="0"/>
              <a:t>Quick Start Guide: </a:t>
            </a:r>
            <a:r>
              <a:rPr lang="en-US" sz="2400" dirty="0">
                <a:hlinkClick r:id="rId9"/>
              </a:rPr>
              <a:t>http://</a:t>
            </a:r>
            <a:r>
              <a:rPr lang="en-US" sz="2400" dirty="0" smtClean="0">
                <a:hlinkClick r:id="rId9"/>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is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8711</TotalTime>
  <Words>4970</Words>
  <Application>Microsoft Office PowerPoint</Application>
  <PresentationFormat>Widescreen</PresentationFormat>
  <Paragraphs>493</Paragraphs>
  <Slides>50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Map </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Lambdas</vt:lpstr>
      <vt:lpstr>AutoClosable is a Functional Interface</vt:lpstr>
      <vt:lpstr>Use try-with-resources with any class Example: Close a Context</vt:lpstr>
      <vt:lpstr>Issues with the AutoClosable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477</cp:revision>
  <dcterms:created xsi:type="dcterms:W3CDTF">2017-04-29T22:11:00Z</dcterms:created>
  <dcterms:modified xsi:type="dcterms:W3CDTF">2019-08-19T03:51:40Z</dcterms:modified>
</cp:coreProperties>
</file>