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0"/>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48" r:id="rId18"/>
    <p:sldId id="347" r:id="rId19"/>
    <p:sldId id="323" r:id="rId20"/>
    <p:sldId id="324" r:id="rId21"/>
    <p:sldId id="336" r:id="rId22"/>
    <p:sldId id="346" r:id="rId23"/>
    <p:sldId id="290" r:id="rId24"/>
    <p:sldId id="285" r:id="rId25"/>
    <p:sldId id="286" r:id="rId26"/>
    <p:sldId id="288" r:id="rId27"/>
    <p:sldId id="287" r:id="rId28"/>
    <p:sldId id="289" r:id="rId29"/>
    <p:sldId id="270" r:id="rId30"/>
    <p:sldId id="269" r:id="rId31"/>
    <p:sldId id="314" r:id="rId32"/>
    <p:sldId id="338" r:id="rId33"/>
    <p:sldId id="315" r:id="rId34"/>
    <p:sldId id="316" r:id="rId35"/>
    <p:sldId id="305" r:id="rId36"/>
    <p:sldId id="273" r:id="rId37"/>
    <p:sldId id="275" r:id="rId38"/>
    <p:sldId id="339" r:id="rId39"/>
    <p:sldId id="310" r:id="rId40"/>
    <p:sldId id="276" r:id="rId41"/>
    <p:sldId id="335" r:id="rId42"/>
    <p:sldId id="274" r:id="rId43"/>
    <p:sldId id="293" r:id="rId44"/>
    <p:sldId id="321" r:id="rId45"/>
    <p:sldId id="322" r:id="rId46"/>
    <p:sldId id="330" r:id="rId47"/>
    <p:sldId id="337" r:id="rId48"/>
    <p:sldId id="340" r:id="rId49"/>
    <p:sldId id="341" r:id="rId50"/>
    <p:sldId id="331" r:id="rId51"/>
    <p:sldId id="332" r:id="rId52"/>
    <p:sldId id="317" r:id="rId53"/>
    <p:sldId id="318" r:id="rId54"/>
    <p:sldId id="342" r:id="rId55"/>
    <p:sldId id="343" r:id="rId56"/>
    <p:sldId id="311" r:id="rId57"/>
    <p:sldId id="312" r:id="rId58"/>
    <p:sldId id="271" r:id="rId59"/>
    <p:sldId id="295" r:id="rId60"/>
    <p:sldId id="319" r:id="rId61"/>
    <p:sldId id="320" r:id="rId62"/>
    <p:sldId id="344" r:id="rId63"/>
    <p:sldId id="345" r:id="rId64"/>
    <p:sldId id="313" r:id="rId65"/>
    <p:sldId id="278" r:id="rId66"/>
    <p:sldId id="277" r:id="rId67"/>
    <p:sldId id="349" r:id="rId68"/>
    <p:sldId id="279" r:id="rId69"/>
    <p:sldId id="350" r:id="rId70"/>
    <p:sldId id="281" r:id="rId71"/>
    <p:sldId id="333" r:id="rId72"/>
    <p:sldId id="325" r:id="rId73"/>
    <p:sldId id="326" r:id="rId74"/>
    <p:sldId id="327" r:id="rId75"/>
    <p:sldId id="328" r:id="rId76"/>
    <p:sldId id="329" r:id="rId77"/>
    <p:sldId id="298" r:id="rId78"/>
    <p:sldId id="299" r:id="rId79"/>
    <p:sldId id="300" r:id="rId80"/>
    <p:sldId id="301" r:id="rId81"/>
    <p:sldId id="302" r:id="rId82"/>
    <p:sldId id="303" r:id="rId83"/>
    <p:sldId id="308" r:id="rId84"/>
    <p:sldId id="309" r:id="rId85"/>
    <p:sldId id="306" r:id="rId86"/>
    <p:sldId id="307" r:id="rId87"/>
    <p:sldId id="304" r:id="rId88"/>
    <p:sldId id="291"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48"/>
            <p14:sldId id="347"/>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38"/>
            <p14:sldId id="315"/>
            <p14:sldId id="316"/>
            <p14:sldId id="305"/>
            <p14:sldId id="273"/>
            <p14:sldId id="275"/>
            <p14:sldId id="339"/>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349"/>
            <p14:sldId id="279"/>
            <p14:sldId id="35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sharedSet</a:t>
            </a:r>
            <a:r>
              <a:rPr lang="en-US" baseline="0" dirty="0"/>
              <a:t> is not pure because a caller could modify the set for other callers.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which should be used within a try-with-resources to close the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26373950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4282862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86</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87</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88</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Tests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accept a consumer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Gets a value.  Takes no arguments. </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pPr lvl="1"/>
            <a:r>
              <a:rPr lang="en-US" sz="2200" dirty="0"/>
              <a:t>An immutable value should be used unless a new object is created.</a:t>
            </a:r>
          </a:p>
          <a:p>
            <a:r>
              <a:rPr lang="en-US" sz="2400" dirty="0"/>
              <a:t>Associated with object creation and constructors.</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Applies to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Applies to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Compares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Used to sort stream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697528" y="1181291"/>
            <a:ext cx="8225992" cy="4860071"/>
          </a:xfrm>
        </p:spPr>
        <p:txBody>
          <a:bodyPr>
            <a:normAutofit/>
          </a:bodyPr>
          <a:lstStyle/>
          <a:p>
            <a:r>
              <a:rPr lang="en-US" sz="2800" dirty="0"/>
              <a:t>Represents a value that may or may not exist.</a:t>
            </a:r>
          </a:p>
          <a:p>
            <a:r>
              <a:rPr lang="en-US" sz="2800" dirty="0"/>
              <a:t>of – Create an optional from a non-null value.</a:t>
            </a:r>
          </a:p>
          <a:p>
            <a:r>
              <a:rPr lang="en-US" sz="2800" dirty="0" err="1"/>
              <a:t>ofNullable</a:t>
            </a:r>
            <a:r>
              <a:rPr lang="en-US" sz="2800" dirty="0"/>
              <a:t> – Create an optional from a value or empty from null.</a:t>
            </a:r>
          </a:p>
          <a:p>
            <a:r>
              <a:rPr lang="en-US" sz="2800" dirty="0" err="1"/>
              <a:t>isPresent</a:t>
            </a:r>
            <a:r>
              <a:rPr lang="en-US" sz="2800" dirty="0"/>
              <a:t> – Returns true when a value is present.</a:t>
            </a:r>
          </a:p>
          <a:p>
            <a:r>
              <a:rPr lang="en-US" sz="2800" dirty="0"/>
              <a:t>get – Return present value or throw </a:t>
            </a:r>
            <a:r>
              <a:rPr lang="en-US" sz="2800" dirty="0" err="1"/>
              <a:t>NoSuchElementException</a:t>
            </a:r>
            <a:r>
              <a:rPr lang="en-US" sz="2800" dirty="0"/>
              <a:t>.</a:t>
            </a:r>
          </a:p>
          <a:p>
            <a:r>
              <a:rPr lang="en-US" sz="2800" dirty="0" err="1"/>
              <a:t>orElse</a:t>
            </a:r>
            <a:r>
              <a:rPr lang="en-US" sz="2800" dirty="0"/>
              <a:t> – Return present or specified value.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F0AB04-C7EA-6122-36BF-BC5735312DA2}"/>
              </a:ext>
            </a:extLst>
          </p:cNvPr>
          <p:cNvSpPr>
            <a:spLocks noGrp="1"/>
          </p:cNvSpPr>
          <p:nvPr>
            <p:ph type="ctrTitle"/>
          </p:nvPr>
        </p:nvSpPr>
        <p:spPr/>
        <p:txBody>
          <a:bodyPr/>
          <a:lstStyle/>
          <a:p>
            <a:r>
              <a:rPr lang="en-US" dirty="0"/>
              <a:t>Pure Commutative Functions</a:t>
            </a:r>
          </a:p>
        </p:txBody>
      </p:sp>
      <p:sp>
        <p:nvSpPr>
          <p:cNvPr id="3" name="Content Placeholder 2">
            <a:extLst>
              <a:ext uri="{FF2B5EF4-FFF2-40B4-BE49-F238E27FC236}">
                <a16:creationId xmlns:a16="http://schemas.microsoft.com/office/drawing/2014/main" xmlns="" id="{0F6D0F4D-B51F-70D6-44F5-1DDC6D3E902B}"/>
              </a:ext>
            </a:extLst>
          </p:cNvPr>
          <p:cNvSpPr>
            <a:spLocks noGrp="1"/>
          </p:cNvSpPr>
          <p:nvPr>
            <p:ph type="subTitle" idx="1"/>
          </p:nvPr>
        </p:nvSpPr>
        <p:spPr/>
        <p:txBody>
          <a:bodyPr/>
          <a:lstStyle/>
          <a:p>
            <a:r>
              <a:rPr lang="en-US" dirty="0"/>
              <a:t>They work with any kind of processing</a:t>
            </a:r>
          </a:p>
        </p:txBody>
      </p:sp>
      <p:sp>
        <p:nvSpPr>
          <p:cNvPr id="4" name="Slide Number Placeholder 3">
            <a:extLst>
              <a:ext uri="{FF2B5EF4-FFF2-40B4-BE49-F238E27FC236}">
                <a16:creationId xmlns:a16="http://schemas.microsoft.com/office/drawing/2014/main" xmlns="" id="{D835A65F-D8F2-7379-A249-CBFA080079B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0012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7C34F0-5988-6C90-1149-A666A3B52D0E}"/>
              </a:ext>
            </a:extLst>
          </p:cNvPr>
          <p:cNvSpPr>
            <a:spLocks noGrp="1"/>
          </p:cNvSpPr>
          <p:nvPr>
            <p:ph type="title"/>
          </p:nvPr>
        </p:nvSpPr>
        <p:spPr/>
        <p:txBody>
          <a:bodyPr/>
          <a:lstStyle/>
          <a:p>
            <a:r>
              <a:rPr lang="en-US" dirty="0"/>
              <a:t>Pure Functions</a:t>
            </a:r>
          </a:p>
        </p:txBody>
      </p:sp>
      <p:sp>
        <p:nvSpPr>
          <p:cNvPr id="3" name="Content Placeholder 2">
            <a:extLst>
              <a:ext uri="{FF2B5EF4-FFF2-40B4-BE49-F238E27FC236}">
                <a16:creationId xmlns:a16="http://schemas.microsoft.com/office/drawing/2014/main" xmlns="" id="{6C77D533-9D96-A9A3-7312-76225AF8D6EE}"/>
              </a:ext>
            </a:extLst>
          </p:cNvPr>
          <p:cNvSpPr>
            <a:spLocks noGrp="1"/>
          </p:cNvSpPr>
          <p:nvPr>
            <p:ph idx="1"/>
          </p:nvPr>
        </p:nvSpPr>
        <p:spPr>
          <a:xfrm>
            <a:off x="677334" y="1541517"/>
            <a:ext cx="8596668" cy="4499845"/>
          </a:xfrm>
        </p:spPr>
        <p:txBody>
          <a:bodyPr>
            <a:normAutofit/>
          </a:bodyPr>
          <a:lstStyle/>
          <a:p>
            <a:r>
              <a:rPr lang="en-US" sz="2400" dirty="0"/>
              <a:t>Do not use any information outside of their argument(s).</a:t>
            </a:r>
          </a:p>
          <a:p>
            <a:r>
              <a:rPr lang="en-US" sz="2400" dirty="0"/>
              <a:t>No side effects: Nothing except the return value changes.</a:t>
            </a:r>
          </a:p>
          <a:p>
            <a:r>
              <a:rPr lang="en-US" sz="2400" dirty="0"/>
              <a:t>For any arguments </a:t>
            </a:r>
            <a:r>
              <a:rPr lang="en-US" sz="2400" i="1" dirty="0"/>
              <a:t>X</a:t>
            </a:r>
            <a:r>
              <a:rPr lang="en-US" sz="2400" dirty="0"/>
              <a:t> the same value </a:t>
            </a:r>
            <a:r>
              <a:rPr lang="en-US" sz="2400" i="1" dirty="0"/>
              <a:t>Y</a:t>
            </a:r>
            <a:r>
              <a:rPr lang="en-US" sz="2400" dirty="0"/>
              <a:t> is returned.</a:t>
            </a:r>
          </a:p>
          <a:p>
            <a:r>
              <a:rPr lang="en-US" sz="2400" dirty="0"/>
              <a:t>Return a new or constant (immutable) value.</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p:txBody>
      </p:sp>
      <p:sp>
        <p:nvSpPr>
          <p:cNvPr id="4" name="Slide Number Placeholder 3">
            <a:extLst>
              <a:ext uri="{FF2B5EF4-FFF2-40B4-BE49-F238E27FC236}">
                <a16:creationId xmlns:a16="http://schemas.microsoft.com/office/drawing/2014/main" xmlns="" id="{99BE2C3E-715A-1EE4-EB81-F305D04A1E3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2786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51973"/>
            <a:ext cx="8894431" cy="5255987"/>
          </a:xfrm>
        </p:spPr>
        <p:txBody>
          <a:bodyPr>
            <a:normAutofit/>
          </a:bodyPr>
          <a:lstStyle/>
          <a:p>
            <a:r>
              <a:rPr lang="en-US" sz="2400" dirty="0"/>
              <a:t>A commutative function returns the same result for a set of arguments regardless of the order.</a:t>
            </a:r>
          </a:p>
          <a:p>
            <a:r>
              <a:rPr lang="en-US" sz="2400" dirty="0"/>
              <a:t>Functions with less than two arguments are commutative. </a:t>
            </a:r>
          </a:p>
          <a:p>
            <a:r>
              <a:rPr lang="en-US" sz="2400" dirty="0"/>
              <a:t>Addition and multiplication are pure commutative.</a:t>
            </a:r>
          </a:p>
          <a:p>
            <a:pPr lvl="1"/>
            <a:r>
              <a:rPr lang="en-US" sz="2200" dirty="0"/>
              <a:t>2 + 3 = 5 = 3 + 2 and 2 × 3 = 6 = 3 × 2</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“Pure Function” usually means Pure Commutative Function.</a:t>
            </a:r>
          </a:p>
          <a:p>
            <a:r>
              <a:rPr lang="en-US" sz="2400" dirty="0"/>
              <a:t>Such functions are inherently safe and parallelizable.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less than two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creates a new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fontScale="92500"/>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may give differing answers.</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sharedSet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A caller could change the set for other callers.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xmlns=""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does not change during stream execution</a:t>
            </a:r>
          </a:p>
          <a:p>
            <a:r>
              <a:rPr lang="en-US" sz="2000" dirty="0"/>
              <a:t>No side effects: Nothing outside of the return value changes</a:t>
            </a:r>
          </a:p>
          <a:p>
            <a:r>
              <a:rPr lang="en-US" sz="2000" dirty="0"/>
              <a:t>Always produces the same answer for the same arguments</a:t>
            </a:r>
          </a:p>
          <a:p>
            <a:r>
              <a:rPr lang="en-US" sz="2000" dirty="0"/>
              <a:t>Any argument ordering produces the same result.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a:t>
            </a:r>
          </a:p>
          <a:p>
            <a:r>
              <a:rPr lang="en-US" sz="2000" dirty="0"/>
              <a:t>All pure functions are safe parallelizable functions</a:t>
            </a:r>
          </a:p>
        </p:txBody>
      </p:sp>
      <p:sp>
        <p:nvSpPr>
          <p:cNvPr id="4" name="Slide Number Placeholder 3">
            <a:extLst>
              <a:ext uri="{FF2B5EF4-FFF2-40B4-BE49-F238E27FC236}">
                <a16:creationId xmlns:a16="http://schemas.microsoft.com/office/drawing/2014/main" xmlns="" id="{2DED5573-5A99-A083-BCC5-02F31EECFDF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677334"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executed.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596668"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err="1"/>
              <a:t>SequencedCollection</a:t>
            </a:r>
            <a:r>
              <a:rPr lang="en-US" sz="1800" dirty="0"/>
              <a:t>, List,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270000"/>
            <a:ext cx="8596668" cy="4822064"/>
          </a:xfrm>
        </p:spPr>
        <p:txBody>
          <a:bodyPr>
            <a:noAutofit/>
          </a:bodyPr>
          <a:lstStyle/>
          <a:p>
            <a:r>
              <a:rPr lang="en-US" sz="2800" dirty="0"/>
              <a:t>Returns a stream with the operation appended.</a:t>
            </a:r>
          </a:p>
          <a:p>
            <a:r>
              <a:rPr lang="en-US" sz="2800" dirty="0"/>
              <a:t>Are Lazy</a:t>
            </a:r>
          </a:p>
          <a:p>
            <a:pPr lvl="1"/>
            <a:r>
              <a:rPr lang="en-US" sz="2400" dirty="0"/>
              <a:t>Only used when a </a:t>
            </a:r>
            <a:r>
              <a:rPr lang="en-US" sz="2400" i="1" dirty="0"/>
              <a:t>terminal operation </a:t>
            </a:r>
            <a:r>
              <a:rPr lang="en-US" sz="2400" dirty="0"/>
              <a:t>is executed.</a:t>
            </a:r>
          </a:p>
          <a:p>
            <a:r>
              <a:rPr lang="en-US" sz="2800" dirty="0"/>
              <a:t>Typical Intermediate operations</a:t>
            </a:r>
          </a:p>
          <a:p>
            <a:pPr lvl="1"/>
            <a:r>
              <a:rPr lang="en-US" sz="2400" dirty="0"/>
              <a:t>Filtering items that match a predicate. </a:t>
            </a:r>
          </a:p>
          <a:p>
            <a:pPr lvl="1"/>
            <a:r>
              <a:rPr lang="en-US" sz="2400" dirty="0"/>
              <a:t>Mapping items using a function.</a:t>
            </a:r>
          </a:p>
          <a:p>
            <a:pPr lvl="1"/>
            <a:r>
              <a:rPr lang="en-US" sz="2400" dirty="0"/>
              <a:t>Skipping and limiting items processed.</a:t>
            </a:r>
          </a:p>
          <a:p>
            <a:pPr lvl="1"/>
            <a:r>
              <a:rPr lang="en-US" sz="2400" dirty="0"/>
              <a:t>Sorting the items.</a:t>
            </a:r>
          </a:p>
          <a:p>
            <a:pPr lvl="1"/>
            <a:r>
              <a:rPr lang="en-US" sz="2400" dirty="0"/>
              <a:t>Processing each distinct item once.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42300" y="1391362"/>
            <a:ext cx="8596668" cy="4530154"/>
          </a:xfrm>
        </p:spPr>
        <p:txBody>
          <a:bodyPr>
            <a:noAutofit/>
          </a:bodyPr>
          <a:lstStyle/>
          <a:p>
            <a:r>
              <a:rPr lang="en-US" sz="2400" dirty="0"/>
              <a:t>Often returns a result such as a value or collection </a:t>
            </a:r>
          </a:p>
          <a:p>
            <a:pPr lvl="1"/>
            <a:r>
              <a:rPr lang="en-US" sz="2000" dirty="0"/>
              <a:t>A </a:t>
            </a:r>
            <a:r>
              <a:rPr lang="en-US" sz="2000" i="1" dirty="0"/>
              <a:t>reduction</a:t>
            </a:r>
            <a:r>
              <a:rPr lang="en-US" sz="2000" dirty="0"/>
              <a:t> produces a result from every stream element</a:t>
            </a:r>
          </a:p>
          <a:p>
            <a:r>
              <a:rPr lang="en-US" sz="2400" dirty="0"/>
              <a:t>Is Eager</a:t>
            </a:r>
          </a:p>
          <a:p>
            <a:pPr lvl="1"/>
            <a:r>
              <a:rPr lang="en-US" sz="2000" dirty="0"/>
              <a:t>Processes the stream from the data source and intermediate operations.</a:t>
            </a:r>
          </a:p>
          <a:p>
            <a:pPr lvl="1"/>
            <a:r>
              <a:rPr lang="en-US" sz="2000" dirty="0"/>
              <a:t>A Stream is passive until it executes a terminal operation. </a:t>
            </a:r>
          </a:p>
          <a:p>
            <a:r>
              <a:rPr lang="en-US" sz="2000" dirty="0"/>
              <a:t> </a:t>
            </a:r>
            <a:r>
              <a:rPr lang="en-US" sz="2400" dirty="0"/>
              <a:t>Executes the stream </a:t>
            </a:r>
          </a:p>
          <a:p>
            <a:pPr lvl="1"/>
            <a:r>
              <a:rPr lang="en-US" sz="2000" dirty="0"/>
              <a:t>Any operations except close() result in an </a:t>
            </a:r>
            <a:r>
              <a:rPr lang="en-US" sz="2000" dirty="0" err="1"/>
              <a:t>IllegalStateException</a:t>
            </a:r>
            <a:r>
              <a:rPr lang="en-US" sz="2000" dirty="0"/>
              <a:t> </a:t>
            </a:r>
          </a:p>
          <a:p>
            <a:pPr lvl="1"/>
            <a:r>
              <a:rPr lang="en-US" sz="2000" dirty="0"/>
              <a:t>Does </a:t>
            </a:r>
            <a:r>
              <a:rPr lang="en-US" sz="2000" b="1" dirty="0"/>
              <a:t>not</a:t>
            </a:r>
            <a:r>
              <a:rPr lang="en-US" sz="2000" dirty="0"/>
              <a:t> close the stream.</a:t>
            </a:r>
          </a:p>
          <a:p>
            <a:pPr lvl="1"/>
            <a:r>
              <a:rPr lang="en-US" sz="20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a:bodyPr>
          <a:lstStyle/>
          <a:p>
            <a:r>
              <a:rPr lang="en-US" sz="2400" dirty="0"/>
              <a:t>The data source is the raw material to be processed.</a:t>
            </a:r>
          </a:p>
          <a:p>
            <a:r>
              <a:rPr lang="en-US" sz="2400" dirty="0"/>
              <a:t>The intermediate operations process the materials.</a:t>
            </a:r>
          </a:p>
          <a:p>
            <a:r>
              <a:rPr lang="en-US" sz="2400" dirty="0"/>
              <a:t>The terminal operation packages the processed materials for final delivery.  </a:t>
            </a:r>
          </a:p>
          <a:p>
            <a:r>
              <a:rPr lang="en-US" sz="2400" dirty="0"/>
              <a:t>A conveyor belt doesn’t start until all the workers are in place and ready.</a:t>
            </a:r>
          </a:p>
          <a:p>
            <a:r>
              <a:rPr lang="en-US" sz="2400" dirty="0"/>
              <a:t>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677334" y="1125071"/>
            <a:ext cx="8596668" cy="52533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highlight>
                <a:srgbClr val="FFFFFF"/>
              </a:highlight>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numbers</a:t>
            </a:r>
            <a:r>
              <a:rPr lang="en-US" sz="2000" dirty="0">
                <a:solidFill>
                  <a:schemeClr val="tx1"/>
                </a:solidFill>
                <a:highlight>
                  <a:srgbClr val="FFFFFF"/>
                </a:highlight>
                <a:cs typeface="Courier New" panose="02070309020205020404" pitchFamily="49" charset="0"/>
              </a:rPr>
              <a:t> collection is the data source.</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filter </a:t>
            </a:r>
            <a:r>
              <a:rPr lang="en-US" sz="2000" dirty="0">
                <a:solidFill>
                  <a:schemeClr val="tx1"/>
                </a:solidFill>
                <a:highlight>
                  <a:srgbClr val="FFFFFF"/>
                </a:highlight>
                <a:cs typeface="Courier New" panose="02070309020205020404" pitchFamily="49" charset="0"/>
              </a:rPr>
              <a:t>is an intermediate operation.</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000" dirty="0">
                <a:solidFill>
                  <a:srgbClr val="000000"/>
                </a:solidFill>
                <a:highlight>
                  <a:srgbClr val="FFFFFF"/>
                </a:highlight>
                <a:cs typeface="Courier New" panose="02070309020205020404" pitchFamily="49" charset="0"/>
              </a:rPr>
              <a:t> </a:t>
            </a:r>
            <a:r>
              <a:rPr lang="en-US" sz="2000" dirty="0">
                <a:solidFill>
                  <a:schemeClr val="tx1"/>
                </a:solidFill>
                <a:highlight>
                  <a:srgbClr val="FFFFFF"/>
                </a:highlight>
                <a:cs typeface="Courier New" panose="02070309020205020404" pitchFamily="49" charset="0"/>
              </a:rPr>
              <a:t>is the </a:t>
            </a:r>
            <a:r>
              <a:rPr lang="en-US" sz="2000" i="1" dirty="0">
                <a:solidFill>
                  <a:schemeClr val="tx1"/>
                </a:solidFill>
                <a:highlight>
                  <a:srgbClr val="FFFFFF"/>
                </a:highlight>
                <a:cs typeface="Courier New" panose="02070309020205020404" pitchFamily="49" charset="0"/>
              </a:rPr>
              <a:t>reduction</a:t>
            </a:r>
            <a:r>
              <a:rPr lang="en-US" sz="2000" dirty="0">
                <a:solidFill>
                  <a:schemeClr val="tx1"/>
                </a:solidFill>
                <a:highlight>
                  <a:srgbClr val="FFFFFF"/>
                </a:highlight>
                <a:cs typeface="Courier New" panose="02070309020205020404" pitchFamily="49" charset="0"/>
              </a:rPr>
              <a:t> terminal operation on the stream.</a:t>
            </a:r>
          </a:p>
          <a:p>
            <a:r>
              <a:rPr lang="en-US" sz="2000" dirty="0">
                <a:solidFill>
                  <a:schemeClr val="tx1"/>
                </a:solidFill>
                <a:highlight>
                  <a:srgbClr val="FFFFFF"/>
                </a:highlight>
                <a:cs typeface="Courier New" panose="02070309020205020404" pitchFamily="49" charset="0"/>
              </a:rPr>
              <a:t>A reduction processes all of the values in a stream to a single value.</a:t>
            </a:r>
          </a:p>
          <a:p>
            <a:r>
              <a:rPr lang="en-US" sz="2000"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fontScale="92500" lnSpcReduction="10000"/>
          </a:bodyPr>
          <a:lstStyle/>
          <a:p>
            <a:r>
              <a:rPr lang="en-US" sz="2000" dirty="0" err="1">
                <a:latin typeface="Courier New" panose="02070309020205020404" pitchFamily="49" charset="0"/>
                <a:cs typeface="Courier New" panose="02070309020205020404" pitchFamily="49" charset="0"/>
              </a:rPr>
              <a:t>IntStream</a:t>
            </a:r>
            <a:r>
              <a:rPr lang="en-US" sz="2000" dirty="0"/>
              <a:t>, </a:t>
            </a:r>
            <a:r>
              <a:rPr lang="en-US" sz="2000" dirty="0" err="1">
                <a:latin typeface="Courier New" panose="02070309020205020404" pitchFamily="49" charset="0"/>
                <a:cs typeface="Courier New" panose="02070309020205020404" pitchFamily="49" charset="0"/>
              </a:rPr>
              <a:t>LongStream</a:t>
            </a:r>
            <a:r>
              <a:rPr lang="en-US" sz="2000" dirty="0"/>
              <a:t>, and </a:t>
            </a:r>
            <a:r>
              <a:rPr lang="en-US" sz="2000" dirty="0" err="1">
                <a:latin typeface="Courier New" panose="02070309020205020404" pitchFamily="49" charset="0"/>
                <a:cs typeface="Courier New" panose="02070309020205020404" pitchFamily="49" charset="0"/>
              </a:rPr>
              <a:t>DoubleStream</a:t>
            </a:r>
            <a:endParaRPr lang="en-US" sz="2000" dirty="0">
              <a:latin typeface="Courier New" panose="02070309020205020404" pitchFamily="49" charset="0"/>
              <a:cs typeface="Courier New" panose="02070309020205020404" pitchFamily="49" charset="0"/>
            </a:endParaRPr>
          </a:p>
          <a:p>
            <a:r>
              <a:rPr lang="en-US" sz="2000" dirty="0"/>
              <a:t>They offer a performance benefit by avoiding boxing of primitives.</a:t>
            </a:r>
            <a:endParaRPr lang="en-US" sz="2000" b="1" dirty="0">
              <a:solidFill>
                <a:srgbClr val="000080"/>
              </a:solidFill>
              <a:highlight>
                <a:srgbClr val="FFFFFF"/>
              </a:highlight>
              <a:latin typeface="Courier New" panose="02070309020205020404" pitchFamily="49" charset="0"/>
              <a:cs typeface="Courier New" panose="02070309020205020404" pitchFamily="49" charset="0"/>
            </a:endParaRPr>
          </a:p>
          <a:p>
            <a:r>
              <a:rPr lang="en-US" sz="2000" dirty="0"/>
              <a:t>Range is a data source that produces a range of numbers. </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FF8000"/>
                </a:solidFill>
                <a:highlight>
                  <a:srgbClr val="FFFFFF"/>
                </a:highlight>
                <a:latin typeface="Courier New" panose="02070309020205020404" pitchFamily="49" charset="0"/>
                <a:cs typeface="Courier New" panose="02070309020205020404" pitchFamily="49" charset="0"/>
              </a:rPr>
              <a:t>10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sz="2000" dirty="0"/>
              <a:t>Intermediate operations that map to and from primitive streams </a:t>
            </a:r>
          </a:p>
          <a:p>
            <a:pPr lvl="1"/>
            <a:r>
              <a:rPr lang="en-US" sz="1800"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IntStream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mapToLong</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LongStream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mapToDouble</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DoubleStream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mapToObj</a:t>
            </a:r>
            <a:r>
              <a:rPr lang="en-US" sz="1800" dirty="0">
                <a:cs typeface="Courier New" panose="02070309020205020404" pitchFamily="49" charset="0"/>
              </a:rPr>
              <a:t> maps a primitive stream to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sz="1800" dirty="0">
                <a:latin typeface="Courier New" panose="02070309020205020404" pitchFamily="49" charset="0"/>
                <a:cs typeface="Courier New" panose="02070309020205020404" pitchFamily="49" charset="0"/>
              </a:rPr>
              <a:t>boxed</a:t>
            </a:r>
            <a:r>
              <a:rPr lang="en-US" sz="1800" dirty="0">
                <a:cs typeface="Courier New" panose="02070309020205020404" pitchFamily="49" charset="0"/>
              </a:rPr>
              <a:t> maps a primitive stream to its corresponding wrapper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p>
            <a:r>
              <a:rPr lang="en-US" sz="2000" dirty="0"/>
              <a:t>Additional Terminal Operations</a:t>
            </a:r>
          </a:p>
          <a:p>
            <a:pPr lvl="1"/>
            <a:r>
              <a:rPr lang="en-US" sz="1800" dirty="0"/>
              <a:t>min, max, average, sum, summaryStatistics </a:t>
            </a:r>
          </a:p>
          <a:p>
            <a:pPr lvl="1"/>
            <a:r>
              <a:rPr lang="en-US" sz="1800" dirty="0"/>
              <a:t>summaryStatistics combines the above statistics into one operation. </a:t>
            </a:r>
            <a:endParaRPr lang="en-US" sz="2000" dirty="0"/>
          </a:p>
          <a:p>
            <a:pPr marL="457200" lvl="1" indent="0">
              <a:buNone/>
            </a:pP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a:t>
            </a:r>
          </a:p>
          <a:p>
            <a:r>
              <a:rPr lang="en-US" sz="2400" dirty="0"/>
              <a:t>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t>
            </a:r>
            <a:r>
              <a:rPr lang="en-US" sz="2400"/>
              <a:t>and </a:t>
            </a:r>
            <a:r>
              <a:rPr lang="en-US" sz="2400" smtClean="0"/>
              <a:t>parallelism.</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Includes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Processing stops at number 4 because it does not match.</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Skips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Skipping stops at number </a:t>
            </a:r>
            <a:r>
              <a:rPr lang="en-US" sz="2400"/>
              <a:t>4 because it does not match. </a:t>
            </a:r>
            <a:endParaRPr lang="en-US" sz="2400" dirty="0"/>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to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be processed.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Map Collector</a:t>
            </a:r>
            <a:endParaRPr lang="en-US" dirty="0"/>
          </a:p>
        </p:txBody>
      </p:sp>
      <p:sp>
        <p:nvSpPr>
          <p:cNvPr id="3" name="Content Placeholder 2"/>
          <p:cNvSpPr>
            <a:spLocks noGrp="1"/>
          </p:cNvSpPr>
          <p:nvPr>
            <p:ph idx="1"/>
          </p:nvPr>
        </p:nvSpPr>
        <p:spPr>
          <a:xfrm>
            <a:off x="677334" y="1447800"/>
            <a:ext cx="8596668" cy="4958687"/>
          </a:xfrm>
        </p:spPr>
        <p:txBody>
          <a:bodyPr>
            <a:normAutofit lnSpcReduction="10000"/>
          </a:bodyPr>
          <a:lstStyle/>
          <a:p>
            <a:r>
              <a:rPr lang="en-US" dirty="0" smtClean="0"/>
              <a:t>Builds a map using extractors, a collision function, and a map supplier</a:t>
            </a:r>
          </a:p>
          <a:p>
            <a:pPr lvl="1"/>
            <a:r>
              <a:rPr lang="en-US" dirty="0" smtClean="0"/>
              <a:t>Key extractor – A function to obtain the key for the map</a:t>
            </a:r>
          </a:p>
          <a:p>
            <a:pPr lvl="1"/>
            <a:r>
              <a:rPr lang="en-US" dirty="0" smtClean="0"/>
              <a:t>Value extractor – A function to obtain the value for the map.</a:t>
            </a:r>
          </a:p>
          <a:p>
            <a:pPr lvl="2"/>
            <a:r>
              <a:rPr lang="en-US" dirty="0" smtClean="0"/>
              <a:t>Use identity function, x -&gt; x, to use the map elements as the values.</a:t>
            </a:r>
          </a:p>
          <a:p>
            <a:pPr lvl="1"/>
            <a:r>
              <a:rPr lang="en-US" dirty="0" smtClean="0"/>
              <a:t>Collision function (optional) – A </a:t>
            </a:r>
            <a:r>
              <a:rPr lang="en-US" dirty="0" err="1" smtClean="0"/>
              <a:t>BinaryOperator</a:t>
            </a:r>
            <a:r>
              <a:rPr lang="en-US" dirty="0" smtClean="0"/>
              <a:t> that combines two values</a:t>
            </a:r>
          </a:p>
          <a:p>
            <a:pPr lvl="2"/>
            <a:r>
              <a:rPr lang="en-US" dirty="0" smtClean="0"/>
              <a:t>The default collision handler throws an exception. Use (</a:t>
            </a:r>
            <a:r>
              <a:rPr lang="en-US" dirty="0" err="1" smtClean="0"/>
              <a:t>a,b</a:t>
            </a:r>
            <a:r>
              <a:rPr lang="en-US" dirty="0" smtClean="0"/>
              <a:t>)-&gt;a to ignore collisions.</a:t>
            </a:r>
          </a:p>
          <a:p>
            <a:pPr lvl="1"/>
            <a:r>
              <a:rPr lang="en-US" dirty="0" smtClean="0"/>
              <a:t>Map Supplier (optional) – A supplier to provide the map to populate.</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Map</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String</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BigDecimal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salesByCountry</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Order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orders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orders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sz="1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toMap</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Order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getCountryCode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Key extractor</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Order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getTotal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Value extractor</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BigDecimal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add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Collision handler</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LinkedHashMap</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Map supplier</a:t>
            </a:r>
          </a:p>
          <a:p>
            <a:pPr marL="0" indent="0">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66127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Collectors</a:t>
            </a:r>
            <a:endParaRPr lang="en-US" dirty="0"/>
          </a:p>
        </p:txBody>
      </p:sp>
      <p:sp>
        <p:nvSpPr>
          <p:cNvPr id="3" name="Content Placeholder 2"/>
          <p:cNvSpPr>
            <a:spLocks noGrp="1"/>
          </p:cNvSpPr>
          <p:nvPr>
            <p:ph idx="1"/>
          </p:nvPr>
        </p:nvSpPr>
        <p:spPr>
          <a:xfrm>
            <a:off x="677334" y="1424355"/>
            <a:ext cx="9310728" cy="4617008"/>
          </a:xfrm>
        </p:spPr>
        <p:txBody>
          <a:bodyPr>
            <a:normAutofit fontScale="92500" lnSpcReduction="20000"/>
          </a:bodyPr>
          <a:lstStyle/>
          <a:p>
            <a:r>
              <a:rPr lang="en-US" dirty="0" smtClean="0"/>
              <a:t>The collectors To Map and Grouping By have concurrent versions.</a:t>
            </a:r>
          </a:p>
          <a:p>
            <a:r>
              <a:rPr lang="en-US" dirty="0" err="1" smtClean="0"/>
              <a:t>toMap</a:t>
            </a:r>
            <a:r>
              <a:rPr lang="en-US" dirty="0" smtClean="0"/>
              <a:t> – </a:t>
            </a:r>
            <a:r>
              <a:rPr lang="en-US" dirty="0" err="1" smtClean="0"/>
              <a:t>toConcurrentMap</a:t>
            </a:r>
            <a:endParaRPr lang="en-US" dirty="0" smtClean="0"/>
          </a:p>
          <a:p>
            <a:r>
              <a:rPr lang="en-US" dirty="0" err="1" smtClean="0"/>
              <a:t>groupingBy</a:t>
            </a:r>
            <a:r>
              <a:rPr lang="en-US" dirty="0" smtClean="0"/>
              <a:t> – </a:t>
            </a:r>
            <a:r>
              <a:rPr lang="en-US" dirty="0" err="1" smtClean="0"/>
              <a:t>groupingByConcurrent</a:t>
            </a:r>
            <a:endParaRPr lang="en-US" dirty="0" smtClean="0"/>
          </a:p>
          <a:p>
            <a:r>
              <a:rPr lang="en-US" dirty="0" smtClean="0"/>
              <a:t>They take the same arguments as their counterparts.</a:t>
            </a:r>
          </a:p>
          <a:p>
            <a:r>
              <a:rPr lang="en-US" dirty="0" smtClean="0"/>
              <a:t>If a map supplier is provided, it must return a </a:t>
            </a:r>
            <a:r>
              <a:rPr lang="en-US" dirty="0" err="1" smtClean="0"/>
              <a:t>ConcurrentMap</a:t>
            </a:r>
            <a:endParaRPr lang="en-US" dirty="0" smtClean="0"/>
          </a:p>
          <a:p>
            <a:r>
              <a:rPr lang="en-US" dirty="0" smtClean="0"/>
              <a:t>These avoid expensive map merging operations when run in parallel</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Map</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000000"/>
                </a:solidFill>
                <a:highlight>
                  <a:srgbClr val="FFFFFF"/>
                </a:highlight>
                <a:latin typeface="Courier New" panose="02070309020205020404" pitchFamily="49" charset="0"/>
                <a:cs typeface="Courier New" panose="02070309020205020404" pitchFamily="49" charset="0"/>
              </a:rPr>
              <a:t>String</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salesByCountry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List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Order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orders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FF"/>
                </a:solidFill>
                <a:highlight>
                  <a:srgbClr val="FFFFFF"/>
                </a:highlight>
                <a:latin typeface="Courier New" panose="02070309020205020404" pitchFamily="49" charset="0"/>
                <a:cs typeface="Courier New" panose="02070309020205020404" pitchFamily="49" charset="0"/>
              </a:rPr>
              <a:t> 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orders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parallelStream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toConcurrentMap</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Order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getCountryCode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Key extractor</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Order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getTotal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Value extractor</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add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Collision handler</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ConcurrentHashMap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Map supplier</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26712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Java FI type variable conventions:</a:t>
            </a:r>
          </a:p>
          <a:p>
            <a:pPr lvl="1"/>
            <a:r>
              <a:rPr lang="en-US" sz="2200" dirty="0"/>
              <a:t>T – First argument, R – Return Value, U – Second argument</a:t>
            </a:r>
          </a:p>
          <a:p>
            <a:pPr lvl="1"/>
            <a:r>
              <a:rPr lang="en-US" sz="2200" dirty="0"/>
              <a:t>Any of the above are omitted if not used or the same as T.</a:t>
            </a:r>
          </a:p>
          <a:p>
            <a:r>
              <a:rPr lang="en-US" sz="2400" dirty="0"/>
              <a:t>Many one argument FIs have a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25615</TotalTime>
  <Words>11517</Words>
  <Application>Microsoft Office PowerPoint</Application>
  <PresentationFormat>Widescreen</PresentationFormat>
  <Paragraphs>1066</Paragraphs>
  <Slides>88</Slides>
  <Notes>85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Pure Functions</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Data Source Examples</vt:lpstr>
      <vt:lpstr>Intermediate Operations </vt:lpstr>
      <vt:lpstr>A Terminal Operation </vt:lpstr>
      <vt:lpstr>Streams are Like Factory Conveyor Belts</vt:lpstr>
      <vt:lpstr>Breaking Down the Stream</vt:lpstr>
      <vt:lpstr>Primitive Streams</vt:lpstr>
      <vt:lpstr>Parallelism and Ordering</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To Map Collector</vt:lpstr>
      <vt:lpstr>Grouping By Collector</vt:lpstr>
      <vt:lpstr>Concurrent Collectors</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1856</cp:revision>
  <dcterms:created xsi:type="dcterms:W3CDTF">2017-04-29T22:11:00Z</dcterms:created>
  <dcterms:modified xsi:type="dcterms:W3CDTF">2024-02-08T15:35:09Z</dcterms:modified>
</cp:coreProperties>
</file>