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92" r:id="rId6"/>
    <p:sldId id="258" r:id="rId7"/>
    <p:sldId id="259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72" r:id="rId16"/>
    <p:sldId id="290" r:id="rId17"/>
    <p:sldId id="285" r:id="rId18"/>
    <p:sldId id="286" r:id="rId19"/>
    <p:sldId id="287" r:id="rId20"/>
    <p:sldId id="288" r:id="rId21"/>
    <p:sldId id="289" r:id="rId22"/>
    <p:sldId id="270" r:id="rId23"/>
    <p:sldId id="269" r:id="rId24"/>
    <p:sldId id="271" r:id="rId25"/>
    <p:sldId id="273" r:id="rId26"/>
    <p:sldId id="275" r:id="rId27"/>
    <p:sldId id="276" r:id="rId28"/>
    <p:sldId id="274" r:id="rId29"/>
    <p:sldId id="278" r:id="rId30"/>
    <p:sldId id="277" r:id="rId31"/>
    <p:sldId id="279" r:id="rId32"/>
    <p:sldId id="280" r:id="rId33"/>
    <p:sldId id="281" r:id="rId34"/>
    <p:sldId id="282" r:id="rId35"/>
    <p:sldId id="283" r:id="rId36"/>
    <p:sldId id="284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A636ADF-9E55-4C19-BC3E-336940EABCB1}">
          <p14:sldIdLst>
            <p14:sldId id="256"/>
            <p14:sldId id="261"/>
          </p14:sldIdLst>
        </p14:section>
        <p14:section name="Lambdas" id="{B3708288-6C28-44D9-9CEF-1CD044D58189}">
          <p14:sldIdLst>
            <p14:sldId id="257"/>
            <p14:sldId id="262"/>
            <p14:sldId id="292"/>
          </p14:sldIdLst>
        </p14:section>
        <p14:section name="Functional Interface" id="{54B497A9-4E3B-4EB6-9A47-937737122DE1}">
          <p14:sldIdLst>
            <p14:sldId id="258"/>
            <p14:sldId id="259"/>
            <p14:sldId id="263"/>
            <p14:sldId id="260"/>
            <p14:sldId id="264"/>
            <p14:sldId id="265"/>
            <p14:sldId id="266"/>
            <p14:sldId id="267"/>
            <p14:sldId id="268"/>
            <p14:sldId id="272"/>
          </p14:sldIdLst>
        </p14:section>
        <p14:section name="Method References" id="{848EB93A-D351-44A5-B0FF-0CA232B3A702}">
          <p14:sldIdLst>
            <p14:sldId id="290"/>
            <p14:sldId id="285"/>
            <p14:sldId id="286"/>
            <p14:sldId id="287"/>
            <p14:sldId id="288"/>
            <p14:sldId id="289"/>
          </p14:sldIdLst>
        </p14:section>
        <p14:section name="Streams" id="{48A7BF82-F525-4619-A483-64FE1D8B3D40}">
          <p14:sldIdLst>
            <p14:sldId id="270"/>
            <p14:sldId id="269"/>
            <p14:sldId id="271"/>
            <p14:sldId id="273"/>
            <p14:sldId id="275"/>
            <p14:sldId id="276"/>
            <p14:sldId id="274"/>
            <p14:sldId id="278"/>
            <p14:sldId id="277"/>
            <p14:sldId id="279"/>
            <p14:sldId id="280"/>
            <p14:sldId id="281"/>
          </p14:sldIdLst>
        </p14:section>
        <p14:section name="Unit Testing a Stream" id="{30359A68-2953-4021-9A41-FAA25B40E841}">
          <p14:sldIdLst>
            <p14:sldId id="282"/>
            <p14:sldId id="283"/>
            <p14:sldId id="284"/>
          </p14:sldIdLst>
        </p14:section>
        <p14:section name="Questions &amp; Licensing" id="{669896EF-53AF-49D1-86E2-0E81FAF6F0AD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077" autoAdjust="0"/>
  </p:normalViewPr>
  <p:slideViewPr>
    <p:cSldViewPr snapToGrid="0">
      <p:cViewPr varScale="1">
        <p:scale>
          <a:sx n="81" d="100"/>
          <a:sy n="81" d="100"/>
        </p:scale>
        <p:origin x="75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hardRoda/2017-CodePaLOUsa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us/legalcode" TargetMode="External"/><Relationship Id="rId5" Type="http://schemas.openxmlformats.org/officeDocument/2006/relationships/hyperlink" Target="https://creativecommons.org/licenses/by/3.0/us/" TargetMode="External"/><Relationship Id="rId4" Type="http://schemas.openxmlformats.org/officeDocument/2006/relationships/hyperlink" Target="https://tinyurl.com/love-lambd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an 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BiPredicate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LongPredicate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1341"/>
            <a:ext cx="8596668" cy="739588"/>
          </a:xfrm>
        </p:spPr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929"/>
            <a:ext cx="8596668" cy="5154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argument.  Returns no value (void).</a:t>
            </a:r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 smtClean="0"/>
              <a:t>Collections and Streams have this method to apply an action to each of their elements: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Consumer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&lt;?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action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Useful for implementing a Visitor </a:t>
            </a:r>
            <a:r>
              <a:rPr lang="en-US" sz="2400" dirty="0"/>
              <a:t>pattern via 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endParaRPr lang="en-US" sz="2400" dirty="0" smtClean="0"/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IntConsumer</a:t>
            </a:r>
            <a:r>
              <a:rPr lang="en-US" sz="2400" dirty="0" smtClean="0"/>
              <a:t>, 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LongConsumer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</a:t>
            </a:r>
          </a:p>
          <a:p>
            <a:r>
              <a:rPr lang="en-US" sz="2400" dirty="0"/>
              <a:t>Useful for implementing </a:t>
            </a:r>
            <a:r>
              <a:rPr lang="en-US" sz="2400" dirty="0" smtClean="0"/>
              <a:t>the Factory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LongSupplier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T,U,R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 </a:t>
            </a:r>
            <a:r>
              <a:rPr lang="en-US" sz="2400" dirty="0"/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/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dirty="0" smtClean="0"/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apply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2 Argument FI: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dirty="0" smtClean="0"/>
              <a:t>,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/>
              <a:t>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400" dirty="0" smtClean="0"/>
              <a:t>]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highlight>
                <a:srgbClr val="FFFFFF"/>
              </a:highlight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/>
              <a:t> extends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BiFunction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T,T,T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6129"/>
          </a:xfrm>
        </p:spPr>
        <p:txBody>
          <a:bodyPr/>
          <a:lstStyle/>
          <a:p>
            <a:r>
              <a:rPr lang="en-US" dirty="0"/>
              <a:t>Comparator&lt;T&gt;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365"/>
            <a:ext cx="8596668" cy="4589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two arguments, and returns an integer.</a:t>
            </a:r>
          </a:p>
          <a:p>
            <a:r>
              <a:rPr lang="en-US" sz="2400" dirty="0" smtClean="0"/>
              <a:t>Used to compare objects, and to impose a </a:t>
            </a:r>
            <a:r>
              <a:rPr lang="en-US" sz="2400" i="1" dirty="0" smtClean="0"/>
              <a:t>total ordering</a:t>
            </a:r>
            <a:r>
              <a:rPr lang="en-US" sz="2400" dirty="0" smtClean="0"/>
              <a:t> on a collection of objects.</a:t>
            </a:r>
          </a:p>
          <a:p>
            <a:r>
              <a:rPr lang="en-US" sz="2400" dirty="0" smtClean="0"/>
              <a:t>Functional Interface: </a:t>
            </a:r>
            <a:r>
              <a:rPr lang="fr-FR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o1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 o2</a:t>
            </a:r>
            <a:r>
              <a:rPr lang="fr-F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200" dirty="0" smtClean="0"/>
              <a:t>When o1 &lt; o2, returns &lt;= -1</a:t>
            </a:r>
          </a:p>
          <a:p>
            <a:pPr lvl="1"/>
            <a:r>
              <a:rPr lang="en-US" sz="2200" dirty="0" smtClean="0"/>
              <a:t>When o1 = o2, returns 0</a:t>
            </a:r>
          </a:p>
          <a:p>
            <a:pPr lvl="1"/>
            <a:r>
              <a:rPr lang="en-US" sz="2200" dirty="0" smtClean="0"/>
              <a:t>When o1 &gt; o2, returns &gt;= 1</a:t>
            </a:r>
          </a:p>
          <a:p>
            <a:r>
              <a:rPr lang="en-US" sz="2400" dirty="0" smtClean="0"/>
              <a:t>Even though Comparator has been around since the early days, it is a functional interface because it has a single abstract method.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139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8871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3" y="1367118"/>
            <a:ext cx="8740602" cy="51233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Shorthand for a Lambda that only calls a method</a:t>
            </a:r>
          </a:p>
          <a:p>
            <a:r>
              <a:rPr lang="en-US" sz="2400" dirty="0" smtClean="0"/>
              <a:t>Types of References</a:t>
            </a:r>
          </a:p>
          <a:p>
            <a:pPr lvl="1"/>
            <a:r>
              <a:rPr lang="en-US" sz="2200" dirty="0" smtClean="0"/>
              <a:t>Static method, such as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valueOf</a:t>
            </a:r>
            <a:endParaRPr lang="en-US" sz="2200" dirty="0"/>
          </a:p>
          <a:p>
            <a:pPr lvl="1"/>
            <a:r>
              <a:rPr lang="en-US" sz="2200" dirty="0" smtClean="0"/>
              <a:t>Method on an instance, such as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endParaRPr lang="en-US" sz="2200" dirty="0"/>
          </a:p>
          <a:p>
            <a:pPr lvl="1"/>
            <a:r>
              <a:rPr lang="en-US" sz="2200" dirty="0" smtClean="0"/>
              <a:t>Constructor reference, such as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endParaRPr lang="en-US" sz="2200" dirty="0"/>
          </a:p>
          <a:p>
            <a:pPr lvl="1"/>
            <a:r>
              <a:rPr lang="en-US" sz="2200" dirty="0" smtClean="0"/>
              <a:t>Instance method, such as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toUpperCase</a:t>
            </a:r>
            <a:endParaRPr lang="en-US" sz="2200" dirty="0"/>
          </a:p>
          <a:p>
            <a:r>
              <a:rPr lang="en-US" sz="2400" dirty="0" smtClean="0"/>
              <a:t>Once familiarity with syntax is obtained, these can often be read and understood faster.</a:t>
            </a:r>
          </a:p>
          <a:p>
            <a:r>
              <a:rPr lang="en-US" sz="2400" dirty="0" smtClean="0"/>
              <a:t>A method reference may always be transformed into a lambda, but a lambda may not always be transformed into a method reference.</a:t>
            </a:r>
            <a:endParaRPr lang="en-US" sz="2400" dirty="0"/>
          </a:p>
          <a:p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valueOf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= s -&gt; </a:t>
            </a:r>
            <a:r>
              <a:rPr lang="en-US" sz="20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String.valueOf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(s);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value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valueOf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H'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'l'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'l'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'o</a:t>
            </a:r>
            <a:r>
              <a:rPr lang="en-US" sz="2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Hello </a:t>
            </a:r>
            <a:endParaRPr lang="en-US" sz="2000" dirty="0"/>
          </a:p>
          <a:p>
            <a:r>
              <a:rPr lang="en-US" sz="2000" dirty="0" smtClean="0"/>
              <a:t>Arguments are bound in declaration order.</a:t>
            </a:r>
          </a:p>
        </p:txBody>
      </p:sp>
    </p:spTree>
    <p:extLst>
      <p:ext uri="{BB962C8B-B14F-4D97-AF65-F5344CB8AC3E}">
        <p14:creationId xmlns:p14="http://schemas.microsoft.com/office/powerpoint/2010/main" val="38118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/>
          <a:lstStyle/>
          <a:p>
            <a:r>
              <a:rPr lang="en-US" dirty="0" smtClean="0"/>
              <a:t>Method on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8459"/>
            <a:ext cx="8596668" cy="42529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Consumer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Object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printer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printer =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 -&gt;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System.out.print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); 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1234</a:t>
            </a:r>
            <a:endParaRPr lang="en-US" sz="2000" dirty="0"/>
          </a:p>
          <a:p>
            <a:r>
              <a:rPr lang="en-US" sz="2000" dirty="0" smtClean="0"/>
              <a:t>The same rules that apply for binding lambda variables also apply when binding to a method on an instance:</a:t>
            </a:r>
          </a:p>
          <a:p>
            <a:r>
              <a:rPr lang="en-US" sz="2000" dirty="0"/>
              <a:t>class members, </a:t>
            </a:r>
            <a:r>
              <a:rPr lang="en-US" sz="2000" i="1" dirty="0"/>
              <a:t>effectively final </a:t>
            </a:r>
            <a:r>
              <a:rPr lang="en-US" sz="2000" dirty="0"/>
              <a:t>arguments and local </a:t>
            </a:r>
            <a:r>
              <a:rPr lang="en-US" sz="2000" dirty="0" smtClean="0"/>
              <a:t>variables may be used as a method reference on an instance.</a:t>
            </a:r>
            <a:endParaRPr lang="en-US" sz="2000" dirty="0"/>
          </a:p>
          <a:p>
            <a:endParaRPr lang="en-US" dirty="0" smtClean="0"/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66612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Richard </a:t>
            </a:r>
            <a:r>
              <a:rPr lang="en-US" sz="2600" dirty="0" err="1" smtClean="0"/>
              <a:t>Roda</a:t>
            </a:r>
            <a:endParaRPr lang="en-US" sz="2600" dirty="0" smtClean="0"/>
          </a:p>
          <a:p>
            <a:r>
              <a:rPr lang="en-US" sz="2600" dirty="0" smtClean="0"/>
              <a:t>Sr. Technical Lead at DXC Technology</a:t>
            </a:r>
          </a:p>
          <a:p>
            <a:r>
              <a:rPr lang="en-US" sz="2600" dirty="0" smtClean="0"/>
              <a:t>Over 15 years of Java development experience</a:t>
            </a:r>
          </a:p>
          <a:p>
            <a:r>
              <a:rPr lang="en-US" sz="2600" dirty="0" smtClean="0"/>
              <a:t>OCA Java and Security+ certifications</a:t>
            </a:r>
          </a:p>
          <a:p>
            <a:r>
              <a:rPr lang="en-US" sz="2600" dirty="0" smtClean="0"/>
              <a:t>Linked In</a:t>
            </a:r>
            <a:r>
              <a:rPr lang="en-US" sz="2600" dirty="0"/>
              <a:t>: </a:t>
            </a:r>
            <a:r>
              <a:rPr lang="en-US" sz="2600" dirty="0" smtClean="0">
                <a:hlinkClick r:id="rId2"/>
              </a:rPr>
              <a:t>https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www.linkedin.com/in/richardroda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Twitter: @</a:t>
            </a:r>
            <a:r>
              <a:rPr lang="en-US" sz="2600" dirty="0" err="1" smtClean="0"/>
              <a:t>Richard_Roda</a:t>
            </a:r>
            <a:endParaRPr lang="en-US" sz="2600" dirty="0" smtClean="0"/>
          </a:p>
          <a:p>
            <a:r>
              <a:rPr lang="en-US" sz="2600" dirty="0" smtClean="0"/>
              <a:t>These slides (pdf): </a:t>
            </a:r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</a:t>
            </a:r>
            <a:r>
              <a:rPr lang="en-US" sz="2600" dirty="0" smtClean="0">
                <a:hlinkClick r:id="rId3"/>
              </a:rPr>
              <a:t>tinyurl.com/love-lambda</a:t>
            </a:r>
            <a:endParaRPr lang="en-US" sz="26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Constructor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Supplier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supplier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supplier = () -&gt; new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StringBuilder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sb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supplier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"Hi</a:t>
            </a:r>
            <a:r>
              <a:rPr lang="en-US" sz="20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!"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sb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Hi! </a:t>
            </a:r>
            <a:endParaRPr lang="en-US" sz="2000" dirty="0"/>
          </a:p>
          <a:p>
            <a:r>
              <a:rPr lang="en-US" sz="2000" dirty="0" smtClean="0"/>
              <a:t>Creates a new instance of the class, and returns it as the result.</a:t>
            </a:r>
          </a:p>
          <a:p>
            <a:r>
              <a:rPr lang="en-US" sz="2000" dirty="0" smtClean="0"/>
              <a:t>Must be bound to a lambda that has a non-void return type.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2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UnaryOperator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toUpper</a:t>
            </a:r>
            <a:r>
              <a:rPr lang="en-US" sz="2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toUpperCase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toUpper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s -&gt;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s.toUpperCase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toUpper</a:t>
            </a:r>
            <a:r>
              <a:rPr 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apply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abc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endParaRPr lang="en-US" sz="2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 smtClean="0"/>
              <a:t>The first argument of the lambda becomes the instance the method reference operates on.</a:t>
            </a:r>
          </a:p>
          <a:p>
            <a:r>
              <a:rPr lang="en-US" sz="2000" dirty="0" smtClean="0"/>
              <a:t>The remaining arguments are bound in the order they occur.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to be confused with IO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317"/>
            <a:ext cx="8596668" cy="748553"/>
          </a:xfrm>
        </p:spPr>
        <p:txBody>
          <a:bodyPr/>
          <a:lstStyle/>
          <a:p>
            <a:r>
              <a:rPr lang="en-US" dirty="0" smtClean="0"/>
              <a:t>Java Stream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29553"/>
            <a:ext cx="8596668" cy="5492777"/>
          </a:xfrm>
        </p:spPr>
        <p:txBody>
          <a:bodyPr>
            <a:normAutofit/>
          </a:bodyPr>
          <a:lstStyle/>
          <a:p>
            <a:r>
              <a:rPr lang="en-US" dirty="0" smtClean="0"/>
              <a:t>Abstraction for computation of elements.</a:t>
            </a:r>
          </a:p>
          <a:p>
            <a:r>
              <a:rPr lang="en-US" dirty="0" smtClean="0"/>
              <a:t>A computation structure, not a data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data source</a:t>
            </a:r>
            <a:r>
              <a:rPr lang="en-US" dirty="0" smtClean="0"/>
              <a:t>, such as a collection, file, or computation.  May be infinite, such as the set of numbers starting at 0.  A data source is </a:t>
            </a:r>
            <a:r>
              <a:rPr lang="en-US" i="1" dirty="0" smtClean="0"/>
              <a:t>lazy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Zero or more intermediate operations.</a:t>
            </a:r>
          </a:p>
          <a:p>
            <a:pPr marL="1200150" lvl="2" indent="-342900"/>
            <a:r>
              <a:rPr lang="en-US" sz="1500" dirty="0" smtClean="0"/>
              <a:t>Accepts a stream and returns a another stream with the operation appended to it.</a:t>
            </a:r>
          </a:p>
          <a:p>
            <a:pPr marL="1200150" lvl="2" indent="-342900"/>
            <a:r>
              <a:rPr lang="en-US" sz="1500" i="1" dirty="0" smtClean="0"/>
              <a:t>Lazy</a:t>
            </a:r>
            <a:r>
              <a:rPr lang="en-US" sz="1500" dirty="0"/>
              <a:t>:</a:t>
            </a:r>
            <a:r>
              <a:rPr lang="en-US" sz="1500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terminal operation</a:t>
            </a:r>
          </a:p>
          <a:p>
            <a:pPr marL="1200150" lvl="2" indent="-342900"/>
            <a:r>
              <a:rPr lang="en-US" sz="1500" dirty="0" smtClean="0"/>
              <a:t>Returns a result, such as a number or a collection.</a:t>
            </a:r>
          </a:p>
          <a:p>
            <a:pPr marL="1200150" lvl="2" indent="-342900"/>
            <a:r>
              <a:rPr lang="en-US" sz="1500" i="1" dirty="0" smtClean="0"/>
              <a:t>Eager</a:t>
            </a:r>
            <a:r>
              <a:rPr lang="en-US" sz="1500" i="1" dirty="0"/>
              <a:t>:</a:t>
            </a:r>
            <a:r>
              <a:rPr lang="en-US" sz="1500" i="1" dirty="0" smtClean="0"/>
              <a:t>  </a:t>
            </a:r>
            <a:r>
              <a:rPr lang="en-US" sz="1500" dirty="0" smtClean="0"/>
              <a:t>It requests the elements from the final stream, which has the effect of pulling elements from the data source and applying the intermediate operations to them.  A stream is a passive description of a computation until a terminal operation is applied.</a:t>
            </a:r>
          </a:p>
          <a:p>
            <a:pPr marL="1200150" lvl="2" indent="-342900"/>
            <a:r>
              <a:rPr lang="en-US" sz="1500" dirty="0" smtClean="0"/>
              <a:t>Closes the stream.  Any further operations are invalid and result in </a:t>
            </a:r>
            <a:r>
              <a:rPr lang="en-US" sz="1500" dirty="0"/>
              <a:t>an </a:t>
            </a:r>
            <a:r>
              <a:rPr lang="en-US" sz="1500" dirty="0" err="1"/>
              <a:t>IllegalStateException</a:t>
            </a:r>
            <a:r>
              <a:rPr lang="en-US" sz="1500" dirty="0"/>
              <a:t>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collection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dirty="0" smtClean="0"/>
              <a:t>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 </a:t>
            </a:r>
            <a:r>
              <a:rPr lang="en-US" dirty="0" smtClean="0"/>
              <a:t>that has integers from 1 to 1000, add the collection.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 number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Stream reduction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500500</a:t>
            </a:r>
          </a:p>
          <a:p>
            <a:r>
              <a:rPr lang="en-US" dirty="0" smtClean="0"/>
              <a:t>Same Sum using an </a:t>
            </a:r>
            <a:r>
              <a:rPr lang="en-US" dirty="0" err="1" smtClean="0"/>
              <a:t>IntStream</a:t>
            </a:r>
            <a:endParaRPr lang="en-US" dirty="0" smtClean="0"/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500500</a:t>
            </a: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811306"/>
          </a:xfrm>
        </p:spPr>
        <p:txBody>
          <a:bodyPr/>
          <a:lstStyle/>
          <a:p>
            <a:r>
              <a:rPr lang="en-US" dirty="0" smtClean="0"/>
              <a:t>Breaking Down the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99" y="1174376"/>
            <a:ext cx="8596668" cy="5204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Data Source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Terminal Operation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All streams have a data source, zero or more intermediate operations, and a terminal operation.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collection is the data source.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is a terminal </a:t>
            </a:r>
            <a:r>
              <a:rPr lang="en-US" i="1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reduction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on the stream.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A reduction distills all of the values in a given stream to a single value.</a:t>
            </a:r>
          </a:p>
          <a:p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Integer reduction examples: sum, average, median, min, and max.</a:t>
            </a:r>
          </a:p>
          <a:p>
            <a:r>
              <a:rPr lang="en-US" dirty="0" smtClean="0"/>
              <a:t>The first argument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dirty="0" smtClean="0"/>
              <a:t> is the identity argument.  For addition, it is 0.  For a multiplication it is 1.</a:t>
            </a:r>
          </a:p>
          <a:p>
            <a:r>
              <a:rPr lang="en-US" dirty="0" smtClean="0"/>
              <a:t>The lambda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that is given a running total and the current element.  They are processed by adding them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3071"/>
            <a:ext cx="8596668" cy="667871"/>
          </a:xfrm>
        </p:spPr>
        <p:txBody>
          <a:bodyPr/>
          <a:lstStyle/>
          <a:p>
            <a:r>
              <a:rPr lang="en-US" dirty="0" smtClean="0"/>
              <a:t>Primitive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0942"/>
            <a:ext cx="8596668" cy="528469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Offers a performance benefit over generic stream by avoiding boxing of primitive computations.</a:t>
            </a:r>
          </a:p>
          <a:p>
            <a:r>
              <a:rPr lang="en-US" dirty="0" smtClean="0"/>
              <a:t>Offers additional methods, such as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replace a traditional for loop</a:t>
            </a:r>
          </a:p>
          <a:p>
            <a:pPr marL="0" indent="0">
              <a:buNone/>
            </a:pP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sz="165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65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Print </a:t>
            </a:r>
            <a:r>
              <a:rPr lang="en-US" sz="165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</a:p>
          <a:p>
            <a:r>
              <a:rPr lang="en-US" dirty="0" smtClean="0"/>
              <a:t>Use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mapToLong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mapToDouble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mapToObj</a:t>
            </a:r>
            <a:r>
              <a:rPr lang="en-US" dirty="0" smtClean="0">
                <a:cs typeface="Courier New" panose="02070309020205020404" pitchFamily="49" charset="0"/>
              </a:rPr>
              <a:t> to convert an existing stream to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</a:t>
            </a:r>
            <a:r>
              <a:rPr lang="en-US" dirty="0" smtClean="0"/>
              <a:t>respectively.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method to convert a primitive stream to its equivalent object stream by boxing the primitive values as follows: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DoubleStream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0541"/>
            <a:ext cx="8596668" cy="440082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a computation on stream elements.</a:t>
            </a:r>
          </a:p>
          <a:p>
            <a:r>
              <a:rPr lang="en-US" sz="2400" dirty="0" smtClean="0"/>
              <a:t>May be used to change the element type of a stream</a:t>
            </a:r>
            <a:r>
              <a:rPr lang="en-US" sz="2400" dirty="0"/>
              <a:t> </a:t>
            </a:r>
            <a:r>
              <a:rPr lang="en-US" sz="2400" dirty="0" smtClean="0"/>
              <a:t>by returning values of a different type.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Character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75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mapToObj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Stream&lt;Character&gt;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ABCDEFGHIJ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2400" dirty="0" smtClean="0"/>
              <a:t>Change values, but keep data type (</a:t>
            </a:r>
            <a:r>
              <a:rPr lang="en-US" sz="2400" dirty="0" err="1" smtClean="0"/>
              <a:t>int</a:t>
            </a:r>
            <a:r>
              <a:rPr lang="en-US" sz="2400" dirty="0" smtClean="0"/>
              <a:t>).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forEach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0, 10 ... 90 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33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Filter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7843"/>
            <a:ext cx="9172280" cy="4858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 smtClean="0">
                <a:cs typeface="Courier New" panose="02070309020205020404" pitchFamily="49" charset="0"/>
              </a:rPr>
              <a:t> intermediate operation creates a new stream with the contents of the previous stream where the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smtClean="0">
                <a:solidFill>
                  <a:schemeClr val="tx1"/>
                </a:solidFill>
                <a:highlight>
                  <a:srgbClr val="FFFFFF"/>
                </a:highlight>
                <a:cs typeface="Courier New" panose="02070309020205020404" pitchFamily="49" charset="0"/>
              </a:rPr>
              <a:t> or primitive predicate is </a:t>
            </a:r>
            <a:r>
              <a:rPr lang="en-US" sz="24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IntSummaryStatistics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Data Source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filter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Intermediate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Operation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// Terminal Operation </a:t>
            </a:r>
            <a:endParaRPr lang="en-US" sz="2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summaryStatistics</a:t>
            </a:r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count=250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, sum=124500, min=0, average=498.000000,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max=996 */</a:t>
            </a:r>
            <a:endParaRPr lang="en-US" sz="2400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8929"/>
            <a:ext cx="8596668" cy="820271"/>
          </a:xfrm>
        </p:spPr>
        <p:txBody>
          <a:bodyPr/>
          <a:lstStyle/>
          <a:p>
            <a:r>
              <a:rPr lang="en-US" dirty="0" smtClean="0"/>
              <a:t>Collecting – The </a:t>
            </a:r>
            <a:r>
              <a:rPr lang="en-US" dirty="0" err="1" smtClean="0"/>
              <a:t>Stream.Collect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4728"/>
            <a:ext cx="8596668" cy="5212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dirty="0"/>
              <a:t> </a:t>
            </a:r>
            <a:r>
              <a:rPr lang="en-US" dirty="0" smtClean="0"/>
              <a:t>method performs a </a:t>
            </a:r>
            <a:r>
              <a:rPr lang="en-US" i="1" dirty="0" smtClean="0"/>
              <a:t>mutable reduction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terminal operation that creates a new object that has each element of the stream applied to it.  Example: convert a Stream to a Collection.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1, 2, 2, 3, 4, 5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[1, 2, 3, 4, 5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]</a:t>
            </a:r>
            <a:endParaRPr lang="en-US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Custom collection type with a sort applied to it. 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reverseOrder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LinkedHashSet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[5, 4, 3, 2, 1]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1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</a:t>
            </a:r>
            <a:r>
              <a:rPr lang="en-US" sz="2400" dirty="0" smtClean="0"/>
              <a:t>closure: </a:t>
            </a:r>
            <a:r>
              <a:rPr lang="en-US" sz="2400" dirty="0" smtClean="0"/>
              <a:t>class members,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 and local variables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r>
              <a:rPr lang="en-US" sz="2400" dirty="0" smtClean="0"/>
              <a:t>An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local variable or argument is either declared final, or is not changed such that if the final declaration were added, the code remains valid.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US" dirty="0" smtClean="0"/>
              <a:t>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7460"/>
            <a:ext cx="8596668" cy="5150222"/>
          </a:xfrm>
        </p:spPr>
        <p:txBody>
          <a:bodyPr>
            <a:normAutofit/>
          </a:bodyPr>
          <a:lstStyle/>
          <a:p>
            <a:r>
              <a:rPr lang="en-US" dirty="0" smtClean="0"/>
              <a:t>The Partition collector uses a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to create a map with the keys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Both 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smtClean="0"/>
              <a:t>key and value always exist in the map even if the corresponding value is not present.  In such a case, the value will be an empty collection, an empty optional, or a sum or count of 0.</a:t>
            </a:r>
          </a:p>
          <a:p>
            <a:r>
              <a:rPr lang="en-US" dirty="0" smtClean="0"/>
              <a:t>Use the predicate in the previous example to create a map with elements divisible by 4 and not divisible by 4.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1000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boxed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partitioningBy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{false=375000, true=124500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summingInt</a:t>
            </a:r>
            <a:r>
              <a:rPr lang="en-US" dirty="0"/>
              <a:t> collector is an example of a </a:t>
            </a:r>
            <a:r>
              <a:rPr lang="en-US" i="1" dirty="0"/>
              <a:t>downstream collector</a:t>
            </a:r>
            <a:r>
              <a:rPr lang="en-US" dirty="0"/>
              <a:t>.  In this case, it accepts the result of the partitioning by collector and produces a sum reduction of the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3058"/>
            <a:ext cx="8596668" cy="802341"/>
          </a:xfrm>
        </p:spPr>
        <p:txBody>
          <a:bodyPr/>
          <a:lstStyle/>
          <a:p>
            <a:r>
              <a:rPr lang="en-US" dirty="0" smtClean="0"/>
              <a:t>Grouping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2" y="1411941"/>
            <a:ext cx="8596668" cy="4827494"/>
          </a:xfrm>
        </p:spPr>
        <p:txBody>
          <a:bodyPr>
            <a:normAutofit/>
          </a:bodyPr>
          <a:lstStyle/>
          <a:p>
            <a:r>
              <a:rPr lang="en-US" dirty="0" smtClean="0"/>
              <a:t>For the next example, consider the following stream producing function</a:t>
            </a: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work"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Group each word by starting letter, in alphabetical order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groupingBy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TreeSet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*/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376"/>
          </a:xfrm>
        </p:spPr>
        <p:txBody>
          <a:bodyPr/>
          <a:lstStyle/>
          <a:p>
            <a:r>
              <a:rPr lang="en-US" dirty="0" smtClean="0"/>
              <a:t>Grouping By Concurrent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024"/>
            <a:ext cx="8596668" cy="4396338"/>
          </a:xfrm>
        </p:spPr>
        <p:txBody>
          <a:bodyPr/>
          <a:lstStyle/>
          <a:p>
            <a:r>
              <a:rPr lang="en-US" dirty="0" smtClean="0"/>
              <a:t>Streams may be processed in parallel by using the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dirty="0"/>
              <a:t> </a:t>
            </a:r>
            <a:r>
              <a:rPr lang="en-US" dirty="0" smtClean="0"/>
              <a:t>method using concurrent collectors and data structures.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toCollection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ConcurrentSkipListSet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A=[All], a=[a, all, and], b=[boy, but], d=[dull], f=[fool], j=[jack], m=[makes], n=[no], p=[play], w=[work] </a:t>
            </a:r>
            <a:r>
              <a:rPr lang="en-US" sz="16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r>
              <a:rPr lang="en-US" dirty="0" smtClean="0"/>
              <a:t>Count the words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parallel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groupingByConcurrent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ConcurrentSkipListMap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counting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/* All=1, a=2, all=1, and=2, boy=1, but=1, dull=1, fool=1, jack=2, makes=2, no=2, play=2, work=2 */</a:t>
            </a:r>
            <a:endParaRPr lang="en-US" sz="1600" dirty="0"/>
          </a:p>
          <a:p>
            <a:endParaRPr lang="en-US" sz="16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/>
          <a:lstStyle/>
          <a:p>
            <a:r>
              <a:rPr lang="en-US" dirty="0" smtClean="0"/>
              <a:t>A process where a stream of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CharSequence</a:t>
            </a:r>
            <a:r>
              <a:rPr lang="en-US" dirty="0"/>
              <a:t> </a:t>
            </a:r>
            <a:r>
              <a:rPr lang="en-US" dirty="0" smtClean="0"/>
              <a:t>is concatenated together to form a string.  Recall the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dirty="0"/>
              <a:t> </a:t>
            </a:r>
            <a:r>
              <a:rPr lang="en-US" dirty="0" smtClean="0"/>
              <a:t>stream:</a:t>
            </a:r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Stream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Stream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of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"jack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a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dull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boy"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"but"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"all"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"play"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"and"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"no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work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makes</a:t>
            </a: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jack"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"fool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 smtClean="0"/>
              <a:t>Join this into words separated with a space: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aboutJack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collect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Collectors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joining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 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/* All work and no play makes jack a dull boy but all play and no work makes jack a fool */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a Stream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Tests as Builders </a:t>
            </a:r>
            <a:r>
              <a:rPr lang="en-US" smtClean="0"/>
              <a:t>or Decorators </a:t>
            </a:r>
            <a:r>
              <a:rPr lang="en-US" dirty="0" smtClean="0"/>
              <a:t>for a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Builder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Passes through the builder or adds an intermediate operation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 Using Decorator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Decorate the lambdas used in the stream with testing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235"/>
            <a:ext cx="8596668" cy="4450127"/>
          </a:xfrm>
        </p:spPr>
        <p:txBody>
          <a:bodyPr/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Linked In: </a:t>
            </a:r>
            <a:r>
              <a:rPr lang="en-US" sz="2400" dirty="0" smtClean="0">
                <a:hlinkClick r:id="rId2"/>
              </a:rPr>
              <a:t>https://www.linkedin.com/in/richardroda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This Project: </a:t>
            </a:r>
            <a:r>
              <a:rPr lang="en-US" sz="2400" dirty="0" smtClean="0">
                <a:hlinkClick r:id="rId3"/>
              </a:rPr>
              <a:t>https://github.com/RichardRoda/2017-CodePaLOUsa-Lambda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These slides (pdf): </a:t>
            </a:r>
            <a:r>
              <a:rPr lang="en-US" sz="2400" dirty="0">
                <a:hlinkClick r:id="rId4"/>
              </a:rPr>
              <a:t>https://tinyurl.com/love-lambda</a:t>
            </a:r>
            <a:endParaRPr lang="en-US" sz="2400" dirty="0"/>
          </a:p>
          <a:p>
            <a:r>
              <a:rPr lang="en-US" sz="2400" dirty="0" smtClean="0"/>
              <a:t>These slides license: </a:t>
            </a:r>
            <a:r>
              <a:rPr lang="en-US" sz="2400" dirty="0" smtClean="0">
                <a:hlinkClick r:id="rId5"/>
              </a:rPr>
              <a:t>CC BY 3.0 US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6"/>
              </a:rPr>
              <a:t>license terms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3" y="309283"/>
            <a:ext cx="8596668" cy="654424"/>
          </a:xfrm>
        </p:spPr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993" y="1143001"/>
            <a:ext cx="8596668" cy="5056094"/>
          </a:xfrm>
        </p:spPr>
        <p:txBody>
          <a:bodyPr>
            <a:normAutofit/>
          </a:bodyPr>
          <a:lstStyle/>
          <a:p>
            <a:r>
              <a:rPr lang="en-US" dirty="0" smtClean="0"/>
              <a:t>A lambda expression may take one of the following forms:</a:t>
            </a:r>
            <a:endParaRPr lang="en-US" i="1" dirty="0" smtClean="0"/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/>
              <a:t>[Argument List]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 smtClean="0"/>
              <a:t>statement</a:t>
            </a:r>
          </a:p>
          <a:p>
            <a:pPr lvl="1"/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smtClean="0"/>
              <a:t>[Argument List]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i="1" dirty="0" smtClean="0"/>
              <a:t>statements;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Argument List may take one of the following forms:</a:t>
            </a:r>
          </a:p>
          <a:p>
            <a:pPr lvl="1"/>
            <a:r>
              <a:rPr lang="en-US" dirty="0" smtClean="0"/>
              <a:t>() -&gt; …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-&gt; …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-&gt; …</a:t>
            </a:r>
          </a:p>
          <a:p>
            <a:pPr lvl="1"/>
            <a:r>
              <a:rPr lang="en-US" dirty="0" smtClean="0"/>
              <a:t>(Integer </a:t>
            </a:r>
            <a:r>
              <a:rPr lang="en-US" dirty="0" err="1" smtClean="0"/>
              <a:t>i</a:t>
            </a:r>
            <a:r>
              <a:rPr lang="en-US" dirty="0" smtClean="0"/>
              <a:t>) -&gt; …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…) -&gt; …</a:t>
            </a:r>
          </a:p>
          <a:p>
            <a:pPr lvl="1"/>
            <a:r>
              <a:rPr lang="en-US" dirty="0" smtClean="0"/>
              <a:t>(Integer </a:t>
            </a:r>
            <a:r>
              <a:rPr lang="en-US" dirty="0" err="1" smtClean="0"/>
              <a:t>i</a:t>
            </a:r>
            <a:r>
              <a:rPr lang="en-US" dirty="0" smtClean="0"/>
              <a:t>, String j…) -&gt; …</a:t>
            </a:r>
          </a:p>
          <a:p>
            <a:r>
              <a:rPr lang="en-US" dirty="0" smtClean="0"/>
              <a:t>When using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i="1" dirty="0"/>
              <a:t>statements;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return;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dirty="0" smtClean="0"/>
              <a:t> form, the return is optional for a void return value.  When using a </a:t>
            </a:r>
            <a:r>
              <a:rPr lang="en-US" i="1" dirty="0" smtClean="0"/>
              <a:t>statement,</a:t>
            </a:r>
            <a:r>
              <a:rPr lang="en-US" dirty="0" smtClean="0"/>
              <a:t> the result of the statement is implicitly returned.</a:t>
            </a:r>
          </a:p>
        </p:txBody>
      </p:sp>
    </p:spTree>
    <p:extLst>
      <p:ext uri="{BB962C8B-B14F-4D97-AF65-F5344CB8AC3E}">
        <p14:creationId xmlns:p14="http://schemas.microsoft.com/office/powerpoint/2010/main" val="9234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—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The sole abstract method referred to as the </a:t>
            </a:r>
            <a:r>
              <a:rPr lang="en-US" sz="2100" i="1" dirty="0" smtClean="0"/>
              <a:t>functional method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28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 Method</a:t>
            </a:r>
            <a:endParaRPr lang="en-US" sz="2800" b="1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functional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code, 65 chars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114364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sometimes used for the return value instead of R.</a:t>
            </a:r>
          </a:p>
          <a:p>
            <a:r>
              <a:rPr lang="en-US" sz="2400" dirty="0" smtClean="0"/>
              <a:t>May FIs that take one argument have a corresponding two argument version prefixed with “Bi”.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6483</TotalTime>
  <Words>2424</Words>
  <Application>Microsoft Office PowerPoint</Application>
  <PresentationFormat>Widescreen</PresentationFormat>
  <Paragraphs>306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Lambda Syntax</vt:lpstr>
      <vt:lpstr>Functional Interface (FI) in Java 8</vt:lpstr>
      <vt:lpstr>Binding Lambda to Example2 FI vs Anonymous Inner class</vt:lpstr>
      <vt:lpstr>Key Functional Interfaces</vt:lpstr>
      <vt:lpstr>Functional Interface Conventions</vt:lpstr>
      <vt:lpstr>Predicate&lt;T&gt;</vt:lpstr>
      <vt:lpstr>Consumer&lt;T&gt;</vt:lpstr>
      <vt:lpstr>Supplier&lt;R&gt;</vt:lpstr>
      <vt:lpstr>Function&lt;T,R&gt;</vt:lpstr>
      <vt:lpstr>UnaryOperator&lt;T&gt;</vt:lpstr>
      <vt:lpstr>Comparator&lt;T&gt;</vt:lpstr>
      <vt:lpstr>Method Reference</vt:lpstr>
      <vt:lpstr>Method Reference</vt:lpstr>
      <vt:lpstr>Static Method Reference</vt:lpstr>
      <vt:lpstr>Method on an Instance</vt:lpstr>
      <vt:lpstr>Constructor Method</vt:lpstr>
      <vt:lpstr>Instance Method</vt:lpstr>
      <vt:lpstr>Streams</vt:lpstr>
      <vt:lpstr>Java Stream Definition</vt:lpstr>
      <vt:lpstr>Add a collection of numbers</vt:lpstr>
      <vt:lpstr>Breaking Down the Stream</vt:lpstr>
      <vt:lpstr>Primitive Streams</vt:lpstr>
      <vt:lpstr>Map</vt:lpstr>
      <vt:lpstr>Filter</vt:lpstr>
      <vt:lpstr>Collecting – The Stream.Collect Method</vt:lpstr>
      <vt:lpstr>Partition</vt:lpstr>
      <vt:lpstr>Grouping By</vt:lpstr>
      <vt:lpstr>Grouping By Concurrent</vt:lpstr>
      <vt:lpstr>Joining</vt:lpstr>
      <vt:lpstr>Unit Testing a Stream</vt:lpstr>
      <vt:lpstr>Unit Test Using Builder</vt:lpstr>
      <vt:lpstr>Unit Test Using Decorator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219</cp:revision>
  <dcterms:created xsi:type="dcterms:W3CDTF">2017-04-29T22:11:00Z</dcterms:created>
  <dcterms:modified xsi:type="dcterms:W3CDTF">2017-05-17T03:52:55Z</dcterms:modified>
</cp:coreProperties>
</file>