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6"/>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39" r:id="rId35"/>
    <p:sldId id="338" r:id="rId36"/>
    <p:sldId id="310" r:id="rId37"/>
    <p:sldId id="276" r:id="rId38"/>
    <p:sldId id="335" r:id="rId39"/>
    <p:sldId id="274" r:id="rId40"/>
    <p:sldId id="293" r:id="rId41"/>
    <p:sldId id="321" r:id="rId42"/>
    <p:sldId id="322" r:id="rId43"/>
    <p:sldId id="330" r:id="rId44"/>
    <p:sldId id="337" r:id="rId45"/>
    <p:sldId id="340" r:id="rId46"/>
    <p:sldId id="341" r:id="rId47"/>
    <p:sldId id="331" r:id="rId48"/>
    <p:sldId id="332" r:id="rId49"/>
    <p:sldId id="317" r:id="rId50"/>
    <p:sldId id="318" r:id="rId51"/>
    <p:sldId id="342" r:id="rId52"/>
    <p:sldId id="343" r:id="rId53"/>
    <p:sldId id="311" r:id="rId54"/>
    <p:sldId id="312" r:id="rId55"/>
    <p:sldId id="271" r:id="rId56"/>
    <p:sldId id="295" r:id="rId57"/>
    <p:sldId id="319" r:id="rId58"/>
    <p:sldId id="320" r:id="rId59"/>
    <p:sldId id="344" r:id="rId60"/>
    <p:sldId id="345" r:id="rId61"/>
    <p:sldId id="313" r:id="rId62"/>
    <p:sldId id="278" r:id="rId63"/>
    <p:sldId id="277" r:id="rId64"/>
    <p:sldId id="279" r:id="rId65"/>
    <p:sldId id="280" r:id="rId66"/>
    <p:sldId id="281" r:id="rId67"/>
    <p:sldId id="333" r:id="rId68"/>
    <p:sldId id="325" r:id="rId69"/>
    <p:sldId id="326" r:id="rId70"/>
    <p:sldId id="327" r:id="rId71"/>
    <p:sldId id="328" r:id="rId72"/>
    <p:sldId id="329" r:id="rId73"/>
    <p:sldId id="298" r:id="rId74"/>
    <p:sldId id="299" r:id="rId75"/>
    <p:sldId id="300" r:id="rId76"/>
    <p:sldId id="301" r:id="rId77"/>
    <p:sldId id="302" r:id="rId78"/>
    <p:sldId id="303" r:id="rId79"/>
    <p:sldId id="308" r:id="rId80"/>
    <p:sldId id="309" r:id="rId81"/>
    <p:sldId id="306" r:id="rId82"/>
    <p:sldId id="307" r:id="rId83"/>
    <p:sldId id="304" r:id="rId84"/>
    <p:sldId id="291"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1266" autoAdjust="0"/>
  </p:normalViewPr>
  <p:slideViewPr>
    <p:cSldViewPr snapToGrid="0">
      <p:cViewPr varScale="1">
        <p:scale>
          <a:sx n="69" d="100"/>
          <a:sy n="69" d="100"/>
        </p:scale>
        <p:origin x="1219" y="41"/>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a value”.  It does not have to create a new value, and may provide a constant value.  If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only uses its arguments, has no side-effects, and always provides the same result for any given inputs.  A commutative function is a function that always produces the same result regardless of how its inputs are 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a:t>
            </a:r>
            <a:r>
              <a:rPr lang="en-US" baseline="0" dirty="0" smtClean="0"/>
              <a:t>side effect free property </a:t>
            </a:r>
            <a:r>
              <a:rPr lang="en-US" baseline="0" dirty="0"/>
              <a:t>of the function </a:t>
            </a:r>
            <a:r>
              <a:rPr lang="en-US" baseline="0" dirty="0" smtClean="0"/>
              <a:t>argument.  </a:t>
            </a:r>
            <a:r>
              <a:rPr lang="en-US" baseline="0" dirty="0"/>
              <a:t>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a:t>
            </a:r>
            <a:r>
              <a:rPr lang="en-US" baseline="0" dirty="0" smtClean="0"/>
              <a:t>.  </a:t>
            </a:r>
            <a:r>
              <a:rPr lang="en-US" baseline="0" dirty="0"/>
              <a:t>Until a terminal operation is applied, a stream is a passive description of a data source and intermediate operations. </a:t>
            </a:r>
            <a:r>
              <a:rPr lang="en-US" baseline="0" dirty="0" smtClean="0"/>
              <a:t> Applying a terminal operation to a stream starts the processing.  Any </a:t>
            </a:r>
            <a:r>
              <a:rPr lang="en-US" baseline="0" dirty="0"/>
              <a:t>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a:t>
            </a:r>
            <a:r>
              <a:rPr lang="en-US" i="0" baseline="0" dirty="0" smtClean="0"/>
              <a:t>zero or more intermediate </a:t>
            </a:r>
            <a:r>
              <a:rPr lang="en-US" i="0" baseline="0" dirty="0"/>
              <a:t>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a:t>
            </a:r>
            <a:r>
              <a:rPr lang="en-US" baseline="0" dirty="0" smtClean="0"/>
              <a:t>streams.  Sets are known to be distinct without duplicates until they are mapped.  </a:t>
            </a:r>
            <a:r>
              <a:rPr lang="en-US" baseline="0" dirty="0"/>
              <a:t>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a:t>
            </a:r>
            <a:r>
              <a:rPr lang="en-US" baseline="0" dirty="0" smtClean="0"/>
              <a:t>.  Mapping clears the distinct stream attribute because a function could return the same value for two different stream elements. </a:t>
            </a:r>
            <a:r>
              <a:rPr lang="en-US" baseline="0" dirty="0"/>
              <a:t>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a:t>
            </a:r>
            <a:r>
              <a:rPr lang="en-US" baseline="0" dirty="0" smtClean="0"/>
              <a:t>streams known to be distinct, this operation </a:t>
            </a:r>
            <a:r>
              <a:rPr lang="en-US" baseline="0" dirty="0"/>
              <a:t>is a pass through.  Although the two examples with map and distinct appear to be equivalent, they are not.  When given a stream from a set, the first one outperforms the second because </a:t>
            </a:r>
            <a:r>
              <a:rPr lang="en-US" baseline="0" dirty="0" smtClean="0"/>
              <a:t>it bypasses the distinct operation.  </a:t>
            </a:r>
            <a:r>
              <a:rPr lang="en-US" baseline="0" dirty="0"/>
              <a:t>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a:t>
            </a:r>
            <a:r>
              <a:rPr lang="en-US" baseline="0" dirty="0" smtClean="0"/>
              <a:t>.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a unary operator is passed into the </a:t>
            </a:r>
            <a:r>
              <a:rPr lang="en-US" dirty="0" err="1" smtClean="0"/>
              <a:t>getCount</a:t>
            </a:r>
            <a:r>
              <a:rPr lang="en-US" dirty="0" smtClean="0"/>
              <a:t> function</a:t>
            </a:r>
            <a:r>
              <a:rPr lang="en-US" baseline="0" dirty="0" smtClean="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examples</a:t>
            </a:r>
            <a:r>
              <a:rPr lang="en-US" baseline="0" dirty="0" smtClean="0"/>
              <a:t> use the </a:t>
            </a:r>
            <a:r>
              <a:rPr lang="en-US" baseline="0" dirty="0" err="1" smtClean="0"/>
              <a:t>getCount</a:t>
            </a:r>
            <a:r>
              <a:rPr lang="en-US" baseline="0" dirty="0" smtClean="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clean separation of concerns: these calls are only concerned with the widgets to process.  The complexities of the stream processing are the responsibility of the </a:t>
            </a:r>
            <a:r>
              <a:rPr lang="en-US" baseline="0" dirty="0" err="1" smtClean="0"/>
              <a:t>totalCount</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a:t>
            </a:r>
            <a:r>
              <a:rPr lang="en-US" baseline="0" dirty="0" smtClean="0"/>
              <a:t>the accumulator value to </a:t>
            </a:r>
            <a:r>
              <a:rPr lang="en-US" baseline="0" dirty="0"/>
              <a:t>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 Map Reduce design pattern is a pattern to solve the common problem of reducing</a:t>
            </a:r>
            <a:r>
              <a:rPr lang="en-US" i="0" baseline="0" dirty="0" smtClean="0"/>
              <a:t> a dataset of objects to a single value.  The “map” in the pattern refers to converting the values in the dataset to the values we are interested in processing.  The Reduce refers to applying a reduction operation on the mapped values to produce a single answer.</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The strategy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is similar to the Intermediate Strategy Pattern shown earlier.  The primary difference is that both </a:t>
            </a:r>
            <a:r>
              <a:rPr lang="en-US" baseline="0" dirty="0" smtClean="0"/>
              <a:t>the intermediate and terminal operations are delegated to the processing strategy.  The </a:t>
            </a:r>
            <a:r>
              <a:rPr lang="en-US" baseline="0" dirty="0" err="1" smtClean="0"/>
              <a:t>processWidgets</a:t>
            </a:r>
            <a:r>
              <a:rPr lang="en-US" baseline="0" dirty="0" smtClean="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examples show how to use the terminal strategy pattern</a:t>
            </a:r>
            <a:r>
              <a:rPr lang="en-US" baseline="0" dirty="0" smtClean="0"/>
              <a:t> to process a stream.  The terminal operations are shown in bold.  The first example get the number of blue widgets in the stream.  The second example gets the total price of the red widgets present in the stream.  By moving the code to create, limit, and clean up the stream into the </a:t>
            </a:r>
            <a:r>
              <a:rPr lang="en-US" baseline="0" dirty="0" err="1" smtClean="0"/>
              <a:t>processWidgets</a:t>
            </a:r>
            <a:r>
              <a:rPr lang="en-US" baseline="0" dirty="0" smtClean="0"/>
              <a:t> method, the calling code can focus on the business problem to be solved.  The return value of the </a:t>
            </a:r>
            <a:r>
              <a:rPr lang="en-US" baseline="0" dirty="0" err="1" smtClean="0"/>
              <a:t>processWidgets</a:t>
            </a:r>
            <a:r>
              <a:rPr lang="en-US" baseline="0" dirty="0" smtClean="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9/6/2023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9/6/2023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smtClean="0"/>
              <a:t>Getting the most from Java </a:t>
            </a:r>
            <a:r>
              <a:rPr lang="en-US" dirty="0"/>
              <a:t>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Such functions are inherently safe.</a:t>
            </a:r>
          </a:p>
          <a:p>
            <a:r>
              <a:rPr lang="en-US" sz="2400" dirty="0"/>
              <a:t>“Pure Function” usually means Pure Commutative Function.</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one or zero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always creates an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smtClean="0"/>
              <a:t>Arguments are always bound in declaration order</a:t>
            </a:r>
          </a:p>
          <a:p>
            <a:r>
              <a:rPr lang="en-US" sz="2400" dirty="0" smtClean="0"/>
              <a:t>A </a:t>
            </a:r>
            <a:r>
              <a:rPr lang="en-US" sz="2400" dirty="0"/>
              <a:t>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smtClean="0"/>
              <a:t>Supplier </a:t>
            </a:r>
            <a:r>
              <a:rPr lang="en-US" sz="2000" dirty="0"/>
              <a:t>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r>
              <a:rPr lang="en-US" sz="2000" dirty="0" smtClean="0"/>
              <a:t>.</a:t>
            </a:r>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or finding items that match a predicate </a:t>
            </a:r>
          </a:p>
          <a:p>
            <a:pPr lvl="1"/>
            <a:r>
              <a:rPr lang="en-US" sz="2000" dirty="0"/>
              <a:t>Mapping items using a function </a:t>
            </a:r>
          </a:p>
          <a:p>
            <a:pPr lvl="1"/>
            <a:r>
              <a:rPr lang="en-US" sz="2000" dirty="0"/>
              <a:t>Skipping and limiting items processed.  Can turn an infinite stream into a finite stream.</a:t>
            </a:r>
          </a:p>
          <a:p>
            <a:pPr lvl="1"/>
            <a:r>
              <a:rPr lang="en-US" sz="2000" dirty="0"/>
              <a:t>Reordering the items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pPr lvl="1"/>
            <a:r>
              <a:rPr lang="en-US" sz="1800" dirty="0"/>
              <a:t>A </a:t>
            </a:r>
            <a:r>
              <a:rPr lang="en-US" sz="1800" i="1" dirty="0"/>
              <a:t>reduction</a:t>
            </a:r>
            <a:r>
              <a:rPr lang="en-US" sz="1800" dirty="0"/>
              <a:t> produces a result from every stream element</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a:t>
            </a:r>
          </a:p>
          <a:p>
            <a:pPr lvl="1"/>
            <a:r>
              <a:rPr lang="en-US" sz="18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a:t>
            </a:r>
            <a:r>
              <a:rPr lang="en-US" dirty="0" smtClean="0"/>
              <a:t>terminal reduction </a:t>
            </a:r>
            <a:r>
              <a:rPr lang="en-US" dirty="0"/>
              <a:t>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smtClean="0"/>
              <a:t>Parallelism and Ordering</a:t>
            </a:r>
            <a:endParaRPr lang="en-US" dirty="0"/>
          </a:p>
        </p:txBody>
      </p:sp>
      <p:sp>
        <p:nvSpPr>
          <p:cNvPr id="3" name="Content Placeholder 2"/>
          <p:cNvSpPr>
            <a:spLocks noGrp="1"/>
          </p:cNvSpPr>
          <p:nvPr>
            <p:ph idx="1"/>
          </p:nvPr>
        </p:nvSpPr>
        <p:spPr>
          <a:xfrm>
            <a:off x="677334" y="1099247"/>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Unordered streams lack a defined order</a:t>
            </a:r>
            <a:r>
              <a:rPr lang="en-US" sz="2400" dirty="0" smtClean="0"/>
              <a:t>.</a:t>
            </a:r>
            <a:endParaRPr lang="en-US" sz="2400" dirty="0"/>
          </a:p>
          <a:p>
            <a:r>
              <a:rPr lang="en-US" sz="2400" dirty="0"/>
              <a:t>Both sequential and parallel streams may be ordered, but 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a:t>
            </a:r>
            <a:r>
              <a:rPr lang="en-US" sz="1800" dirty="0" smtClean="0"/>
              <a:t>unordered</a:t>
            </a:r>
          </a:p>
          <a:p>
            <a:pPr lvl="1"/>
            <a:r>
              <a:rPr lang="en-US" sz="2000" dirty="0" smtClean="0"/>
              <a:t>Stream from a set has its distinct attribute set until mapped.</a:t>
            </a:r>
            <a:endParaRPr lang="en-US" sz="2000" dirty="0"/>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a:t>
            </a:r>
            <a:r>
              <a:rPr lang="en-US" sz="2400" dirty="0" smtClean="0"/>
              <a:t>Function (Infinite Stream)</a:t>
            </a:r>
            <a:endParaRPr lang="en-US" sz="2400" dirty="0"/>
          </a:p>
          <a:p>
            <a:pPr lvl="1"/>
            <a:r>
              <a:rPr lang="en-US" sz="2000" dirty="0" err="1"/>
              <a:t>Stream.iterate</a:t>
            </a:r>
            <a:r>
              <a:rPr lang="en-US" sz="2000" dirty="0"/>
              <a:t>(T seed, </a:t>
            </a:r>
            <a:r>
              <a:rPr lang="en-US" sz="2000" dirty="0" err="1"/>
              <a:t>UnaryOperator</a:t>
            </a:r>
            <a:r>
              <a:rPr lang="en-US" sz="2000" dirty="0"/>
              <a:t>&lt;T&gt; function) creates a sequential ordered infinite </a:t>
            </a:r>
            <a:r>
              <a:rPr lang="en-US" sz="2000" dirty="0" smtClean="0"/>
              <a:t>stream.</a:t>
            </a:r>
            <a:endParaRPr lang="en-US" sz="2000" dirty="0"/>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a:t>
            </a:r>
            <a:r>
              <a:rPr lang="en-US" sz="2600" dirty="0" smtClean="0"/>
              <a:t>function </a:t>
            </a:r>
            <a:r>
              <a:rPr lang="en-US" sz="2600" dirty="0"/>
              <a:t>should be used if possible</a:t>
            </a:r>
            <a:r>
              <a:rPr lang="en-US" sz="2600" dirty="0" smtClean="0"/>
              <a:t>.</a:t>
            </a:r>
          </a:p>
          <a:p>
            <a:r>
              <a:rPr lang="en-US" sz="2600" dirty="0" smtClean="0"/>
              <a:t>Clears the distinct attribute.  Mapped streams are not known to be distinct</a:t>
            </a:r>
          </a:p>
          <a:p>
            <a:r>
              <a:rPr lang="en-US" sz="2600" dirty="0" smtClean="0"/>
              <a:t>May </a:t>
            </a:r>
            <a:r>
              <a:rPr lang="en-US" sz="2600" dirty="0"/>
              <a:t>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a:t>
            </a:r>
            <a:r>
              <a:rPr lang="en-US" sz="2000" dirty="0" smtClean="0"/>
              <a:t>sequential ordered </a:t>
            </a:r>
            <a:r>
              <a:rPr lang="en-US" sz="2000" dirty="0"/>
              <a:t>streams, the first of a given value is preserved.</a:t>
            </a:r>
          </a:p>
          <a:p>
            <a:r>
              <a:rPr lang="en-US" sz="2000" dirty="0"/>
              <a:t>For streams known to be distinct, such as an unmapped stream from a set, this method passes the values through.  Examples</a:t>
            </a:r>
            <a:r>
              <a:rPr lang="en-US" sz="2000" dirty="0" smtClean="0"/>
              <a:t>:</a:t>
            </a:r>
            <a:endParaRPr lang="en-US" sz="1900"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smtClean="0">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a:t>
            </a:r>
            <a:r>
              <a:rPr lang="en-US" sz="1900" dirty="0" smtClean="0"/>
              <a:t>bypasses distinct </a:t>
            </a:r>
            <a:r>
              <a:rPr lang="en-US" sz="1900" dirty="0"/>
              <a:t>processing when </a:t>
            </a:r>
            <a:r>
              <a:rPr lang="en-US" sz="1900" dirty="0" smtClean="0"/>
              <a:t>the collection </a:t>
            </a:r>
            <a:r>
              <a:rPr lang="en-US" sz="1900" dirty="0"/>
              <a:t>is a set.</a:t>
            </a:r>
          </a:p>
          <a:p>
            <a:r>
              <a:rPr lang="en-US" sz="2000" dirty="0" smtClean="0"/>
              <a:t>Introduces overhead on a parallel stream.</a:t>
            </a:r>
            <a:endParaRPr lang="en-US" sz="2000" dirty="0"/>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r>
              <a:rPr lang="en-US" sz="2400" dirty="0" smtClean="0">
                <a:cs typeface="Courier New" panose="02070309020205020404" pitchFamily="49" charset="0"/>
              </a:rPr>
              <a:t>.</a:t>
            </a:r>
          </a:p>
          <a:p>
            <a:r>
              <a:rPr lang="en-US" sz="2400" dirty="0" smtClean="0">
                <a:solidFill>
                  <a:schemeClr val="tx1"/>
                </a:solidFill>
                <a:highlight>
                  <a:srgbClr val="FFFFFF"/>
                </a:highlight>
                <a:cs typeface="Courier New" panose="02070309020205020404" pitchFamily="49" charset="0"/>
              </a:rPr>
              <a:t>A pure function should be used if possible</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a:t>
            </a:r>
            <a:r>
              <a:rPr lang="en-US" sz="2000" dirty="0" smtClean="0"/>
              <a:t>parallel </a:t>
            </a:r>
            <a:r>
              <a:rPr lang="en-US" sz="2000" dirty="0"/>
              <a:t>after the limit operation avoids the additional overhead of the parallel ordered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9888" cy="4517362"/>
          </a:xfrm>
        </p:spPr>
        <p:txBody>
          <a:bodyPr>
            <a:normAutofit/>
          </a:bodyPr>
          <a:lstStyle/>
          <a:p>
            <a:r>
              <a:rPr lang="en-US" sz="2400" dirty="0"/>
              <a:t>Transforms the stream to include the elements that match the predicate stopping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t>
            </a:r>
            <a:r>
              <a:rPr lang="en-US" sz="2400" dirty="0" smtClean="0"/>
              <a:t>an ordered </a:t>
            </a:r>
            <a:r>
              <a:rPr lang="en-US" sz="2400" dirty="0"/>
              <a:t>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Transforms the stream to skip the elements that match the predicate stopping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t>
            </a:r>
            <a:r>
              <a:rPr lang="en-US" sz="2400" dirty="0" smtClean="0"/>
              <a:t>an ordered </a:t>
            </a:r>
            <a:r>
              <a:rPr lang="en-US" sz="2400" dirty="0"/>
              <a:t>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Strategy Pattern</a:t>
            </a:r>
            <a:endParaRPr lang="en-US" dirty="0"/>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smtClean="0"/>
              <a:t>The strategy pattern may be used to control the intermediate operations applied to a stream.</a:t>
            </a:r>
          </a:p>
          <a:p>
            <a:r>
              <a:rPr lang="en-US" sz="2000" dirty="0" smtClean="0"/>
              <a:t>This can provide a clean separation of concerns: The caller can control which elements are processed without needing to know the details of the processing.</a:t>
            </a:r>
          </a:p>
          <a:p>
            <a:r>
              <a:rPr lang="en-US" sz="2000" dirty="0" smtClean="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smtClean="0">
                <a:solidFill>
                  <a:srgbClr val="000000"/>
                </a:solidFill>
                <a:highlight>
                  <a:srgbClr val="FFFFFF"/>
                </a:highlight>
                <a:latin typeface="Courier New" panose="02070309020205020404" pitchFamily="49" charset="0"/>
              </a:rPr>
              <a:t>getCount</a:t>
            </a:r>
            <a:r>
              <a:rPr lang="en-US" sz="1900" b="1" dirty="0" smtClean="0">
                <a:solidFill>
                  <a:srgbClr val="000080"/>
                </a:solidFill>
                <a:highlight>
                  <a:srgbClr val="FFFFFF"/>
                </a:highlight>
                <a:latin typeface="Courier New" panose="02070309020205020404" pitchFamily="49" charset="0"/>
              </a:rPr>
              <a:t>(</a:t>
            </a:r>
            <a:r>
              <a:rPr lang="en-US" sz="1900" dirty="0" err="1" smtClean="0">
                <a:solidFill>
                  <a:srgbClr val="000000"/>
                </a:solidFill>
                <a:highlight>
                  <a:srgbClr val="FFFFFF"/>
                </a:highlight>
                <a:latin typeface="Courier New" panose="02070309020205020404" pitchFamily="49" charset="0"/>
              </a:rPr>
              <a:t>UnaryOperator</a:t>
            </a:r>
            <a:r>
              <a:rPr lang="en-US" sz="1900" b="1" dirty="0" smtClean="0">
                <a:solidFill>
                  <a:srgbClr val="000080"/>
                </a:solidFill>
                <a:highlight>
                  <a:srgbClr val="FFFFFF"/>
                </a:highlight>
                <a:latin typeface="Courier New" panose="02070309020205020404" pitchFamily="49" charset="0"/>
              </a:rPr>
              <a:t>&lt;</a:t>
            </a:r>
            <a:r>
              <a:rPr lang="en-US" sz="1900" dirty="0" smtClean="0">
                <a:solidFill>
                  <a:srgbClr val="000000"/>
                </a:solidFill>
                <a:highlight>
                  <a:srgbClr val="FFFFFF"/>
                </a:highlight>
                <a:latin typeface="Courier New" panose="02070309020205020404" pitchFamily="49" charset="0"/>
              </a:rPr>
              <a:t>Stream</a:t>
            </a:r>
            <a:r>
              <a:rPr lang="en-US" sz="1900" b="1" dirty="0" smtClean="0">
                <a:solidFill>
                  <a:srgbClr val="000080"/>
                </a:solidFill>
                <a:highlight>
                  <a:srgbClr val="FFFFFF"/>
                </a:highlight>
                <a:latin typeface="Courier New" panose="02070309020205020404" pitchFamily="49" charset="0"/>
              </a:rPr>
              <a:t>&lt;</a:t>
            </a:r>
            <a:r>
              <a:rPr lang="en-US" sz="1900" dirty="0" smtClean="0">
                <a:solidFill>
                  <a:srgbClr val="000000"/>
                </a:solidFill>
                <a:highlight>
                  <a:srgbClr val="FFFFFF"/>
                </a:highlight>
                <a:latin typeface="Courier New" panose="02070309020205020404" pitchFamily="49" charset="0"/>
              </a:rPr>
              <a:t>Widget</a:t>
            </a:r>
            <a:r>
              <a:rPr lang="en-US" sz="1900" b="1" dirty="0" smtClean="0">
                <a:solidFill>
                  <a:srgbClr val="000080"/>
                </a:solidFill>
                <a:highlight>
                  <a:srgbClr val="FFFFFF"/>
                </a:highlight>
                <a:latin typeface="Courier New" panose="02070309020205020404" pitchFamily="49" charset="0"/>
              </a:rPr>
              <a:t>&gt;&gt;</a:t>
            </a:r>
            <a:r>
              <a:rPr lang="en-US" sz="1900" dirty="0" smtClean="0">
                <a:solidFill>
                  <a:srgbClr val="000000"/>
                </a:solidFill>
                <a:highlight>
                  <a:srgbClr val="FFFFFF"/>
                </a:highlight>
                <a:latin typeface="Courier New" panose="02070309020205020404" pitchFamily="49" charset="0"/>
              </a:rPr>
              <a:t> </a:t>
            </a:r>
            <a:r>
              <a:rPr lang="en-US" sz="1900" dirty="0" err="1" smtClean="0">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smtClean="0">
                <a:solidFill>
                  <a:srgbClr val="000000"/>
                </a:solidFill>
                <a:highlight>
                  <a:srgbClr val="FFFFFF"/>
                </a:highlight>
                <a:latin typeface="Courier New" panose="02070309020205020404" pitchFamily="49" charset="0"/>
              </a:rPr>
              <a:t>  </a:t>
            </a:r>
            <a:r>
              <a:rPr lang="en-US" sz="1900" b="1" dirty="0" smtClean="0">
                <a:solidFill>
                  <a:srgbClr val="0000FF"/>
                </a:solidFill>
                <a:highlight>
                  <a:srgbClr val="FFFFFF"/>
                </a:highlight>
                <a:latin typeface="Courier New" panose="02070309020205020404" pitchFamily="49" charset="0"/>
              </a:rPr>
              <a:t>try</a:t>
            </a:r>
            <a:r>
              <a:rPr lang="en-US" sz="1900" dirty="0" smtClean="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smtClean="0">
                <a:solidFill>
                  <a:srgbClr val="000000"/>
                </a:solidFill>
                <a:highlight>
                  <a:srgbClr val="FFFFFF"/>
                </a:highlight>
                <a:latin typeface="Courier New" panose="02070309020205020404" pitchFamily="49" charset="0"/>
              </a:rPr>
              <a:t>    </a:t>
            </a:r>
            <a:r>
              <a:rPr lang="en-US" sz="1900" b="1" dirty="0" smtClean="0">
                <a:solidFill>
                  <a:srgbClr val="0000FF"/>
                </a:solidFill>
                <a:highlight>
                  <a:srgbClr val="FFFFFF"/>
                </a:highlight>
                <a:latin typeface="Courier New" panose="02070309020205020404" pitchFamily="49" charset="0"/>
              </a:rPr>
              <a:t>return</a:t>
            </a:r>
            <a:r>
              <a:rPr lang="en-US" sz="1900" dirty="0" smtClean="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smtClean="0">
                <a:solidFill>
                  <a:srgbClr val="000080"/>
                </a:solidFill>
                <a:highlight>
                  <a:srgbClr val="FFFFFF"/>
                </a:highlight>
                <a:latin typeface="Courier New" panose="02070309020205020404" pitchFamily="49" charset="0"/>
              </a:rPr>
              <a:t>))</a:t>
            </a:r>
          </a:p>
          <a:p>
            <a:pPr marL="0" indent="0">
              <a:buNone/>
            </a:pPr>
            <a:r>
              <a:rPr lang="en-US" sz="1900" b="1" dirty="0" smtClean="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smtClean="0">
                <a:solidFill>
                  <a:srgbClr val="000000"/>
                </a:solidFill>
                <a:highlight>
                  <a:srgbClr val="FFFFFF"/>
                </a:highlight>
                <a:latin typeface="Courier New" panose="02070309020205020404" pitchFamily="49" charset="0"/>
              </a:rPr>
              <a:t>	</a:t>
            </a:r>
            <a:r>
              <a:rPr lang="en-US" sz="1900" b="1" dirty="0" smtClean="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smtClean="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smtClean="0"/>
              <a:t>Using the Intermediate Strategy</a:t>
            </a:r>
            <a:endParaRPr lang="en-US" dirty="0"/>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smtClean="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blueWidgetsCount</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endParaRPr>
          </a:p>
          <a:p>
            <a:pPr marL="0" indent="0">
              <a:buNone/>
            </a:pPr>
            <a:r>
              <a:rPr lang="en-US" b="1" dirty="0" smtClean="0">
                <a:solidFill>
                  <a:srgbClr val="0000FF"/>
                </a:solidFill>
                <a:highlight>
                  <a:srgbClr val="FFFFFF"/>
                </a:highlight>
                <a:latin typeface="Courier New" panose="02070309020205020404" pitchFamily="49" charset="0"/>
              </a:rPr>
              <a:t>	return</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getCount</a:t>
            </a:r>
            <a:r>
              <a:rPr lang="en-US" b="1" dirty="0"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widgetStream</a:t>
            </a:r>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-&gt; </a:t>
            </a:r>
            <a:r>
              <a:rPr lang="en-US" dirty="0" err="1" smtClean="0">
                <a:solidFill>
                  <a:srgbClr val="000000"/>
                </a:solidFill>
                <a:highlight>
                  <a:srgbClr val="FFFFFF"/>
                </a:highlight>
                <a:latin typeface="Courier New" panose="02070309020205020404" pitchFamily="49" charset="0"/>
              </a:rPr>
              <a:t>widgetStream</a:t>
            </a:r>
            <a:endParaRPr lang="en-US" dirty="0" smtClean="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filter</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rPr>
              <a:t>}</a:t>
            </a:r>
          </a:p>
          <a:p>
            <a:r>
              <a:rPr lang="en-US" dirty="0"/>
              <a:t>Count of </a:t>
            </a:r>
            <a:r>
              <a:rPr lang="en-US" dirty="0" smtClean="0"/>
              <a:t>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distinctWidgetsCount</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getCount</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endParaRPr>
          </a:p>
          <a:p>
            <a:r>
              <a:rPr lang="en-US" dirty="0"/>
              <a:t>Count of </a:t>
            </a:r>
            <a:r>
              <a:rPr lang="en-US" dirty="0" smtClean="0"/>
              <a:t>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distinctRedWidgetsCount</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getCount</a:t>
            </a:r>
            <a:r>
              <a:rPr lang="en-US" b="1" dirty="0"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widgetStream</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distinct</a:t>
            </a:r>
            <a:r>
              <a:rPr lang="en-US" b="1" dirty="0" smtClean="0">
                <a:solidFill>
                  <a:srgbClr val="000080"/>
                </a:solidFill>
                <a:highlight>
                  <a:srgbClr val="FFFFFF"/>
                </a:highlight>
                <a:latin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a:t>
            </a:r>
            <a:r>
              <a:rPr lang="en-US" sz="2000" dirty="0" smtClean="0"/>
              <a:t>the stream value the accumulator value sum.</a:t>
            </a:r>
          </a:p>
          <a:p>
            <a:r>
              <a:rPr lang="en-US" sz="2000" dirty="0" smtClean="0"/>
              <a:t>The return value of the reduction replaces the accumulator value.</a:t>
            </a:r>
            <a:endParaRPr lang="en-US" sz="2000" dirty="0"/>
          </a:p>
          <a:p>
            <a:r>
              <a:rPr lang="en-US" sz="2000" dirty="0"/>
              <a:t>The identity value is returned for empty streams or used as the </a:t>
            </a:r>
            <a:r>
              <a:rPr lang="en-US" sz="2000" dirty="0" smtClean="0"/>
              <a:t>accumulator value</a:t>
            </a:r>
            <a:r>
              <a:rPr lang="en-US" sz="2000" dirty="0" smtClean="0"/>
              <a:t> </a:t>
            </a:r>
            <a:r>
              <a:rPr lang="en-US" sz="2000" dirty="0"/>
              <a:t>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smtClean="0"/>
              <a:t>Map Reduce Design Pattern</a:t>
            </a:r>
            <a:endParaRPr lang="en-US" dirty="0"/>
          </a:p>
        </p:txBody>
      </p:sp>
      <p:sp>
        <p:nvSpPr>
          <p:cNvPr id="3" name="Content Placeholder 2"/>
          <p:cNvSpPr>
            <a:spLocks noGrp="1"/>
          </p:cNvSpPr>
          <p:nvPr>
            <p:ph idx="1"/>
          </p:nvPr>
        </p:nvSpPr>
        <p:spPr>
          <a:xfrm>
            <a:off x="677334" y="1098954"/>
            <a:ext cx="8556200" cy="5124970"/>
          </a:xfrm>
        </p:spPr>
        <p:txBody>
          <a:bodyPr>
            <a:normAutofit lnSpcReduction="10000"/>
          </a:bodyPr>
          <a:lstStyle/>
          <a:p>
            <a:r>
              <a:rPr lang="en-US" sz="2400" dirty="0" smtClean="0"/>
              <a:t>The Map Reduce design pattern is a pattern for processing a dataset into a single value.</a:t>
            </a:r>
          </a:p>
          <a:p>
            <a:r>
              <a:rPr lang="en-US" sz="2400" dirty="0" smtClean="0"/>
              <a:t>The data values are mapped to the values of interest.</a:t>
            </a:r>
          </a:p>
          <a:p>
            <a:r>
              <a:rPr lang="en-US" sz="2400" dirty="0" smtClean="0"/>
              <a:t>Those mapped values are then reduced to a single answer.</a:t>
            </a:r>
          </a:p>
          <a:p>
            <a:r>
              <a:rPr lang="en-US" sz="2400" dirty="0" smtClean="0"/>
              <a:t>This pattern can be directly expressed as a stream</a:t>
            </a:r>
          </a:p>
          <a:p>
            <a:r>
              <a:rPr lang="en-US" sz="2400" dirty="0" smtClean="0">
                <a:solidFill>
                  <a:prstClr val="black">
                    <a:lumMod val="75000"/>
                    <a:lumOff val="25000"/>
                  </a:prstClr>
                </a:solidFill>
              </a:rPr>
              <a:t>Example: A </a:t>
            </a:r>
            <a:r>
              <a:rPr lang="en-US" sz="2400" dirty="0">
                <a:solidFill>
                  <a:prstClr val="black">
                    <a:lumMod val="75000"/>
                    <a:lumOff val="25000"/>
                  </a:prstClr>
                </a:solidFill>
              </a:rPr>
              <a:t>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r>
              <a:rPr lang="en-US" sz="2400" dirty="0" smtClean="0">
                <a:solidFill>
                  <a:prstClr val="black">
                    <a:lumMod val="75000"/>
                    <a:lumOff val="25000"/>
                  </a:prstClr>
                </a:solidFill>
              </a:rPr>
              <a:t>.</a:t>
            </a:r>
          </a:p>
          <a:p>
            <a:endParaRPr lang="en-US" sz="2400" dirty="0" smtClean="0"/>
          </a:p>
          <a:p>
            <a:pPr marL="0" indent="0">
              <a:buNone/>
            </a:pPr>
            <a:r>
              <a:rPr lang="en-US" dirty="0" smtClean="0">
                <a:solidFill>
                  <a:srgbClr val="8000FF"/>
                </a:solidFill>
                <a:highlight>
                  <a:srgbClr val="FFFFFF"/>
                </a:highlight>
                <a:latin typeface="Courier New" panose="02070309020205020404" pitchFamily="49" charset="0"/>
              </a:rPr>
              <a:t>static</a:t>
            </a: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sz="2400"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Bonus</a:t>
            </a:r>
            <a:r>
              <a:rPr lang="en-US" sz="24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getAmount</a:t>
            </a:r>
            <a:r>
              <a:rPr lang="en-US" sz="2400" b="1" dirty="0">
                <a:solidFill>
                  <a:srgbClr val="000080"/>
                </a:solidFill>
                <a:highlight>
                  <a:srgbClr val="FFFFFF"/>
                </a:highlight>
                <a:latin typeface="Courier New" panose="02070309020205020404" pitchFamily="49" charset="0"/>
              </a:rPr>
              <a:t>)</a:t>
            </a:r>
            <a:endParaRPr lang="en-US" sz="2400" b="1"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 </a:t>
            </a:r>
            <a:r>
              <a:rPr lang="en-US" dirty="0" smtClean="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sz="24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BigDecimal</a:t>
            </a:r>
            <a:r>
              <a:rPr lang="en-US" sz="2400" b="1" dirty="0" err="1">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ZERO</a:t>
            </a:r>
            <a:r>
              <a:rPr lang="en-US" sz="2400"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rPr>
              <a:t>BigDecimal</a:t>
            </a:r>
            <a:r>
              <a:rPr lang="en-US" sz="2400"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add</a:t>
            </a:r>
            <a:r>
              <a:rPr lang="en-US" sz="2400" b="1" dirty="0" smtClean="0">
                <a:solidFill>
                  <a:srgbClr val="000080"/>
                </a:solidFill>
                <a:highlight>
                  <a:srgbClr val="FFFFFF"/>
                </a:highlight>
                <a:latin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r>
              <a:rPr lang="en-US" dirty="0" smtClean="0"/>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Processing Strategy Pattern</a:t>
            </a:r>
            <a:endParaRPr lang="en-US" dirty="0"/>
          </a:p>
        </p:txBody>
      </p:sp>
      <p:sp>
        <p:nvSpPr>
          <p:cNvPr id="3" name="Content Placeholder 2"/>
          <p:cNvSpPr>
            <a:spLocks noGrp="1"/>
          </p:cNvSpPr>
          <p:nvPr>
            <p:ph idx="1"/>
          </p:nvPr>
        </p:nvSpPr>
        <p:spPr>
          <a:xfrm>
            <a:off x="677334" y="1584960"/>
            <a:ext cx="8943262" cy="4456402"/>
          </a:xfrm>
        </p:spPr>
        <p:txBody>
          <a:bodyPr/>
          <a:lstStyle/>
          <a:p>
            <a:r>
              <a:rPr lang="en-US" dirty="0" smtClean="0"/>
              <a:t>The Strategy pattern may be used to apply intermediate operations and a terminal operation to a stream to obtain a result</a:t>
            </a:r>
          </a:p>
          <a:p>
            <a:r>
              <a:rPr lang="en-US" dirty="0" smtClean="0"/>
              <a:t>Provides a clean separation of concerns for streams that are complex to use.</a:t>
            </a:r>
          </a:p>
          <a:p>
            <a:r>
              <a:rPr lang="en-US" dirty="0" smtClean="0"/>
              <a:t>Consider this “process widgets” code</a:t>
            </a:r>
          </a:p>
          <a:p>
            <a:pPr marL="0" indent="0">
              <a:buNone/>
            </a:pPr>
            <a:r>
              <a:rPr lang="en-US" dirty="0" smtClean="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try</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Stream Processing Strategy</a:t>
            </a:r>
            <a:endParaRPr lang="en-US" dirty="0"/>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smtClean="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blueWidgetsCount</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sz="19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rPr>
              <a:t>}</a:t>
            </a:r>
          </a:p>
          <a:p>
            <a:r>
              <a:rPr lang="en-US" dirty="0" smtClean="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smtClean="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     .</a:t>
            </a:r>
            <a:r>
              <a:rPr lang="en-US" sz="19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22619</TotalTime>
  <Words>11445</Words>
  <Application>Microsoft Office PowerPoint</Application>
  <PresentationFormat>Widescreen</PresentationFormat>
  <Paragraphs>1017</Paragraphs>
  <Slides>84</Slides>
  <Notes>83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Strategy Pattern</vt:lpstr>
      <vt:lpstr>Using the Intermediate Strategy</vt:lpstr>
      <vt:lpstr>Terminal Operations</vt:lpstr>
      <vt:lpstr>Terminal Operations</vt:lpstr>
      <vt:lpstr>Reduction – Add a Collection of Numbers</vt:lpstr>
      <vt:lpstr>Map Reduce Design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1786</cp:revision>
  <dcterms:created xsi:type="dcterms:W3CDTF">2017-04-29T22:11:00Z</dcterms:created>
  <dcterms:modified xsi:type="dcterms:W3CDTF">2023-09-07T14:40:55Z</dcterms:modified>
</cp:coreProperties>
</file>