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6"/>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290" r:id="rId20"/>
    <p:sldId id="285" r:id="rId21"/>
    <p:sldId id="286" r:id="rId22"/>
    <p:sldId id="288" r:id="rId23"/>
    <p:sldId id="287" r:id="rId24"/>
    <p:sldId id="289" r:id="rId25"/>
    <p:sldId id="270" r:id="rId26"/>
    <p:sldId id="269" r:id="rId27"/>
    <p:sldId id="314" r:id="rId28"/>
    <p:sldId id="315" r:id="rId29"/>
    <p:sldId id="316" r:id="rId30"/>
    <p:sldId id="305" r:id="rId31"/>
    <p:sldId id="273" r:id="rId32"/>
    <p:sldId id="275" r:id="rId33"/>
    <p:sldId id="310" r:id="rId34"/>
    <p:sldId id="276" r:id="rId35"/>
    <p:sldId id="293" r:id="rId36"/>
    <p:sldId id="321" r:id="rId37"/>
    <p:sldId id="322" r:id="rId38"/>
    <p:sldId id="330" r:id="rId39"/>
    <p:sldId id="274" r:id="rId40"/>
    <p:sldId id="335" r:id="rId41"/>
    <p:sldId id="331" r:id="rId42"/>
    <p:sldId id="332" r:id="rId43"/>
    <p:sldId id="317" r:id="rId44"/>
    <p:sldId id="318" r:id="rId45"/>
    <p:sldId id="311" r:id="rId46"/>
    <p:sldId id="312" r:id="rId47"/>
    <p:sldId id="271" r:id="rId48"/>
    <p:sldId id="295" r:id="rId49"/>
    <p:sldId id="319" r:id="rId50"/>
    <p:sldId id="320" r:id="rId51"/>
    <p:sldId id="313" r:id="rId52"/>
    <p:sldId id="278" r:id="rId53"/>
    <p:sldId id="277" r:id="rId54"/>
    <p:sldId id="279" r:id="rId55"/>
    <p:sldId id="280" r:id="rId56"/>
    <p:sldId id="281" r:id="rId57"/>
    <p:sldId id="333" r:id="rId58"/>
    <p:sldId id="325" r:id="rId59"/>
    <p:sldId id="326" r:id="rId60"/>
    <p:sldId id="327" r:id="rId61"/>
    <p:sldId id="328" r:id="rId62"/>
    <p:sldId id="329" r:id="rId63"/>
    <p:sldId id="298" r:id="rId64"/>
    <p:sldId id="299" r:id="rId65"/>
    <p:sldId id="300" r:id="rId66"/>
    <p:sldId id="301" r:id="rId67"/>
    <p:sldId id="302" r:id="rId68"/>
    <p:sldId id="303" r:id="rId69"/>
    <p:sldId id="308" r:id="rId70"/>
    <p:sldId id="309" r:id="rId71"/>
    <p:sldId id="306" r:id="rId72"/>
    <p:sldId id="307" r:id="rId73"/>
    <p:sldId id="304" r:id="rId74"/>
    <p:sldId id="291"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5"/>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a:t>
            </a:r>
            <a:r>
              <a:rPr lang="en-US" baseline="0" dirty="0" smtClean="0"/>
              <a:t>Instead, </a:t>
            </a:r>
            <a:r>
              <a:rPr lang="en-US" baseline="0" dirty="0"/>
              <a:t>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To create a new optional the </a:t>
            </a:r>
            <a:r>
              <a:rPr lang="en-US" baseline="0" dirty="0" err="1" smtClean="0"/>
              <a:t>ofNullable</a:t>
            </a:r>
            <a:r>
              <a:rPr lang="en-US" baseline="0" dirty="0" smtClean="0"/>
              <a:t> is a good choice because it returns an empty optional when the value is null.  For obtaining a value, the </a:t>
            </a:r>
            <a:r>
              <a:rPr lang="en-US" baseline="0" dirty="0" err="1" smtClean="0"/>
              <a:t>orElse</a:t>
            </a:r>
            <a:r>
              <a:rPr lang="en-US" baseline="0" dirty="0" smtClean="0"/>
              <a:t> family of methods are a good choice because they force the developer to think about what happens when the optional is empty.  The map method transforms one type of optional into another.  The optional will have a present value if both the original has a present value and the mapped function returns non-null.  There is a </a:t>
            </a:r>
            <a:r>
              <a:rPr lang="en-US" baseline="0" dirty="0" err="1" smtClean="0"/>
              <a:t>flatMap</a:t>
            </a:r>
            <a:r>
              <a:rPr lang="en-US" baseline="0" dirty="0" smtClean="0"/>
              <a:t> method for functions that themselves return </a:t>
            </a:r>
            <a:r>
              <a:rPr lang="en-US" baseline="0" dirty="0" err="1" smtClean="0"/>
              <a:t>Optionals</a:t>
            </a:r>
            <a:r>
              <a:rPr lang="en-US" baseline="0" dirty="0" smtClean="0"/>
              <a:t>.  The filter method is a good way to perform additional tests on an optional.  It returns an empty optional if the test fails.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feasible,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and work correctly with unordered data because the same result will be produced regardless of what order the data is provided.  If it can be determined that an entire stream processing consists of pure commutative functions, no further analysis is required to determine thread safety and correct processing with unordered data such as a </a:t>
            </a:r>
            <a:r>
              <a:rPr lang="en-US" baseline="0" dirty="0" err="1" smtClean="0"/>
              <a:t>HashSet</a:t>
            </a:r>
            <a:r>
              <a:rPr lang="en-US" baseline="0" dirty="0" smtClean="0"/>
              <a:t>.  When a requirement is given for a “Pure Function” it usually means the function should also be commutative.</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 and work correctly with unordered data.  The </a:t>
            </a:r>
            <a:r>
              <a:rPr lang="en-US" baseline="0" dirty="0" err="1" smtClean="0"/>
              <a:t>addOne</a:t>
            </a:r>
            <a:r>
              <a:rPr lang="en-US" baseline="0" dirty="0" smtClean="0"/>
              <a:t> operator is pure because it uses no data outside of the function and commutative because single argument functions are inherently commutative.  The </a:t>
            </a:r>
            <a:r>
              <a:rPr lang="en-US" baseline="0" dirty="0" err="1" smtClean="0"/>
              <a:t>getSalary</a:t>
            </a:r>
            <a:r>
              <a:rPr lang="en-US" baseline="0" dirty="0" smtClean="0"/>
              <a:t> function is pure commutative.  Per-objects property getters are pure commutative because they use no data outside of the object passed in, and the result is always the same property value of the object.  The </a:t>
            </a:r>
            <a:r>
              <a:rPr lang="en-US" baseline="0" dirty="0" err="1" smtClean="0"/>
              <a:t>getSet</a:t>
            </a:r>
            <a:r>
              <a:rPr lang="en-US" baseline="0" dirty="0" smtClean="0"/>
              <a:t> supplier is pure commutative because it always creates empty sets.  </a:t>
            </a:r>
            <a:r>
              <a:rPr lang="en-US" baseline="0" dirty="0" err="1" smtClean="0"/>
              <a:t>addTwo</a:t>
            </a:r>
            <a:r>
              <a:rPr lang="en-US" baseline="0" dirty="0" smtClean="0"/>
              <a:t> is pure commutative because the result is the same regardless of the argument order.  </a:t>
            </a:r>
            <a:r>
              <a:rPr lang="en-US" baseline="0" dirty="0" err="1" smtClean="0"/>
              <a:t>subtractTwo</a:t>
            </a:r>
            <a:r>
              <a:rPr lang="en-US" baseline="0" dirty="0" smtClean="0"/>
              <a:t> is not pure commutative.  Although it is pure because it only uses its arguments, the result depends on the order of the </a:t>
            </a:r>
            <a:r>
              <a:rPr lang="en-US" baseline="0" dirty="0" err="1" smtClean="0"/>
              <a:t>arguents</a:t>
            </a:r>
            <a:r>
              <a:rPr lang="en-US" baseline="0" dirty="0" smtClean="0"/>
              <a:t>.  </a:t>
            </a:r>
            <a:r>
              <a:rPr lang="en-US" baseline="0" dirty="0" err="1" smtClean="0"/>
              <a:t>testSet</a:t>
            </a:r>
            <a:r>
              <a:rPr lang="en-US" baseline="0" dirty="0" smtClean="0"/>
              <a:t> is not pure because it uses information outside of its arguments to get its result, and it has side effects.  </a:t>
            </a:r>
            <a:r>
              <a:rPr lang="en-US" baseline="0" dirty="0" err="1" smtClean="0"/>
              <a:t>printConsumer</a:t>
            </a:r>
            <a:r>
              <a:rPr lang="en-US" baseline="0" dirty="0" smtClean="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a:t>
            </a:r>
            <a:r>
              <a:rPr lang="en-US" dirty="0" smtClean="0"/>
              <a:t>Effectively </a:t>
            </a:r>
            <a:r>
              <a:rPr lang="en-US" dirty="0"/>
              <a:t>final means If</a:t>
            </a:r>
            <a:r>
              <a:rPr lang="en-US" baseline="0" dirty="0"/>
              <a:t> you can take a local variable or argument, and add the keyword “final” without breaking compilation, it is effectively final.  The compiler infers that the variable is final even if it is not declared as such</a:t>
            </a:r>
            <a:r>
              <a:rPr lang="en-US" baseline="0" dirty="0" smtClean="0"/>
              <a:t>. In Java, a lambda must be assigned to a functional interface.</a:t>
            </a:r>
            <a:r>
              <a:rPr lang="en-US"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a:t>
            </a:r>
            <a:r>
              <a:rPr lang="en-US" baseline="0" dirty="0" smtClean="0"/>
              <a:t>In the reduce terminal operation, the </a:t>
            </a:r>
            <a:r>
              <a:rPr lang="en-US" baseline="0" dirty="0"/>
              <a:t>identify property is passed as the second argument to the </a:t>
            </a:r>
            <a:r>
              <a:rPr lang="en-US" baseline="0" dirty="0" err="1"/>
              <a:t>BinaryOperator</a:t>
            </a:r>
            <a:r>
              <a:rPr lang="en-US" baseline="0" dirty="0"/>
              <a:t> the first time it is called.  It is also what is returned if the stream is empty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a:t>
            </a:r>
            <a:r>
              <a:rPr lang="en-US" baseline="0" dirty="0" smtClean="0"/>
              <a:t>predicate that </a:t>
            </a:r>
            <a:r>
              <a:rPr lang="en-US" baseline="0" dirty="0"/>
              <a:t>is true when given a value </a:t>
            </a:r>
            <a:r>
              <a:rPr lang="en-US" baseline="0" dirty="0" smtClean="0"/>
              <a:t>matches the </a:t>
            </a:r>
            <a:r>
              <a:rPr lang="en-US" baseline="0" dirty="0"/>
              <a:t>value passed to the </a:t>
            </a:r>
            <a:r>
              <a:rPr lang="en-US" baseline="0" dirty="0" smtClean="0"/>
              <a:t>function.  A higher order function is a function that returns another function, or accepts a function as a parameter.  Lambdas must be assigned to a functional interface.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Map should not be confused with </a:t>
            </a:r>
            <a:r>
              <a:rPr lang="en-US" i="0" baseline="0" dirty="0" err="1" smtClean="0"/>
              <a:t>java.util.Map</a:t>
            </a:r>
            <a:r>
              <a:rPr lang="en-US" i="0" baseline="0" dirty="0" smtClean="0"/>
              <a:t>.  </a:t>
            </a:r>
            <a:r>
              <a:rPr lang="en-US" baseline="0" dirty="0" smtClean="0"/>
              <a:t>Map </a:t>
            </a:r>
            <a:r>
              <a:rPr lang="en-US" baseline="0" dirty="0"/>
              <a:t>is a reference to the mathematical concept that any function may be thought of as a means of mapping its input values to output values.  Pure functions should be used if possible</a:t>
            </a:r>
            <a:r>
              <a:rPr lang="en-US" baseline="0" dirty="0" smtClean="0"/>
              <a:t>. In the </a:t>
            </a:r>
            <a:r>
              <a:rPr lang="en-US" baseline="0" dirty="0" err="1" smtClean="0"/>
              <a:t>sumListsOfLists</a:t>
            </a:r>
            <a:r>
              <a:rPr lang="en-US" baseline="0" dirty="0" smtClean="0"/>
              <a:t> example, the </a:t>
            </a:r>
            <a:r>
              <a:rPr lang="en-US" baseline="0" dirty="0" err="1" smtClean="0"/>
              <a:t>flatMap</a:t>
            </a:r>
            <a:r>
              <a:rPr lang="en-US" baseline="0" dirty="0" smtClean="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limit intermediate operation limits the number of items processed.  It transforms an infinite stream into a finite stream.  The skip intermediate operation skips the specified elements in the stream.  </a:t>
            </a:r>
            <a:r>
              <a:rPr lang="en-US" baseline="0" dirty="0" smtClean="0"/>
              <a:t>Iterate </a:t>
            </a:r>
            <a:r>
              <a:rPr lang="en-US" baseline="0" dirty="0"/>
              <a:t>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distinct intermediate operation filters out duplicate items according to</a:t>
            </a:r>
            <a:r>
              <a:rPr lang="en-US" baseline="0" dirty="0" smtClean="0"/>
              <a:t> the Object’s equals method.  For this operation to work effectively, the object should have implemented a </a:t>
            </a:r>
            <a:r>
              <a:rPr lang="en-US" baseline="0" dirty="0" err="1" smtClean="0"/>
              <a:t>hashCode</a:t>
            </a:r>
            <a:r>
              <a:rPr lang="en-US" baseline="0" dirty="0" smtClean="0"/>
              <a:t> method that is consistent with its equals method.  A </a:t>
            </a:r>
            <a:r>
              <a:rPr lang="en-US" baseline="0" dirty="0" err="1" smtClean="0"/>
              <a:t>hashCode</a:t>
            </a:r>
            <a:r>
              <a:rPr lang="en-US" baseline="0" dirty="0" smtClean="0"/>
              <a:t> method is consistent with equals if it always returns the same value for two objects that are equal.  Note that for objects that use the default equal and </a:t>
            </a:r>
            <a:r>
              <a:rPr lang="en-US" baseline="0" dirty="0" err="1" smtClean="0"/>
              <a:t>hashCode</a:t>
            </a:r>
            <a:r>
              <a:rPr lang="en-US" baseline="0" dirty="0" smtClean="0"/>
              <a:t> methods, distinct will only filter out objects that are equal by identity</a:t>
            </a:r>
            <a:r>
              <a:rPr lang="en-US" baseline="0" dirty="0" smtClean="0"/>
              <a:t>.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smtClean="0"/>
              <a:t>downstream collector.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with a parallel stream,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Predicate is used</a:t>
            </a:r>
            <a:r>
              <a:rPr lang="en-US" baseline="0" dirty="0" smtClean="0"/>
              <a:t> </a:t>
            </a:r>
            <a:r>
              <a:rPr lang="en-US" baseline="0" dirty="0"/>
              <a:t>for true/false, yes/no answers.  The Stream framework uses Predicates to find a matching element, or filter the Stream for matching elements.  The related primitive FIs are like their generic counterparts except that they </a:t>
            </a:r>
            <a:r>
              <a:rPr lang="en-US" baseline="0" dirty="0" smtClean="0"/>
              <a:t>test a </a:t>
            </a:r>
            <a:r>
              <a:rPr lang="en-US" baseline="0" dirty="0"/>
              <a:t>primitive value of double, int or </a:t>
            </a:r>
            <a:r>
              <a:rPr lang="en-US" baseline="0" dirty="0" smtClean="0"/>
              <a:t>long and return true or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throw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safe.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77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Yes. 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000" dirty="0" smtClean="0"/>
              <a:t>Yes.  Per-object property getters are pure and commutative.</a:t>
            </a:r>
            <a:endParaRPr lang="en-US" sz="20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addTwo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subtractTwo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(web):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t>
            </a:r>
            <a:r>
              <a:rPr lang="en-US" sz="2400" dirty="0" smtClean="0"/>
              <a:t>an inner class: </a:t>
            </a:r>
            <a:r>
              <a:rPr lang="en-US" sz="2400" dirty="0"/>
              <a:t>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fontScale="92500" lnSpcReduction="10000"/>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smtClean="0"/>
              <a:t>Map </a:t>
            </a:r>
            <a:endParaRPr lang="en-US" dirty="0"/>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a:t>
            </a:r>
            <a:r>
              <a:rPr lang="en-US" sz="2600" dirty="0" smtClean="0"/>
              <a:t>to </a:t>
            </a:r>
            <a:r>
              <a:rPr lang="en-US" sz="2600" dirty="0"/>
              <a:t>apply a computation or mapping on stream elements.</a:t>
            </a:r>
          </a:p>
          <a:p>
            <a:r>
              <a:rPr lang="en-US" sz="2600" dirty="0"/>
              <a:t>A pure function should be used if possible</a:t>
            </a:r>
            <a:r>
              <a:rPr lang="en-US" sz="2600" dirty="0" smtClean="0"/>
              <a:t>.</a:t>
            </a:r>
          </a:p>
          <a:p>
            <a:r>
              <a:rPr lang="en-US" sz="2600" dirty="0" smtClean="0"/>
              <a:t>May </a:t>
            </a:r>
            <a:r>
              <a:rPr lang="en-US" sz="2600" dirty="0"/>
              <a:t>change the </a:t>
            </a:r>
            <a:r>
              <a:rPr lang="en-US" sz="2600" dirty="0" smtClean="0"/>
              <a:t>type </a:t>
            </a:r>
            <a:r>
              <a:rPr lang="en-US" sz="2600" dirty="0"/>
              <a:t>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Use </a:t>
            </a:r>
            <a:r>
              <a:rPr lang="en-US" sz="2600" dirty="0" err="1" smtClean="0"/>
              <a:t>flatMap</a:t>
            </a:r>
            <a:r>
              <a:rPr lang="en-US" sz="2600" dirty="0" smtClean="0"/>
              <a:t> to process functions that return Streams.</a:t>
            </a:r>
          </a:p>
          <a:p>
            <a:pPr marL="0" indent="0">
              <a:buNone/>
            </a:pPr>
            <a:r>
              <a:rPr lang="en-US" sz="26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smtClean="0"/>
              <a:t>Distinct</a:t>
            </a:r>
            <a:endParaRPr lang="en-US" dirty="0"/>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smtClean="0"/>
              <a:t>Filters out any duplicate items according to the </a:t>
            </a:r>
            <a:r>
              <a:rPr lang="en-US" sz="2000" dirty="0" err="1" smtClean="0"/>
              <a:t>Object.equals</a:t>
            </a:r>
            <a:r>
              <a:rPr lang="en-US" sz="2000" dirty="0" smtClean="0"/>
              <a:t> method.</a:t>
            </a:r>
          </a:p>
          <a:p>
            <a:r>
              <a:rPr lang="en-US" sz="2000" dirty="0" smtClean="0"/>
              <a:t>Distinct objects should have a </a:t>
            </a:r>
            <a:r>
              <a:rPr lang="en-US" sz="2000" dirty="0" err="1" smtClean="0"/>
              <a:t>hashCode</a:t>
            </a:r>
            <a:r>
              <a:rPr lang="en-US" sz="2000" dirty="0" smtClean="0"/>
              <a:t> method that is </a:t>
            </a:r>
            <a:r>
              <a:rPr lang="en-US" sz="2000" i="1" dirty="0" smtClean="0"/>
              <a:t>consistent with equals</a:t>
            </a:r>
            <a:r>
              <a:rPr lang="en-US" sz="2000" dirty="0" smtClean="0"/>
              <a:t>.</a:t>
            </a:r>
          </a:p>
          <a:p>
            <a:r>
              <a:rPr lang="en-US" sz="2000" dirty="0" smtClean="0"/>
              <a:t>For ordered streams, the first of a given value is preserved.</a:t>
            </a:r>
          </a:p>
          <a:p>
            <a:r>
              <a:rPr lang="en-US" sz="2000" dirty="0" smtClean="0"/>
              <a:t>Avoid use with parallel streams.</a:t>
            </a: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Use a </a:t>
            </a:r>
            <a:r>
              <a:rPr lang="en-US" sz="2200" dirty="0" err="1" smtClean="0"/>
              <a:t>LinkedHashSet</a:t>
            </a:r>
            <a:r>
              <a:rPr lang="en-US" sz="2200" dirty="0" smtClean="0"/>
              <a:t> instead.</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17866</TotalTime>
  <Words>10208</Words>
  <Application>Microsoft Office PowerPoint</Application>
  <PresentationFormat>Widescreen</PresentationFormat>
  <Paragraphs>859</Paragraphs>
  <Slides>74</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1237</cp:revision>
  <dcterms:created xsi:type="dcterms:W3CDTF">2017-04-29T22:11:00Z</dcterms:created>
  <dcterms:modified xsi:type="dcterms:W3CDTF">2022-06-16T14:50:11Z</dcterms:modified>
</cp:coreProperties>
</file>