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sldIdLst>
    <p:sldId id="256" r:id="rId2"/>
    <p:sldId id="261" r:id="rId3"/>
    <p:sldId id="257" r:id="rId4"/>
    <p:sldId id="262" r:id="rId5"/>
    <p:sldId id="292" r:id="rId6"/>
    <p:sldId id="258" r:id="rId7"/>
    <p:sldId id="263" r:id="rId8"/>
    <p:sldId id="260" r:id="rId9"/>
    <p:sldId id="264" r:id="rId10"/>
    <p:sldId id="265" r:id="rId11"/>
    <p:sldId id="266" r:id="rId12"/>
    <p:sldId id="267" r:id="rId13"/>
    <p:sldId id="268" r:id="rId14"/>
    <p:sldId id="272" r:id="rId15"/>
    <p:sldId id="294" r:id="rId16"/>
    <p:sldId id="323" r:id="rId17"/>
    <p:sldId id="324" r:id="rId18"/>
    <p:sldId id="290" r:id="rId19"/>
    <p:sldId id="285" r:id="rId20"/>
    <p:sldId id="286" r:id="rId21"/>
    <p:sldId id="288" r:id="rId22"/>
    <p:sldId id="287" r:id="rId23"/>
    <p:sldId id="289" r:id="rId24"/>
    <p:sldId id="270" r:id="rId25"/>
    <p:sldId id="269" r:id="rId26"/>
    <p:sldId id="314" r:id="rId27"/>
    <p:sldId id="315" r:id="rId28"/>
    <p:sldId id="316" r:id="rId29"/>
    <p:sldId id="305" r:id="rId30"/>
    <p:sldId id="273" r:id="rId31"/>
    <p:sldId id="275" r:id="rId32"/>
    <p:sldId id="310" r:id="rId33"/>
    <p:sldId id="276" r:id="rId34"/>
    <p:sldId id="293" r:id="rId35"/>
    <p:sldId id="321" r:id="rId36"/>
    <p:sldId id="322" r:id="rId37"/>
    <p:sldId id="330" r:id="rId38"/>
    <p:sldId id="274" r:id="rId39"/>
    <p:sldId id="331" r:id="rId40"/>
    <p:sldId id="332" r:id="rId41"/>
    <p:sldId id="317" r:id="rId42"/>
    <p:sldId id="318" r:id="rId43"/>
    <p:sldId id="311" r:id="rId44"/>
    <p:sldId id="312" r:id="rId45"/>
    <p:sldId id="271" r:id="rId46"/>
    <p:sldId id="295" r:id="rId47"/>
    <p:sldId id="319" r:id="rId48"/>
    <p:sldId id="320" r:id="rId49"/>
    <p:sldId id="313" r:id="rId50"/>
    <p:sldId id="278" r:id="rId51"/>
    <p:sldId id="277" r:id="rId52"/>
    <p:sldId id="279" r:id="rId53"/>
    <p:sldId id="280" r:id="rId54"/>
    <p:sldId id="281" r:id="rId55"/>
    <p:sldId id="333" r:id="rId56"/>
    <p:sldId id="325" r:id="rId57"/>
    <p:sldId id="326" r:id="rId58"/>
    <p:sldId id="327" r:id="rId59"/>
    <p:sldId id="328" r:id="rId60"/>
    <p:sldId id="329" r:id="rId61"/>
    <p:sldId id="298" r:id="rId62"/>
    <p:sldId id="299" r:id="rId63"/>
    <p:sldId id="300" r:id="rId64"/>
    <p:sldId id="301" r:id="rId65"/>
    <p:sldId id="302" r:id="rId66"/>
    <p:sldId id="303" r:id="rId67"/>
    <p:sldId id="308" r:id="rId68"/>
    <p:sldId id="309" r:id="rId69"/>
    <p:sldId id="306" r:id="rId70"/>
    <p:sldId id="307" r:id="rId71"/>
    <p:sldId id="304" r:id="rId72"/>
    <p:sldId id="291"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10"/>
            <p14:sldId id="276"/>
            <p14:sldId id="293"/>
            <p14:sldId id="321"/>
            <p14:sldId id="322"/>
            <p14:sldId id="330"/>
            <p14:sldId id="274"/>
            <p14:sldId id="331"/>
            <p14:sldId id="332"/>
            <p14:sldId id="317"/>
            <p14:sldId id="318"/>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There is nothing in the semantics of the interface that requires a supplier to create a new </a:t>
            </a:r>
            <a:r>
              <a:rPr lang="en-US" baseline="0" dirty="0" smtClean="0"/>
              <a:t>value.  It is acceptable for a Supplier to provide a constant value.  </a:t>
            </a:r>
            <a:r>
              <a:rPr lang="en-US" baseline="0" dirty="0"/>
              <a:t>If code does expect a new or exclusive value from a supplier, it should be documented. The supplier </a:t>
            </a:r>
            <a:r>
              <a:rPr lang="en-US" baseline="0" dirty="0" smtClean="0"/>
              <a:t>interface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t>
            </a:r>
            <a:r>
              <a:rPr lang="en-US" dirty="0" smtClean="0"/>
              <a:t>another.  In mathematics a function can be said to represent a mapping from one set of values to another.  </a:t>
            </a:r>
            <a:r>
              <a:rPr lang="en-US" dirty="0"/>
              <a:t>The function as mapping idea</a:t>
            </a:r>
            <a:r>
              <a:rPr lang="en-US" baseline="0" dirty="0"/>
              <a:t> is used extensively in the Stream framework.</a:t>
            </a:r>
            <a:r>
              <a:rPr lang="en-US" dirty="0"/>
              <a:t>  There </a:t>
            </a:r>
            <a:r>
              <a:rPr lang="en-US" dirty="0" smtClean="0"/>
              <a:t>is a zoo of related primitive</a:t>
            </a:r>
            <a:r>
              <a:rPr lang="en-US" baseline="0" dirty="0" smtClean="0"/>
              <a:t> functional interfaces </a:t>
            </a:r>
            <a:r>
              <a:rPr lang="en-US" baseline="0" dirty="0"/>
              <a:t>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a:t>
            </a:r>
            <a:r>
              <a:rPr lang="en-US" baseline="0" dirty="0" smtClean="0"/>
              <a:t>exist.  Optional of may be used to create an optional from a non null value.  It throws </a:t>
            </a:r>
            <a:r>
              <a:rPr lang="en-US" baseline="0" dirty="0" err="1" smtClean="0"/>
              <a:t>NullPointerException</a:t>
            </a:r>
            <a:r>
              <a:rPr lang="en-US" baseline="0" dirty="0" smtClean="0"/>
              <a:t> if provided a null value.  The </a:t>
            </a:r>
            <a:r>
              <a:rPr lang="en-US" baseline="0" dirty="0" err="1" smtClean="0"/>
              <a:t>ofNullable</a:t>
            </a:r>
            <a:r>
              <a:rPr lang="en-US" baseline="0" dirty="0" smtClean="0"/>
              <a:t> method is a better choice for creating an Optional.  Unlike </a:t>
            </a:r>
            <a:r>
              <a:rPr lang="en-US" baseline="0" dirty="0" smtClean="0"/>
              <a:t>of</a:t>
            </a:r>
            <a:r>
              <a:rPr lang="en-US" baseline="0" dirty="0" smtClean="0"/>
              <a:t>, it will create an empty optional when given a null value.  </a:t>
            </a:r>
            <a:r>
              <a:rPr lang="en-US" baseline="0" dirty="0" err="1" smtClean="0"/>
              <a:t>isPresent</a:t>
            </a:r>
            <a:r>
              <a:rPr lang="en-US" baseline="0" dirty="0" smtClean="0"/>
              <a:t> will return true when a value is present.  </a:t>
            </a:r>
            <a:r>
              <a:rPr lang="en-US" baseline="0" dirty="0" err="1" smtClean="0"/>
              <a:t>ifPresent</a:t>
            </a:r>
            <a:r>
              <a:rPr lang="en-US" baseline="0" dirty="0" smtClean="0"/>
              <a:t> accepts a present value with a Consumer.  Get will return a value when present or throw a </a:t>
            </a:r>
            <a:r>
              <a:rPr lang="en-US" baseline="0" dirty="0" err="1" smtClean="0"/>
              <a:t>NoSuchElementException</a:t>
            </a:r>
            <a:r>
              <a:rPr lang="en-US" baseline="0" dirty="0" smtClean="0"/>
              <a:t>.  The </a:t>
            </a:r>
            <a:r>
              <a:rPr lang="en-US" baseline="0" dirty="0" err="1" smtClean="0"/>
              <a:t>orElse</a:t>
            </a:r>
            <a:r>
              <a:rPr lang="en-US" baseline="0" dirty="0" smtClean="0"/>
              <a:t> family of methods are better choices for obtaining the optional value.  </a:t>
            </a:r>
            <a:r>
              <a:rPr lang="en-US" baseline="0" dirty="0" err="1" smtClean="0"/>
              <a:t>orElse</a:t>
            </a:r>
            <a:r>
              <a:rPr lang="en-US" baseline="0" dirty="0" smtClean="0"/>
              <a:t> will always return a value, either the present value or a provided value.  Likewise, </a:t>
            </a:r>
            <a:r>
              <a:rPr lang="en-US" baseline="0" dirty="0" err="1" smtClean="0"/>
              <a:t>orElseGet</a:t>
            </a:r>
            <a:r>
              <a:rPr lang="en-US" baseline="0" dirty="0" smtClean="0"/>
              <a:t> either returns the present value or gets a value from a provided Supplier.  The </a:t>
            </a:r>
            <a:r>
              <a:rPr lang="en-US" baseline="0" dirty="0" err="1" smtClean="0"/>
              <a:t>orElseThrow</a:t>
            </a:r>
            <a:r>
              <a:rPr lang="en-US" baseline="0" dirty="0" smtClean="0"/>
              <a:t> method gets the present value or gets an exception from a provided Supplier.  The map method uses a Function to map one kind of Optional to another.  When a value is present, another Optional is created from the mapped value.  There is also a </a:t>
            </a:r>
            <a:r>
              <a:rPr lang="en-US" baseline="0" dirty="0" err="1" smtClean="0"/>
              <a:t>flatMap</a:t>
            </a:r>
            <a:r>
              <a:rPr lang="en-US" baseline="0" dirty="0" smtClean="0"/>
              <a:t> method which allows for mapping where the Function itself returns an Optional.  The filter tests a present value with a Predicate and returns an empty Optional if the test is false.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possible, pure commutative functions should be used in</a:t>
            </a:r>
            <a:r>
              <a:rPr lang="en-US" baseline="0" dirty="0" smtClean="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ordered.  Pure commutative functions are inherently multi-thread safe because the same result will be produced regardless of what order the data is provided.  If it can be determined that an entire stream processing consists of pure commutative functions, no further analysis is required to determine thread safety. </a:t>
            </a:r>
            <a:r>
              <a:rPr lang="en-US" baseline="0" dirty="0" smtClean="0"/>
              <a:t> When a requirement is given for a “Pure Function” it usually means the function should also be commutative if it takes multiple arguments.</a:t>
            </a:r>
            <a:br>
              <a:rPr lang="en-US" baseline="0" dirty="0" smtClean="0"/>
            </a:b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examples to give you a feel for what is a pure commutative function and what is not.  Streams consisting entirely</a:t>
            </a:r>
            <a:r>
              <a:rPr lang="en-US" baseline="0" dirty="0" smtClean="0"/>
              <a:t> of pure commutative functions are inherently parallelizable.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a:t>
            </a:r>
            <a:r>
              <a:rPr lang="en-US" baseline="0" dirty="0" smtClean="0"/>
              <a:t>instance.  </a:t>
            </a:r>
            <a:r>
              <a:rPr lang="en-US" baseline="0" dirty="0"/>
              <a:t>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a:t>
            </a:r>
            <a:r>
              <a:rPr lang="en-US" baseline="0" dirty="0" smtClean="0"/>
              <a:t>.  The syntax is the similar to a static method reference that creates a new object.  The primary difference is the use of the “ new” keyword to reference the constructor.  </a:t>
            </a:r>
            <a:r>
              <a:rPr lang="en-US" baseline="0" dirty="0"/>
              <a:t>They may only be bound to FIs with a compatible return type</a:t>
            </a:r>
            <a:r>
              <a:rPr lang="en-US" baseline="0" dirty="0" smtClean="0"/>
              <a:t>.  The Supplier is the canonical FI for a constructor method reference.</a:t>
            </a:r>
            <a:r>
              <a:rPr lang="en-US" dirty="0" smtClean="0"/>
              <a:t>  </a:t>
            </a:r>
            <a:r>
              <a:rPr lang="en-US" dirty="0"/>
              <a:t>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a:t>  On the OCP exam, anything</a:t>
            </a:r>
            <a:r>
              <a:rPr lang="en-US" baseline="0" dirty="0"/>
              <a:t> that asks which FI to use for a lambda involving a constructor, the right answer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a:t>
            </a:r>
            <a:r>
              <a:rPr lang="en-US" baseline="0" dirty="0" smtClean="0"/>
              <a:t>object that implements a functional interface.  A functional interface is an interface with exactly one abstract method</a:t>
            </a:r>
            <a:r>
              <a:rPr lang="en-US" dirty="0" smtClean="0"/>
              <a:t>.  Lambda visibility includes the members </a:t>
            </a:r>
            <a:r>
              <a:rPr lang="en-US" dirty="0"/>
              <a:t>of the class where a lambda is declared,</a:t>
            </a:r>
            <a:r>
              <a:rPr lang="en-US" baseline="0" dirty="0"/>
              <a:t> and arguments and local </a:t>
            </a:r>
            <a:r>
              <a:rPr lang="en-US" baseline="0" dirty="0" smtClean="0"/>
              <a:t>variables of an enclosing method </a:t>
            </a:r>
            <a:r>
              <a:rPr lang="en-US" baseline="0" dirty="0"/>
              <a:t>that are effectively final may be referenced by a lambda.  In Java, a lambda must be assigned to a functional interface.</a:t>
            </a:r>
            <a:r>
              <a:rPr lang="en-US" dirty="0"/>
              <a:t>  Effectively final means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a:t>stream is a structure to perform a computation.  A Stream is passive until a terminal operation is run.  A stream consists of a data source which provides the values for processing.  Zero or more intermediate operations that transform or discard values.  </a:t>
            </a:r>
            <a:r>
              <a:rPr lang="en-US" baseline="0" dirty="0" smtClean="0"/>
              <a:t>The data source and </a:t>
            </a:r>
            <a:r>
              <a:rPr lang="en-US" baseline="0" dirty="0"/>
              <a:t>intermediate operations are lazy and only executed when a terminal operation is added.  A terminal operation </a:t>
            </a:r>
            <a:r>
              <a:rPr lang="en-US" baseline="0" dirty="0" smtClean="0"/>
              <a:t>processes </a:t>
            </a:r>
            <a:r>
              <a:rPr lang="en-US" baseline="0" dirty="0"/>
              <a:t>the stream </a:t>
            </a:r>
            <a:r>
              <a:rPr lang="en-US" baseline="0" dirty="0" smtClean="0"/>
              <a:t>elements and often returns a result.  </a:t>
            </a:r>
            <a:r>
              <a:rPr lang="en-US" baseline="0" dirty="0"/>
              <a:t>It is eager.  Applying a terminal operation to a stream starts the processing and </a:t>
            </a:r>
            <a:r>
              <a:rPr lang="en-US" baseline="0" dirty="0" smtClean="0"/>
              <a:t>commits the </a:t>
            </a:r>
            <a:r>
              <a:rPr lang="en-US" baseline="0" dirty="0"/>
              <a:t>stream.  Any further operations result in an exception</a:t>
            </a:r>
            <a:r>
              <a:rPr lang="en-US" baseline="0" dirty="0" smtClean="0"/>
              <a:t>.  So </a:t>
            </a:r>
            <a:r>
              <a:rPr lang="en-US" baseline="0" dirty="0" err="1" smtClean="0"/>
              <a:t>lets’s</a:t>
            </a:r>
            <a:r>
              <a:rPr lang="en-US" baseline="0" dirty="0" smtClean="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r>
              <a:rPr lang="en-US" dirty="0" smtClean="0"/>
              <a:t>.</a:t>
            </a:r>
            <a:r>
              <a:rPr lang="en-US" baseline="0" dirty="0" smtClean="0"/>
              <a:t>  Streams created from closable resources such as filed should be closed using the try-with-resources feature of Java 7.  The limit intermediate will be covered later.  It </a:t>
            </a:r>
            <a:r>
              <a:rPr lang="en-US" baseline="0" dirty="0" smtClean="0"/>
              <a:t>specifies </a:t>
            </a:r>
            <a:r>
              <a:rPr lang="en-US" baseline="0" dirty="0" smtClean="0"/>
              <a:t>a maximum number of elements that will be processed.</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a:t>
            </a:r>
            <a:r>
              <a:rPr lang="en-US" dirty="0" smtClean="0"/>
              <a:t>.  They can turn an infinite stream into</a:t>
            </a:r>
            <a:r>
              <a:rPr lang="en-US" baseline="0" dirty="0" smtClean="0"/>
              <a:t> a finite stream.  When building a stream, filtering can be conditionally added.  This can be beneficial to performance if it can be known up front that a condition is always satisfied for a given set of data.  An example is a filter that matches user specified criteria.  If no criteria are specified the filter can be omitted entirely when building the stream instead of being given a condition that is always true.</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terminal operation processes the stream and may return a result.  It is eager.  Until a terminal operation is applied, a stream is a passive description of a data source and intermediate operations.  Applying a terminal operation to a stream starts the processing and closes the stream.  Any further stream operations result in an exception.</a:t>
            </a:r>
            <a:endParaRPr lang="en-US" i="1" dirty="0" smtClean="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Go over slide, but explain identify property: </a:t>
            </a:r>
            <a:r>
              <a:rPr lang="en-US" dirty="0"/>
              <a:t>In</a:t>
            </a:r>
            <a:r>
              <a:rPr lang="en-US" baseline="0" dirty="0"/>
              <a:t> mathematics, an identity property is a number or value such that when it is applied with an operator it does not change the value of the other operand.  0 + X = X, 1 * X = X, “” + X = X, etc.  The identify property is passed as the second argument to the </a:t>
            </a:r>
            <a:r>
              <a:rPr lang="en-US" baseline="0" dirty="0" err="1"/>
              <a:t>BinaryOperator</a:t>
            </a:r>
            <a:r>
              <a:rPr lang="en-US" baseline="0" dirty="0"/>
              <a:t> the first time it is called.  It is also what is returned if the stream is empty.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a:t>
            </a:r>
            <a:r>
              <a:rPr lang="en-US" baseline="0" dirty="0" smtClean="0"/>
              <a:t>has never </a:t>
            </a:r>
            <a:r>
              <a:rPr lang="en-US" baseline="0" dirty="0"/>
              <a:t>actually </a:t>
            </a:r>
            <a:r>
              <a:rPr lang="en-US" baseline="0" dirty="0" smtClean="0"/>
              <a:t>happened to me </a:t>
            </a:r>
            <a:r>
              <a:rPr lang="en-US" baseline="0" dirty="0"/>
              <a:t>in other languages, but here we are.  Example 1a is a predicate that returns true when given a 5.  Example 1b is a higher order </a:t>
            </a:r>
            <a:r>
              <a:rPr lang="en-US" baseline="0" dirty="0" smtClean="0"/>
              <a:t>function </a:t>
            </a:r>
            <a:r>
              <a:rPr lang="en-US" baseline="0" dirty="0"/>
              <a:t>that returns a lambda that is true when given a value matching the value passed to the </a:t>
            </a:r>
            <a:r>
              <a:rPr lang="en-US" baseline="0" dirty="0" smtClean="0"/>
              <a:t>function.  A higher order function is a function that returns another function, or accepts a function as a parameter.  In Java, the lambda is the function.  The </a:t>
            </a:r>
            <a:r>
              <a:rPr lang="en-US" baseline="0" dirty="0"/>
              <a:t>first </a:t>
            </a:r>
            <a:r>
              <a:rPr lang="en-US" baseline="0" dirty="0" err="1"/>
              <a:t>var</a:t>
            </a:r>
            <a:r>
              <a:rPr lang="en-US" baseline="0" dirty="0"/>
              <a:t> declaration doesn’t work because there is no functional </a:t>
            </a:r>
            <a:r>
              <a:rPr lang="en-US" baseline="0" dirty="0" smtClean="0"/>
              <a:t>interface.  The compiler has no idea what the intended functional interface should be.  </a:t>
            </a:r>
            <a:r>
              <a:rPr lang="en-US" baseline="0" dirty="0"/>
              <a:t>The second </a:t>
            </a:r>
            <a:r>
              <a:rPr lang="en-US" baseline="0" dirty="0" err="1"/>
              <a:t>var</a:t>
            </a:r>
            <a:r>
              <a:rPr lang="en-US" baseline="0" dirty="0"/>
              <a:t> declaration works because </a:t>
            </a:r>
            <a:r>
              <a:rPr lang="en-US" baseline="0" dirty="0" err="1"/>
              <a:t>mkTestFunc</a:t>
            </a:r>
            <a:r>
              <a:rPr lang="en-US" baseline="0" dirty="0"/>
              <a:t> returns a </a:t>
            </a:r>
            <a:r>
              <a:rPr lang="en-US" baseline="0" dirty="0" smtClean="0"/>
              <a:t>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Map is a reference to the mathematical concept that any function may be thought of as a means of mapping its input values to output values.  Pure functions should be used if possible</a:t>
            </a:r>
            <a:r>
              <a:rPr lang="en-US" baseline="0" dirty="0" smtClean="0"/>
              <a:t>.  A pure function is a function that only processes its input and always produces the same output for a given input value.  It has no side effects.  </a:t>
            </a:r>
            <a:r>
              <a:rPr lang="en-US" baseline="0" dirty="0"/>
              <a:t>The </a:t>
            </a:r>
            <a:r>
              <a:rPr lang="en-US" baseline="0" dirty="0" err="1" smtClean="0"/>
              <a:t>mapToDouble</a:t>
            </a:r>
            <a:r>
              <a:rPr lang="en-US" baseline="0" dirty="0" smtClean="0"/>
              <a:t> method reference </a:t>
            </a:r>
            <a:r>
              <a:rPr lang="en-US" baseline="0" dirty="0"/>
              <a:t>is a pure function because </a:t>
            </a:r>
            <a:r>
              <a:rPr lang="en-US" baseline="0" dirty="0" smtClean="0"/>
              <a:t>it always </a:t>
            </a:r>
            <a:r>
              <a:rPr lang="en-US" baseline="0" dirty="0" smtClean="0"/>
              <a:t>returns the same salary for a given employee, </a:t>
            </a:r>
            <a:r>
              <a:rPr lang="en-US" baseline="0" dirty="0" smtClean="0"/>
              <a:t>and processes nothing except its </a:t>
            </a:r>
            <a:r>
              <a:rPr lang="en-US" baseline="0" dirty="0" smtClean="0"/>
              <a:t>employee argument</a:t>
            </a:r>
            <a:r>
              <a:rPr lang="en-US" baseline="0" dirty="0" smtClean="0"/>
              <a:t>.  </a:t>
            </a:r>
            <a:r>
              <a:rPr lang="en-US" baseline="0" dirty="0"/>
              <a:t>In these examples it is the terminal </a:t>
            </a:r>
            <a:r>
              <a:rPr lang="en-US" baseline="0" dirty="0" smtClean="0"/>
              <a:t>for each operation that </a:t>
            </a:r>
            <a:r>
              <a:rPr lang="en-US" baseline="0" dirty="0"/>
              <a:t>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Iterate repeatedly applies an </a:t>
            </a:r>
            <a:r>
              <a:rPr lang="en-US" baseline="0" dirty="0" err="1"/>
              <a:t>IntUnaryOperator</a:t>
            </a:r>
            <a:r>
              <a:rPr lang="en-US" baseline="0" dirty="0"/>
              <a:t> on the seed value to start with and then the previous value to generate the next </a:t>
            </a:r>
            <a:r>
              <a:rPr lang="en-US" baseline="0" dirty="0" smtClean="0"/>
              <a:t>value.  These operations can also be useful on a finite stream to exclude processing of beginning and ending elements.  </a:t>
            </a:r>
            <a:r>
              <a:rPr lang="en-US" dirty="0"/>
              <a:t>You will see the skip</a:t>
            </a:r>
            <a:r>
              <a:rPr lang="en-US" baseline="0" dirty="0"/>
              <a:t> - </a:t>
            </a:r>
            <a:r>
              <a:rPr lang="en-US" dirty="0"/>
              <a:t>limit or limit</a:t>
            </a:r>
            <a:r>
              <a:rPr lang="en-US" baseline="0" dirty="0"/>
              <a:t> - </a:t>
            </a:r>
            <a:r>
              <a:rPr lang="en-US" dirty="0"/>
              <a:t>skip on the</a:t>
            </a:r>
            <a:r>
              <a:rPr lang="en-US" baseline="0" dirty="0"/>
              <a:t>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stream example</a:t>
            </a:r>
            <a:r>
              <a:rPr lang="en-US" baseline="0" dirty="0" smtClean="0"/>
              <a:t> has two issues: There is no limit on the number of items processed.  A large file without blue widgets could result in the stream process appearing to hang.</a:t>
            </a:r>
          </a:p>
          <a:p>
            <a:r>
              <a:rPr lang="en-US" baseline="0" dirty="0" smtClean="0"/>
              <a:t>This stream is not closed.  Any </a:t>
            </a:r>
            <a:r>
              <a:rPr lang="en-US" baseline="0" dirty="0" smtClean="0"/>
              <a:t>file or </a:t>
            </a:r>
            <a:r>
              <a:rPr lang="en-US" baseline="0" dirty="0" smtClean="0"/>
              <a:t>database resources managed by the Stream will not be release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a:t>
            </a:r>
            <a:r>
              <a:rPr lang="en-US" i="1" baseline="0" dirty="0" smtClean="0"/>
              <a:t>sentence.  </a:t>
            </a:r>
            <a:r>
              <a:rPr lang="en-US" i="0" baseline="0" dirty="0" smtClean="0"/>
              <a:t>For the associates, it creates a new stream of associates that are commission qualified.  That is, those associates can receive commissions.  Then it creates another stream of doubles representing the commission earned from the stream of associates that are commission qualified.  By adding the sum of the commissions earned by the associates that can receive commissions, it gets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solution is more efficient.  When modulo is null the</a:t>
            </a:r>
            <a:r>
              <a:rPr lang="en-US" baseline="0" dirty="0" smtClean="0"/>
              <a:t> filter isn’t used at all and the numbers are directly summed.  When modulo is not null the filter no longer has to include the check against it for null and the unboxing of modulo has been factored out by assigning it to an </a:t>
            </a:r>
            <a:r>
              <a:rPr lang="en-US" baseline="0" dirty="0" err="1" smtClean="0"/>
              <a:t>int</a:t>
            </a:r>
            <a:r>
              <a:rPr lang="en-US" baseline="0" dirty="0" smtClean="0"/>
              <a:t> and performing the computations on the int.  Since intermediate operations like filter return a new stream, </a:t>
            </a:r>
            <a:r>
              <a:rPr lang="en-US" baseline="0" dirty="0" err="1" smtClean="0"/>
              <a:t>sumStream</a:t>
            </a:r>
            <a:r>
              <a:rPr lang="en-US" baseline="0" dirty="0" smtClean="0"/>
              <a:t> must be re-assigned the result of the intermediate operation.  Otherwise, the filter operation will never be applied when the terminal sum() operation is called.</a:t>
            </a:r>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i="0" dirty="0" smtClean="0"/>
              <a:t>A</a:t>
            </a:r>
            <a:r>
              <a:rPr lang="en-US" i="0" baseline="0" dirty="0" smtClean="0"/>
              <a:t> reduction is an operation that always processes every element to produce a single result.</a:t>
            </a:r>
            <a:endParaRPr lang="en-US" i="1" dirty="0" smtClean="0"/>
          </a:p>
          <a:p>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a:t>
            </a:r>
            <a:r>
              <a:rPr lang="en-US" dirty="0" smtClean="0"/>
              <a:t>.  I say “avoid” instead of “never” use </a:t>
            </a:r>
            <a:r>
              <a:rPr lang="en-US" dirty="0" err="1" smtClean="0"/>
              <a:t>forEach</a:t>
            </a:r>
            <a:r>
              <a:rPr lang="en-US" dirty="0" smtClean="0"/>
              <a:t> on an infinite stream because it could make sense to have an event processing loop implemented as an infinite stream.  Implementing such an event loop as a stream could make sense as a way to separate the generation of events, event</a:t>
            </a:r>
            <a:r>
              <a:rPr lang="en-US" baseline="0" dirty="0" smtClean="0"/>
              <a:t> filtering, and</a:t>
            </a:r>
            <a:r>
              <a:rPr lang="en-US" dirty="0" smtClean="0"/>
              <a:t> processing</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smtClean="0"/>
              <a:t>This is an example of how to add numbers using a reduction.   The </a:t>
            </a:r>
            <a:r>
              <a:rPr lang="en-US" i="0" baseline="0" dirty="0" err="1" smtClean="0"/>
              <a:t>BiFunction</a:t>
            </a:r>
            <a:r>
              <a:rPr lang="en-US" i="0" baseline="0" dirty="0" smtClean="0"/>
              <a:t> is a pure function because it only operates on its arguments and produces the same results regardless of the order of the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lambda argument lists, only </a:t>
            </a:r>
            <a:r>
              <a:rPr lang="en-US" baseline="0" dirty="0"/>
              <a:t>a single argument is valid without parentheses, but </a:t>
            </a:r>
            <a:r>
              <a:rPr lang="en-US" baseline="0" dirty="0" smtClean="0"/>
              <a:t>any </a:t>
            </a:r>
            <a:r>
              <a:rPr lang="en-US" baseline="0" dirty="0"/>
              <a:t>argument list is always valid with them.  The argument type </a:t>
            </a:r>
            <a:r>
              <a:rPr lang="en-US" baseline="0" dirty="0" smtClean="0"/>
              <a:t>names may only be supplied when parentheses are used and must be either supplied or omitted for all the arguments.  They </a:t>
            </a:r>
            <a:r>
              <a:rPr lang="en-US" baseline="0" dirty="0"/>
              <a:t>can be useful to resolve ambiguous lambda expressions.  These can occur when a lambda is passed to an overloaded method with multiple FIs and more than 1 match</a:t>
            </a:r>
            <a:r>
              <a:rPr lang="en-US" baseline="0" dirty="0" smtClean="0"/>
              <a:t>. </a:t>
            </a:r>
            <a:r>
              <a:rPr lang="en-US" dirty="0" smtClean="0"/>
              <a:t>A</a:t>
            </a:r>
            <a:r>
              <a:rPr lang="en-US" baseline="0" dirty="0" smtClean="0"/>
              <a:t> lambda may have a single statement, or a statement block with a return.  </a:t>
            </a:r>
            <a:r>
              <a:rPr lang="en-US" dirty="0" smtClean="0"/>
              <a:t>Unlike other programming languages, the value</a:t>
            </a:r>
            <a:r>
              <a:rPr lang="en-US" baseline="0" dirty="0" smtClean="0"/>
              <a:t> of a Java lambda statement block is not implicitly the result of the last expression executed.  The return keyword is necessary unless the single statement form is used or the functional interface’s return type is void.  The forms with the </a:t>
            </a:r>
            <a:r>
              <a:rPr lang="en-US" baseline="0" dirty="0" err="1" smtClean="0"/>
              <a:t>var</a:t>
            </a:r>
            <a:r>
              <a:rPr lang="en-US" baseline="0" dirty="0" smtClean="0"/>
              <a:t> keyword or types declared allow parameter annotations to be applied.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a:t>
            </a:r>
            <a:r>
              <a:rPr lang="en-US" baseline="0" dirty="0" smtClean="0"/>
              <a:t>.  The </a:t>
            </a:r>
            <a:r>
              <a:rPr lang="en-US" baseline="0" dirty="0" err="1" smtClean="0"/>
              <a:t>LinkedHashSet</a:t>
            </a:r>
            <a:r>
              <a:rPr lang="en-US" baseline="0" dirty="0" smtClean="0"/>
              <a:t> trick is handy if you have a set of unique values that you need sorted for display purposes, but would also like to map using key hash values for per-element performance.  The </a:t>
            </a:r>
            <a:r>
              <a:rPr lang="en-US" baseline="0" dirty="0" err="1" smtClean="0"/>
              <a:t>LinkedHashSet</a:t>
            </a:r>
            <a:r>
              <a:rPr lang="en-US" baseline="0" dirty="0" smtClean="0"/>
              <a:t> lets you have your cake (the sorting) and eat it too (the hash association).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grouping by collector places the stream elements in a map using</a:t>
            </a:r>
            <a:r>
              <a:rPr lang="en-US" baseline="0" dirty="0" smtClean="0"/>
              <a:t> a classifier function which returns the key value for the stream element.  </a:t>
            </a:r>
            <a:r>
              <a:rPr lang="en-US" dirty="0" smtClean="0"/>
              <a:t>This </a:t>
            </a:r>
            <a:r>
              <a:rPr lang="en-US" dirty="0"/>
              <a:t>example groups the</a:t>
            </a:r>
            <a:r>
              <a:rPr lang="en-US" baseline="0" dirty="0"/>
              <a:t> words by their starting letter, listing each word with its letter</a:t>
            </a:r>
            <a:r>
              <a:rPr lang="en-US" baseline="0" dirty="0" smtClean="0"/>
              <a:t>.  We specify that a </a:t>
            </a:r>
            <a:r>
              <a:rPr lang="en-US" baseline="0" dirty="0" err="1" smtClean="0"/>
              <a:t>TreeMap</a:t>
            </a:r>
            <a:r>
              <a:rPr lang="en-US" baseline="0" dirty="0" smtClean="0"/>
              <a:t> should be used for the mapping, and a </a:t>
            </a:r>
            <a:r>
              <a:rPr lang="en-US" baseline="0" dirty="0" err="1" smtClean="0"/>
              <a:t>TreeSet</a:t>
            </a:r>
            <a:r>
              <a:rPr lang="en-US" baseline="0" dirty="0" smtClean="0"/>
              <a:t> as the </a:t>
            </a:r>
            <a:r>
              <a:rPr lang="en-US" i="0" baseline="0" dirty="0" smtClean="0"/>
              <a:t>downstream collector.  The downstream collector collects the element for each key in the map.</a:t>
            </a:r>
            <a:r>
              <a:rPr lang="en-US" baseline="0" dirty="0" smtClean="0"/>
              <a:t>   Specifying the </a:t>
            </a:r>
            <a:r>
              <a:rPr lang="en-US" baseline="0" dirty="0" err="1" smtClean="0"/>
              <a:t>TreeMap</a:t>
            </a:r>
            <a:r>
              <a:rPr lang="en-US" baseline="0" dirty="0" smtClean="0"/>
              <a:t> and </a:t>
            </a:r>
            <a:r>
              <a:rPr lang="en-US" baseline="0" dirty="0" err="1" smtClean="0"/>
              <a:t>TreeSet</a:t>
            </a:r>
            <a:r>
              <a:rPr lang="en-US" baseline="0" dirty="0" smtClean="0"/>
              <a:t> demonstrates </a:t>
            </a:r>
            <a:r>
              <a:rPr lang="en-US" baseline="0" dirty="0"/>
              <a:t>the flexibility </a:t>
            </a:r>
            <a:r>
              <a:rPr lang="en-US" baseline="0" dirty="0" smtClean="0"/>
              <a:t>of specifying </a:t>
            </a:r>
            <a:r>
              <a:rPr lang="en-US" baseline="0" dirty="0"/>
              <a:t>the collection implementation: with very little effort on our part, we have produced </a:t>
            </a:r>
            <a:r>
              <a:rPr lang="en-US" baseline="0" dirty="0" smtClean="0"/>
              <a:t>a </a:t>
            </a:r>
            <a:r>
              <a:rPr lang="en-US" baseline="0" dirty="0"/>
              <a:t>sorted map with a set of sorted values for each letter</a:t>
            </a:r>
            <a:r>
              <a:rPr lang="en-US" baseline="0" dirty="0" smtClean="0"/>
              <a:t>.  By default, if only a classifier is specified, a </a:t>
            </a:r>
            <a:r>
              <a:rPr lang="en-US" baseline="0" dirty="0" err="1" smtClean="0"/>
              <a:t>HashMap</a:t>
            </a:r>
            <a:r>
              <a:rPr lang="en-US" baseline="0" dirty="0" smtClean="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a:t>
            </a:r>
            <a:r>
              <a:rPr lang="en-US" baseline="0" dirty="0" smtClean="0"/>
              <a:t>.  Although the collections from the previous slide would work, it is generally more performant to use the concurrent variants of the collectors.  </a:t>
            </a:r>
            <a:r>
              <a:rPr lang="en-US" baseline="0" dirty="0"/>
              <a:t>We also have a version using a downstream collector to count the number of occurrences of each word.</a:t>
            </a:r>
          </a:p>
          <a:p>
            <a:r>
              <a:rPr lang="en-US" baseline="0" dirty="0"/>
              <a:t>This is not necessarily faster than the sequential stream.  </a:t>
            </a:r>
            <a:r>
              <a:rPr lang="en-US" baseline="0" dirty="0" smtClean="0"/>
              <a:t>Creating the threads as well as using the concurrent </a:t>
            </a:r>
            <a:r>
              <a:rPr lang="en-US" baseline="0" dirty="0"/>
              <a:t>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this code works it is cluttered.  In</a:t>
            </a:r>
            <a:r>
              <a:rPr lang="en-US" baseline="0" dirty="0" smtClean="0"/>
              <a:t> order to see what it is trying to accomplish we have to read through five lines of code managing the lock resource.  The execute around lambda may be used to clean up this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introducing a higher</a:t>
            </a:r>
            <a:r>
              <a:rPr lang="en-US" baseline="0" dirty="0" smtClean="0"/>
              <a:t> order function that executes around the user operation, in this case a supplier that returns a value, the code to manipulate the lock and do something is reduced to a single line.  Note the clean separation of concerns.  There is the call to “</a:t>
            </a:r>
            <a:r>
              <a:rPr lang="en-US" baseline="0" dirty="0" err="1" smtClean="0"/>
              <a:t>useLock</a:t>
            </a:r>
            <a:r>
              <a:rPr lang="en-US" baseline="0" dirty="0" smtClean="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refinement of the execute around pattern that the loan pattern makes </a:t>
            </a:r>
            <a:r>
              <a:rPr lang="en-US" dirty="0" smtClean="0"/>
              <a:t>is the loan pattern provides a resource to the operation in the form of a function</a:t>
            </a:r>
            <a:r>
              <a:rPr lang="en-US" baseline="0" dirty="0" smtClean="0"/>
              <a:t> argument.  The loan pattern is a pattern in its own right because a common use case of the execute around pattern is to provide a resource.  So it makes sense to talk about a “loan pattern” instead of an “execute around pattern that provides a resource”.  The </a:t>
            </a:r>
            <a:r>
              <a:rPr lang="en-US" baseline="0" dirty="0" err="1" smtClean="0"/>
              <a:t>SqlFunction</a:t>
            </a:r>
            <a:r>
              <a:rPr lang="en-US" baseline="0" dirty="0" smtClean="0"/>
              <a:t> Functional Interface is necessary because Function does not allow any checked exceptions to be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a:t>
            </a:r>
            <a:r>
              <a:rPr lang="en-US" baseline="0" dirty="0" smtClean="0"/>
              <a:t>Object and all objects, including lambdas, inherit from Object.  </a:t>
            </a:r>
            <a:r>
              <a:rPr lang="en-US" baseline="0" dirty="0"/>
              <a:t>The optional @</a:t>
            </a:r>
            <a:r>
              <a:rPr lang="en-US" baseline="0" dirty="0" err="1"/>
              <a:t>FunctionalInterface</a:t>
            </a:r>
            <a:r>
              <a:rPr lang="en-US" baseline="0" dirty="0"/>
              <a:t> annotation causes the compiler to verify and enforce that there is exactly 1 abstract </a:t>
            </a:r>
            <a:r>
              <a:rPr lang="en-US" baseline="0" dirty="0" smtClean="0"/>
              <a:t>method.  The annotation is not required for an interface to be a functional interface.   </a:t>
            </a:r>
            <a:r>
              <a:rPr lang="en-US" baseline="0" dirty="0"/>
              <a:t>If you take the OCP exam, you will see something like 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the exception is thrown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smtClean="0"/>
              <a:t>You</a:t>
            </a:r>
            <a:r>
              <a:rPr lang="en-US" i="0" baseline="0" dirty="0" smtClean="0"/>
              <a:t> can probably guess that consume and </a:t>
            </a:r>
            <a:r>
              <a:rPr lang="en-US" i="0" baseline="0" dirty="0" err="1" smtClean="0"/>
              <a:t>rethrow</a:t>
            </a:r>
            <a:r>
              <a:rPr lang="en-US" i="0" baseline="0" smtClean="0"/>
              <a:t> take a </a:t>
            </a:r>
            <a:r>
              <a:rPr lang="en-US" i="0" baseline="0" dirty="0" smtClean="0"/>
              <a:t>consumer, and </a:t>
            </a:r>
            <a:r>
              <a:rPr lang="en-US" i="0" baseline="0" dirty="0" err="1" smtClean="0"/>
              <a:t>rethrow</a:t>
            </a:r>
            <a:r>
              <a:rPr lang="en-US" i="0" baseline="0" dirty="0" smtClean="0"/>
              <a:t> when takes a predicate. </a:t>
            </a:r>
            <a:r>
              <a:rPr lang="en-US" dirty="0" smtClean="0"/>
              <a:t>Wrap </a:t>
            </a:r>
            <a:r>
              <a:rPr lang="en-US" dirty="0"/>
              <a:t>is the example shown on the previous two slides. </a:t>
            </a:r>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These are used by the Stream framework.  You need to really know these for the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curious about using </a:t>
            </a:r>
            <a:r>
              <a:rPr lang="en-US" dirty="0" err="1" smtClean="0"/>
              <a:t>AutoClosable</a:t>
            </a:r>
            <a:r>
              <a:rPr lang="en-US" dirty="0" smtClean="0"/>
              <a:t> as a lambda, the link to the </a:t>
            </a:r>
            <a:r>
              <a:rPr lang="en-US" dirty="0" err="1" smtClean="0"/>
              <a:t>CloseIt</a:t>
            </a:r>
            <a:r>
              <a:rPr lang="en-US" dirty="0" smtClean="0"/>
              <a:t> project will</a:t>
            </a:r>
            <a:r>
              <a:rPr lang="en-US" baseline="0" dirty="0" smtClean="0"/>
              <a:t> provide you with more information that you want </a:t>
            </a:r>
            <a:r>
              <a:rPr lang="en-US" baseline="0" smtClean="0"/>
              <a:t>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The Stream framework uses Predicates to find a matching element, or filter the Stream for matching elements.  The related primitive FIs are like their generic counterparts except that they either accept or return a primitive value of double, int or long</a:t>
            </a:r>
            <a:r>
              <a:rPr lang="en-US" baseline="0" dirty="0" smtClean="0"/>
              <a:t>.  In this case, the primitive FIs accept an </a:t>
            </a:r>
            <a:r>
              <a:rPr lang="en-US" baseline="0" dirty="0" err="1" smtClean="0"/>
              <a:t>int</a:t>
            </a:r>
            <a:r>
              <a:rPr lang="en-US" baseline="0" dirty="0" smtClean="0"/>
              <a:t>, double, or long and return a </a:t>
            </a:r>
            <a:r>
              <a:rPr lang="en-US" baseline="0" dirty="0" err="1" smtClean="0"/>
              <a:t>boolean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tinyurl.com/lambda-web"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a:t>
            </a:r>
            <a:r>
              <a:rPr lang="en-US" dirty="0" smtClean="0"/>
              <a:t>Lambdas, Functional Interfaces, and Streams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not require that a new object be created.</a:t>
            </a:r>
          </a:p>
          <a:p>
            <a:r>
              <a:rPr lang="en-US" sz="2400" dirty="0" smtClean="0"/>
              <a:t>Useful </a:t>
            </a:r>
            <a:r>
              <a:rPr lang="en-US" sz="2400" dirty="0"/>
              <a:t>for implementing the </a:t>
            </a:r>
            <a:r>
              <a:rPr lang="en-US" sz="2400" dirty="0" smtClean="0"/>
              <a:t>Abstract Factory design pattern.</a:t>
            </a:r>
            <a:endParaRPr lang="en-US" sz="2400" dirty="0"/>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smtClean="0"/>
              <a:t>Commonly used to map </a:t>
            </a:r>
            <a:r>
              <a:rPr lang="en-US" sz="2400" dirty="0"/>
              <a:t>one value to another value, or compute a </a:t>
            </a:r>
            <a:r>
              <a:rPr lang="en-US" sz="2400" dirty="0" smtClean="0"/>
              <a:t>result</a:t>
            </a:r>
            <a:r>
              <a:rPr lang="en-US" sz="2400" dirty="0"/>
              <a: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smtClean="0"/>
              <a:t>Represents </a:t>
            </a:r>
            <a:r>
              <a:rPr lang="en-US" sz="2400" dirty="0"/>
              <a:t>a value that may or may not exist</a:t>
            </a:r>
            <a:r>
              <a:rPr lang="en-US" sz="2400" dirty="0" smtClean="0"/>
              <a:t>.</a:t>
            </a:r>
            <a:endParaRPr lang="en-US" sz="2200" dirty="0" smtClean="0"/>
          </a:p>
          <a:p>
            <a:pPr lvl="1"/>
            <a:r>
              <a:rPr lang="en-US" sz="2200" dirty="0"/>
              <a:t>of – Create an optional from a non-null </a:t>
            </a:r>
            <a:r>
              <a:rPr lang="en-US" sz="2200" dirty="0" smtClean="0"/>
              <a:t>value</a:t>
            </a:r>
            <a:r>
              <a:rPr lang="en-US" sz="2200" dirty="0"/>
              <a:t>.</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smtClean="0"/>
              <a:t>get – Return present value or throw </a:t>
            </a:r>
            <a:r>
              <a:rPr lang="en-US" sz="2200" dirty="0" err="1" smtClean="0"/>
              <a:t>NoSuchElementException</a:t>
            </a:r>
            <a:endParaRPr lang="en-US" sz="2200" dirty="0" smtClean="0"/>
          </a:p>
          <a:p>
            <a:pPr lvl="1"/>
            <a:r>
              <a:rPr lang="en-US" sz="2200" dirty="0" err="1" smtClean="0"/>
              <a:t>orElse</a:t>
            </a:r>
            <a:r>
              <a:rPr lang="en-US" sz="2200" dirty="0" smtClean="0"/>
              <a:t> </a:t>
            </a:r>
            <a:r>
              <a:rPr lang="en-US" sz="2200" dirty="0"/>
              <a:t>– Return present value or a provided value.</a:t>
            </a:r>
          </a:p>
          <a:p>
            <a:pPr lvl="1"/>
            <a:r>
              <a:rPr lang="en-US" sz="2200" dirty="0" err="1"/>
              <a:t>orElseGet</a:t>
            </a:r>
            <a:r>
              <a:rPr lang="en-US" sz="2200" dirty="0"/>
              <a:t> – Return present value or get a value from Supplier</a:t>
            </a:r>
            <a:r>
              <a:rPr lang="en-US" sz="2200" dirty="0" smtClean="0"/>
              <a:t>.</a:t>
            </a:r>
          </a:p>
          <a:p>
            <a:pPr lvl="1"/>
            <a:r>
              <a:rPr lang="en-US" sz="2200" dirty="0" err="1" smtClean="0"/>
              <a:t>orElseThrow</a:t>
            </a:r>
            <a:r>
              <a:rPr lang="en-US" sz="2200" dirty="0" smtClean="0"/>
              <a:t> – Return present value or get an Exception from Supplier.</a:t>
            </a:r>
            <a:endParaRPr lang="en-US" sz="2200" dirty="0"/>
          </a:p>
          <a:p>
            <a:pPr lvl="1"/>
            <a:r>
              <a:rPr lang="en-US" sz="2200" dirty="0" smtClean="0"/>
              <a:t>map – Apply a Function mapping on a present value, returning the result of the mapping or empty when empty</a:t>
            </a:r>
            <a:r>
              <a:rPr lang="en-US" sz="2200" dirty="0" smtClean="0"/>
              <a:t>.</a:t>
            </a:r>
            <a:endParaRPr lang="en-US" sz="2200" dirty="0" smtClean="0"/>
          </a:p>
          <a:p>
            <a:pPr lvl="1"/>
            <a:r>
              <a:rPr lang="en-US" sz="2200" dirty="0" smtClean="0"/>
              <a:t>filter – Tests a Predicate on a present value, returning an empty Optional when the test result is false.</a:t>
            </a:r>
          </a:p>
          <a:p>
            <a:pPr lvl="1"/>
            <a:endParaRPr lang="en-US" sz="2200" dirty="0" smtClean="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smtClean="0"/>
              <a:t>Pure </a:t>
            </a:r>
            <a:r>
              <a:rPr lang="en-US" dirty="0"/>
              <a:t>Commutative </a:t>
            </a:r>
            <a:r>
              <a:rPr lang="en-US" dirty="0" smtClean="0"/>
              <a:t>Functions</a:t>
            </a:r>
            <a:endParaRPr lang="en-US" dirty="0"/>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smtClean="0"/>
              <a:t>Do not use any information outside of their argument(s).</a:t>
            </a:r>
          </a:p>
          <a:p>
            <a:r>
              <a:rPr lang="en-US" sz="2400" dirty="0" smtClean="0"/>
              <a:t>No </a:t>
            </a:r>
            <a:r>
              <a:rPr lang="en-US" sz="2400" dirty="0" smtClean="0"/>
              <a:t>side effects: nothing outside of the return value changes.</a:t>
            </a:r>
          </a:p>
          <a:p>
            <a:r>
              <a:rPr lang="en-US" sz="2400" dirty="0" smtClean="0"/>
              <a:t>For any given arguments </a:t>
            </a:r>
            <a:r>
              <a:rPr lang="en-US" sz="2400" i="1" dirty="0" smtClean="0"/>
              <a:t>X</a:t>
            </a:r>
            <a:r>
              <a:rPr lang="en-US" sz="2400" dirty="0" smtClean="0"/>
              <a:t> an equivalent value </a:t>
            </a:r>
            <a:r>
              <a:rPr lang="en-US" sz="2400" i="1" dirty="0" smtClean="0"/>
              <a:t>Y</a:t>
            </a:r>
            <a:r>
              <a:rPr lang="en-US" sz="2400" dirty="0" smtClean="0"/>
              <a:t> is always returned regardless of the argument ordering.</a:t>
            </a:r>
          </a:p>
          <a:p>
            <a:r>
              <a:rPr lang="en-US" sz="2400" dirty="0" smtClean="0"/>
              <a:t>For Functions: </a:t>
            </a:r>
            <a:r>
              <a:rPr lang="en-US" sz="2400" dirty="0" err="1" smtClean="0"/>
              <a:t>fn.apply</a:t>
            </a:r>
            <a:r>
              <a:rPr lang="en-US" sz="2400" dirty="0" smtClean="0"/>
              <a:t>(X).equals(</a:t>
            </a:r>
            <a:r>
              <a:rPr lang="en-US" sz="2400" dirty="0" err="1" smtClean="0"/>
              <a:t>fn.apply</a:t>
            </a:r>
            <a:r>
              <a:rPr lang="en-US" sz="2400" dirty="0" smtClean="0"/>
              <a:t>(X)) is always true. </a:t>
            </a:r>
          </a:p>
          <a:p>
            <a:r>
              <a:rPr lang="en-US" sz="2400" dirty="0" smtClean="0"/>
              <a:t>For Suppliers: </a:t>
            </a:r>
            <a:r>
              <a:rPr lang="en-US" sz="2400" dirty="0" err="1" smtClean="0"/>
              <a:t>s.get</a:t>
            </a:r>
            <a:r>
              <a:rPr lang="en-US" sz="2400" dirty="0" smtClean="0"/>
              <a:t>().equals(</a:t>
            </a:r>
            <a:r>
              <a:rPr lang="en-US" sz="2400" dirty="0" err="1" smtClean="0"/>
              <a:t>s.get</a:t>
            </a:r>
            <a:r>
              <a:rPr lang="en-US" sz="2400" dirty="0" smtClean="0"/>
              <a:t>()) is always true.</a:t>
            </a:r>
          </a:p>
          <a:p>
            <a:r>
              <a:rPr lang="en-US" sz="2400" dirty="0" smtClean="0"/>
              <a:t>For </a:t>
            </a:r>
            <a:r>
              <a:rPr lang="en-US" sz="2400" dirty="0" err="1" smtClean="0"/>
              <a:t>BiFunctions</a:t>
            </a:r>
            <a:r>
              <a:rPr lang="en-US" sz="2400" dirty="0" smtClean="0"/>
              <a:t> </a:t>
            </a:r>
            <a:r>
              <a:rPr lang="en-US" sz="2400" dirty="0" err="1" smtClean="0"/>
              <a:t>fn.apply</a:t>
            </a:r>
            <a:r>
              <a:rPr lang="en-US" sz="2400" dirty="0" smtClean="0"/>
              <a:t>(X, X1).equals(</a:t>
            </a:r>
            <a:r>
              <a:rPr lang="en-US" sz="2400" dirty="0" err="1" smtClean="0"/>
              <a:t>fn.apply</a:t>
            </a:r>
            <a:r>
              <a:rPr lang="en-US" sz="2400" dirty="0" smtClean="0"/>
              <a:t>(X, X1)) and </a:t>
            </a:r>
            <a:r>
              <a:rPr lang="en-US" sz="2400" dirty="0" err="1"/>
              <a:t>fn.apply</a:t>
            </a:r>
            <a:r>
              <a:rPr lang="en-US" sz="2400" dirty="0"/>
              <a:t>(X, X1).</a:t>
            </a:r>
            <a:r>
              <a:rPr lang="en-US" sz="2400" dirty="0" smtClean="0"/>
              <a:t>equals(</a:t>
            </a:r>
            <a:r>
              <a:rPr lang="en-US" sz="2400" dirty="0" err="1" smtClean="0"/>
              <a:t>fn.apply</a:t>
            </a:r>
            <a:r>
              <a:rPr lang="en-US" sz="2400" dirty="0" smtClean="0"/>
              <a:t>(X1, X)) are always true.</a:t>
            </a:r>
          </a:p>
          <a:p>
            <a:r>
              <a:rPr lang="en-US" sz="2400" dirty="0" smtClean="0"/>
              <a:t>“</a:t>
            </a:r>
            <a:r>
              <a:rPr lang="en-US" sz="2400" dirty="0" smtClean="0"/>
              <a:t>Pure Functions</a:t>
            </a:r>
            <a:r>
              <a:rPr lang="en-US" sz="2400" dirty="0" smtClean="0"/>
              <a:t>” usually means Pure Commutative Functions.</a:t>
            </a:r>
            <a:endParaRPr lang="en-US" sz="2400" dirty="0" smtClean="0"/>
          </a:p>
          <a:p>
            <a:r>
              <a:rPr lang="en-US" sz="2400" dirty="0" smtClean="0"/>
              <a:t>Such functions are inherently safe.</a:t>
            </a:r>
          </a:p>
          <a:p>
            <a:endParaRPr lang="en-US" sz="2400" dirty="0" smtClean="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smtClean="0"/>
              <a:t>Is It </a:t>
            </a:r>
            <a:r>
              <a:rPr lang="en-US" dirty="0"/>
              <a:t>Pure Commutative?</a:t>
            </a:r>
          </a:p>
        </p:txBody>
      </p:sp>
      <p:sp>
        <p:nvSpPr>
          <p:cNvPr id="3" name="Content Placeholder 2"/>
          <p:cNvSpPr>
            <a:spLocks noGrp="1"/>
          </p:cNvSpPr>
          <p:nvPr>
            <p:ph idx="1"/>
          </p:nvPr>
        </p:nvSpPr>
        <p:spPr>
          <a:xfrm>
            <a:off x="715434" y="1072243"/>
            <a:ext cx="8596668" cy="5187043"/>
          </a:xfrm>
        </p:spPr>
        <p:txBody>
          <a:bodyPr>
            <a:normAutofit fontScale="92500" lnSpcReduction="20000"/>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f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000" dirty="0" smtClean="0"/>
              <a:t>Yes</a:t>
            </a:r>
            <a:r>
              <a:rPr lang="en-US" sz="2000" dirty="0" smtClean="0"/>
              <a:t>. </a:t>
            </a:r>
            <a:r>
              <a:rPr lang="en-US" sz="2000" dirty="0" smtClean="0"/>
              <a:t>A </a:t>
            </a:r>
            <a:r>
              <a:rPr lang="en-US" sz="2000" dirty="0" smtClean="0"/>
              <a:t>pure single argument </a:t>
            </a:r>
            <a:r>
              <a:rPr lang="en-US" sz="2000" dirty="0" smtClean="0"/>
              <a:t>Function is always commutative.</a:t>
            </a: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s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smtClean="0">
              <a:latin typeface="Courier New" panose="02070309020205020404" pitchFamily="49" charset="0"/>
              <a:cs typeface="Courier New" panose="02070309020205020404" pitchFamily="49" charset="0"/>
            </a:endParaRPr>
          </a:p>
          <a:p>
            <a:pPr lvl="1"/>
            <a:r>
              <a:rPr lang="en-US" sz="2200" dirty="0" smtClean="0"/>
              <a:t>Yes. </a:t>
            </a:r>
            <a:r>
              <a:rPr lang="en-US" sz="2200" dirty="0" smtClean="0"/>
              <a:t>A </a:t>
            </a:r>
            <a:r>
              <a:rPr lang="en-US" sz="2200" dirty="0" smtClean="0"/>
              <a:t>pure function Supplier</a:t>
            </a:r>
            <a:r>
              <a:rPr lang="en-US" sz="2200" dirty="0"/>
              <a:t> </a:t>
            </a:r>
            <a:r>
              <a:rPr lang="en-US" sz="2200" dirty="0" smtClean="0"/>
              <a:t>is always </a:t>
            </a:r>
            <a:r>
              <a:rPr lang="en-US" sz="2200" dirty="0"/>
              <a:t>commutative</a:t>
            </a:r>
            <a:r>
              <a:rPr lang="en-US" sz="2200" dirty="0" smtClean="0"/>
              <a:t>.</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f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Yes. </a:t>
            </a:r>
            <a:r>
              <a:rPr lang="en-US" sz="2200" dirty="0" smtClean="0"/>
              <a:t>It </a:t>
            </a:r>
            <a:r>
              <a:rPr lang="en-US" sz="2200" dirty="0" smtClean="0"/>
              <a:t>is pure and commutative: 3 + 4 = 7 = 4 + 3.</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f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a:t>
            </a:r>
            <a:r>
              <a:rPr lang="en-US" sz="2200" dirty="0" smtClean="0"/>
              <a:t>It </a:t>
            </a:r>
            <a:r>
              <a:rPr lang="en-US" sz="2200" dirty="0" smtClean="0"/>
              <a:t>is pure but not commutative: 3 – 4 = -</a:t>
            </a:r>
            <a:r>
              <a:rPr lang="en-US" sz="2200" dirty="0"/>
              <a:t>1 </a:t>
            </a:r>
            <a:r>
              <a:rPr lang="en-US" sz="2200" dirty="0" smtClean="0"/>
              <a:t>≠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f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a:t>
            </a:r>
            <a:r>
              <a:rPr lang="en-US" sz="2200" dirty="0" smtClean="0"/>
              <a:t>I</a:t>
            </a:r>
            <a:r>
              <a:rPr lang="en-US" sz="2200" dirty="0" smtClean="0"/>
              <a:t>t </a:t>
            </a:r>
            <a:r>
              <a:rPr lang="en-US" sz="2200" dirty="0" smtClean="0"/>
              <a:t>has </a:t>
            </a:r>
            <a:r>
              <a:rPr lang="en-US" sz="2200" dirty="0" smtClean="0"/>
              <a:t>side effects and uses information outside of arguments.</a:t>
            </a:r>
            <a:endParaRPr lang="en-US" sz="2200" dirty="0" smtClean="0"/>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c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No. </a:t>
            </a:r>
            <a:r>
              <a:rPr lang="en-US" sz="2200" dirty="0" smtClean="0"/>
              <a:t>Consumers </a:t>
            </a:r>
            <a:r>
              <a:rPr lang="en-US" sz="2200" dirty="0" smtClean="0"/>
              <a:t>have side effects and are not pure functions.</a:t>
            </a:r>
            <a:endParaRPr lang="en-US" sz="2200"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Method </a:t>
            </a:r>
            <a:r>
              <a:rPr lang="en-US" sz="2200" dirty="0"/>
              <a:t>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smtClean="0"/>
              <a:t>Instance </a:t>
            </a:r>
            <a:r>
              <a:rPr lang="en-US" sz="2200" dirty="0"/>
              <a:t>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endParaRPr lang="en-US" sz="2600" dirty="0" smtClean="0"/>
          </a:p>
          <a:p>
            <a:r>
              <a:rPr lang="en-US" sz="2600" dirty="0" smtClean="0"/>
              <a:t>These slides: </a:t>
            </a:r>
            <a:r>
              <a:rPr lang="en-US" sz="2600" dirty="0" smtClean="0">
                <a:hlinkClick r:id="rId4"/>
              </a:rPr>
              <a:t>https</a:t>
            </a:r>
            <a:r>
              <a:rPr lang="en-US" sz="2600" dirty="0">
                <a:hlinkClick r:id="rId4"/>
              </a:rPr>
              <a:t>://</a:t>
            </a:r>
            <a:r>
              <a:rPr lang="en-US" sz="2600" dirty="0" smtClean="0">
                <a:hlinkClick r:id="rId4"/>
              </a:rPr>
              <a:t>tinyurl.com/lambda-web</a:t>
            </a:r>
            <a:r>
              <a:rPr lang="en-US" sz="2600" dirty="0" smtClean="0"/>
              <a:t> </a:t>
            </a:r>
            <a:endParaRPr lang="en-US" sz="2600" dirty="0"/>
          </a:p>
          <a:p>
            <a:r>
              <a:rPr lang="en-US" sz="2600" dirty="0" smtClean="0"/>
              <a:t>These </a:t>
            </a:r>
            <a:r>
              <a:rPr lang="en-US" sz="2600" dirty="0"/>
              <a:t>slides (pdf): </a:t>
            </a:r>
            <a:r>
              <a:rPr lang="en-US" sz="2600" dirty="0">
                <a:hlinkClick r:id="rId5"/>
              </a:rPr>
              <a:t>https://</a:t>
            </a:r>
            <a:r>
              <a:rPr lang="en-US" sz="2600" dirty="0" smtClean="0">
                <a:hlinkClick r:id="rId5"/>
              </a:rPr>
              <a:t>tinyurl.com/love-lambda</a:t>
            </a:r>
            <a:endParaRPr lang="en-US" sz="2600" dirty="0" smtClean="0"/>
          </a:p>
          <a:p>
            <a:pPr marL="0" indent="0">
              <a:buNone/>
            </a:pP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695266"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Syntax similar to static method reference that creates a new object.</a:t>
            </a:r>
          </a:p>
          <a:p>
            <a:r>
              <a:rPr lang="en-US" sz="2000" dirty="0" smtClean="0"/>
              <a:t>Creates </a:t>
            </a:r>
            <a:r>
              <a:rPr lang="en-US" sz="2000" dirty="0"/>
              <a:t>a new instance of the class, and returns it as the result.</a:t>
            </a:r>
          </a:p>
          <a:p>
            <a:r>
              <a:rPr lang="en-US" sz="2000" dirty="0"/>
              <a:t>Must be bound to a functional interface with a non-void return type.</a:t>
            </a:r>
          </a:p>
          <a:p>
            <a:r>
              <a:rPr lang="en-US" sz="2000" dirty="0" smtClean="0"/>
              <a:t>Supplier FI </a:t>
            </a:r>
            <a:r>
              <a:rPr lang="en-US" sz="2000" dirty="0"/>
              <a:t>is canonically used for a constructor method reference</a:t>
            </a:r>
            <a:r>
              <a:rPr lang="en-US" sz="2000" dirty="0" smtClean="0"/>
              <a:t>.</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813400"/>
            <a:ext cx="8596668" cy="3506391"/>
          </a:xfrm>
        </p:spPr>
        <p:txBody>
          <a:bodyPr>
            <a:normAutofit/>
          </a:bodyPr>
          <a:lstStyle/>
          <a:p>
            <a:r>
              <a:rPr lang="en-US" sz="2400" dirty="0"/>
              <a:t>Abstraction for computation of elements.</a:t>
            </a:r>
          </a:p>
          <a:p>
            <a:r>
              <a:rPr lang="en-US" sz="2400" dirty="0"/>
              <a:t>A computation structure, not a data structure.</a:t>
            </a:r>
          </a:p>
          <a:p>
            <a:r>
              <a:rPr lang="en-US" sz="2400" dirty="0"/>
              <a:t>A stream consists of</a:t>
            </a:r>
          </a:p>
          <a:p>
            <a:pPr marL="800100" lvl="1" indent="-342900">
              <a:buFont typeface="+mj-lt"/>
              <a:buAutoNum type="arabicPeriod"/>
            </a:pPr>
            <a:r>
              <a:rPr lang="en-US" sz="2000" dirty="0"/>
              <a:t>A data source</a:t>
            </a:r>
          </a:p>
          <a:p>
            <a:pPr marL="800100" lvl="1" indent="-342900">
              <a:buFont typeface="+mj-lt"/>
              <a:buAutoNum type="arabicPeriod"/>
            </a:pPr>
            <a:r>
              <a:rPr lang="en-US" sz="2000" dirty="0"/>
              <a:t>Zero or more intermediate operations.</a:t>
            </a:r>
          </a:p>
          <a:p>
            <a:pPr marL="800100" lvl="1" indent="-342900">
              <a:buFont typeface="+mj-lt"/>
              <a:buAutoNum type="arabicPeriod"/>
            </a:pPr>
            <a:r>
              <a:rPr lang="en-US" sz="2000" dirty="0"/>
              <a:t>A terminal </a:t>
            </a:r>
            <a:r>
              <a:rPr lang="en-US" sz="2000" dirty="0" smtClean="0"/>
              <a:t>operation, which starts the processing.</a:t>
            </a:r>
          </a:p>
          <a:p>
            <a:pPr marL="800100" lvl="1" indent="-342900">
              <a:buFont typeface="+mj-lt"/>
              <a:buAutoNum type="arabicPeriod"/>
            </a:pPr>
            <a:r>
              <a:rPr lang="en-US" sz="2000" dirty="0" smtClean="0"/>
              <a:t>(Optional) A close operation, to release any resources such a files.</a:t>
            </a:r>
            <a:endParaRPr lang="en-US" sz="2000"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429860"/>
            <a:ext cx="8596668" cy="4628040"/>
          </a:xfrm>
        </p:spPr>
        <p:txBody>
          <a:bodyPr>
            <a:normAutofit fontScale="77500" lnSpcReduction="20000"/>
          </a:bodyPr>
          <a:lstStyle/>
          <a:p>
            <a:r>
              <a:rPr lang="en-US" sz="2400" dirty="0"/>
              <a:t>Can be </a:t>
            </a:r>
            <a:r>
              <a:rPr lang="en-US" sz="2400" dirty="0" smtClean="0"/>
              <a:t>anything </a:t>
            </a:r>
            <a:r>
              <a:rPr lang="en-US" sz="2400" dirty="0"/>
              <a:t>that supplies data</a:t>
            </a:r>
          </a:p>
          <a:p>
            <a:pPr lvl="1"/>
            <a:r>
              <a:rPr lang="en-US" sz="1800" dirty="0"/>
              <a:t>A Collection </a:t>
            </a:r>
          </a:p>
          <a:p>
            <a:pPr lvl="1"/>
            <a:r>
              <a:rPr lang="en-US" sz="1800" dirty="0"/>
              <a:t>A file</a:t>
            </a:r>
          </a:p>
          <a:p>
            <a:pPr lvl="1"/>
            <a:r>
              <a:rPr lang="en-US" sz="1800" dirty="0"/>
              <a:t>An iterated function </a:t>
            </a:r>
          </a:p>
          <a:p>
            <a:pPr lvl="1"/>
            <a:r>
              <a:rPr lang="en-US" sz="1800" dirty="0"/>
              <a:t>Can be </a:t>
            </a:r>
            <a:r>
              <a:rPr lang="en-US" sz="1800" dirty="0" smtClean="0"/>
              <a:t>infinite. </a:t>
            </a:r>
            <a:endParaRPr lang="en-US" sz="1800" dirty="0"/>
          </a:p>
          <a:p>
            <a:r>
              <a:rPr lang="en-US" sz="2400" dirty="0"/>
              <a:t>Is Lazy</a:t>
            </a:r>
          </a:p>
          <a:p>
            <a:pPr lvl="1"/>
            <a:r>
              <a:rPr lang="en-US" sz="1800" dirty="0"/>
              <a:t>Only used when a </a:t>
            </a:r>
            <a:r>
              <a:rPr lang="en-US" sz="1800" i="1" dirty="0"/>
              <a:t>terminal operation </a:t>
            </a:r>
            <a:r>
              <a:rPr lang="en-US" sz="1800" dirty="0"/>
              <a:t>is applied to the stream</a:t>
            </a:r>
            <a:r>
              <a:rPr lang="en-US" sz="1800" dirty="0" smtClean="0"/>
              <a:t>.</a:t>
            </a:r>
          </a:p>
          <a:p>
            <a:r>
              <a:rPr lang="en-US" sz="2400" dirty="0" smtClean="0"/>
              <a:t>Streams created from resources such as files should be closed</a:t>
            </a:r>
          </a:p>
          <a:p>
            <a:r>
              <a:rPr lang="en-US" sz="2400" dirty="0" smtClean="0">
                <a:solidFill>
                  <a:srgbClr val="000000"/>
                </a:solidFill>
                <a:highlight>
                  <a:srgbClr val="FFFFFF"/>
                </a:highlight>
              </a:rPr>
              <a:t> </a:t>
            </a:r>
            <a:r>
              <a:rPr lang="en-US" sz="23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processFileStream</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getStreamFromFile</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808080"/>
                </a:solidFill>
                <a:highlight>
                  <a:srgbClr val="FFFFFF"/>
                </a:highlight>
                <a:latin typeface="Courier New" panose="02070309020205020404" pitchFamily="49" charset="0"/>
                <a:cs typeface="Courier New" panose="02070309020205020404" pitchFamily="49" charset="0"/>
              </a:rPr>
              <a:t>"foo.txt"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FF8000"/>
                </a:solidFill>
                <a:highlight>
                  <a:srgbClr val="FFFFFF"/>
                </a:highlight>
                <a:latin typeface="Courier New" panose="02070309020205020404" pitchFamily="49" charset="0"/>
                <a:cs typeface="Courier New" panose="02070309020205020404" pitchFamily="49" charset="0"/>
              </a:rPr>
              <a:t>100000</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rmAutofit/>
          </a:bodyPr>
          <a:lstStyle/>
          <a:p>
            <a:r>
              <a:rPr lang="en-US" sz="2400" dirty="0"/>
              <a:t>Accepts a stream, and returns a stream with the operation appended.</a:t>
            </a:r>
          </a:p>
          <a:p>
            <a:r>
              <a:rPr lang="en-US" sz="2400" dirty="0" smtClean="0"/>
              <a:t>Are </a:t>
            </a:r>
            <a:r>
              <a:rPr lang="en-US" sz="2400" dirty="0"/>
              <a:t>Lazy</a:t>
            </a:r>
          </a:p>
          <a:p>
            <a:pPr lvl="1"/>
            <a:r>
              <a:rPr lang="en-US" sz="1800" dirty="0"/>
              <a:t>Only used when a </a:t>
            </a:r>
            <a:r>
              <a:rPr lang="en-US" sz="1800" i="1" dirty="0"/>
              <a:t>terminal operation </a:t>
            </a:r>
            <a:r>
              <a:rPr lang="en-US" sz="1800" dirty="0"/>
              <a:t>is applied to the stream.</a:t>
            </a:r>
          </a:p>
          <a:p>
            <a:r>
              <a:rPr lang="en-US" sz="2400" dirty="0" smtClean="0"/>
              <a:t>Typical </a:t>
            </a:r>
            <a:r>
              <a:rPr lang="en-US" sz="2400" dirty="0"/>
              <a:t>Intermediate operations</a:t>
            </a:r>
          </a:p>
          <a:p>
            <a:pPr lvl="1"/>
            <a:r>
              <a:rPr lang="en-US" sz="1800" dirty="0"/>
              <a:t>Filtering items to those that match a predicate </a:t>
            </a:r>
            <a:endParaRPr lang="en-US" sz="1800" dirty="0" smtClean="0"/>
          </a:p>
          <a:p>
            <a:pPr lvl="1"/>
            <a:r>
              <a:rPr lang="en-US" sz="1800" dirty="0" smtClean="0"/>
              <a:t>Mapping </a:t>
            </a:r>
            <a:r>
              <a:rPr lang="en-US" sz="1800" dirty="0"/>
              <a:t>items using a function </a:t>
            </a:r>
          </a:p>
          <a:p>
            <a:pPr lvl="1"/>
            <a:r>
              <a:rPr lang="en-US" sz="1800" dirty="0"/>
              <a:t>Skipping and limiting items processed.  Can turn an infinite stream into a finite stream</a:t>
            </a:r>
            <a:r>
              <a:rPr lang="en-US" sz="1800" dirty="0" smtClean="0"/>
              <a:t>.</a:t>
            </a:r>
            <a:endParaRPr lang="en-US" sz="1800"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4530154"/>
          </a:xfrm>
        </p:spPr>
        <p:txBody>
          <a:bodyPr>
            <a:normAutofit/>
          </a:bodyPr>
          <a:lstStyle/>
          <a:p>
            <a:r>
              <a:rPr lang="en-US" sz="2400" dirty="0"/>
              <a:t>Often returns a result such as a value or collection </a:t>
            </a:r>
          </a:p>
          <a:p>
            <a:r>
              <a:rPr lang="en-US" sz="2400" dirty="0" smtClean="0"/>
              <a:t>Is Eager</a:t>
            </a:r>
            <a:endParaRPr lang="en-US" sz="2400" dirty="0"/>
          </a:p>
          <a:p>
            <a:pPr lvl="1"/>
            <a:r>
              <a:rPr lang="en-US" sz="1800" dirty="0"/>
              <a:t>Starts the processing of elements from the data source through any Intermediate operations </a:t>
            </a:r>
          </a:p>
          <a:p>
            <a:pPr lvl="1"/>
            <a:r>
              <a:rPr lang="en-US" sz="1800" dirty="0"/>
              <a:t>A stream is a passive description of a </a:t>
            </a:r>
            <a:r>
              <a:rPr lang="en-US" sz="1800" dirty="0" smtClean="0"/>
              <a:t>data source and intermediate operations until </a:t>
            </a:r>
            <a:r>
              <a:rPr lang="en-US" sz="1800" dirty="0"/>
              <a:t>a terminal operation is applied. </a:t>
            </a:r>
          </a:p>
          <a:p>
            <a:r>
              <a:rPr lang="en-US" sz="2000" dirty="0"/>
              <a:t> </a:t>
            </a:r>
            <a:r>
              <a:rPr lang="en-US" sz="2400" dirty="0" smtClean="0"/>
              <a:t>Executes the </a:t>
            </a:r>
            <a:r>
              <a:rPr lang="en-US" sz="2400" dirty="0"/>
              <a:t>stream </a:t>
            </a:r>
          </a:p>
          <a:p>
            <a:pPr lvl="1"/>
            <a:r>
              <a:rPr lang="en-US" sz="1800" dirty="0"/>
              <a:t>Any further </a:t>
            </a:r>
            <a:r>
              <a:rPr lang="en-US" sz="1800" dirty="0" smtClean="0"/>
              <a:t>operations except close() </a:t>
            </a:r>
            <a:r>
              <a:rPr lang="en-US" sz="1800" dirty="0"/>
              <a:t>result in an </a:t>
            </a:r>
            <a:r>
              <a:rPr lang="en-US" sz="1800" dirty="0" err="1"/>
              <a:t>IllegalStateException</a:t>
            </a:r>
            <a:r>
              <a:rPr lang="en-US" sz="1800" dirty="0"/>
              <a:t> </a:t>
            </a:r>
            <a:endParaRPr lang="en-US" sz="1800" dirty="0" smtClean="0"/>
          </a:p>
          <a:p>
            <a:pPr lvl="1"/>
            <a:r>
              <a:rPr lang="en-US" sz="1800" dirty="0" smtClean="0"/>
              <a:t>Does not close the stream.  Streams that should be closed should be used in a try-with-resources block.</a:t>
            </a:r>
            <a:endParaRPr lang="en-US" sz="1800"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 Lambda </a:t>
            </a:r>
            <a:r>
              <a:rPr lang="en-US" dirty="0"/>
              <a:t>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t>
            </a:r>
            <a:r>
              <a:rPr lang="en-US" sz="2400" dirty="0" smtClean="0"/>
              <a:t>a </a:t>
            </a:r>
            <a:r>
              <a:rPr lang="en-US" sz="2400" i="1" dirty="0" smtClean="0"/>
              <a:t>functional </a:t>
            </a:r>
            <a:r>
              <a:rPr lang="en-US" sz="2400" i="1" dirty="0"/>
              <a:t>interface</a:t>
            </a:r>
            <a:r>
              <a:rPr lang="en-US" sz="2400" dirty="0"/>
              <a:t>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a:t>
            </a:r>
            <a:r>
              <a:rPr lang="en-US" sz="2400" dirty="0" smtClean="0"/>
              <a:t>functional </a:t>
            </a:r>
            <a:r>
              <a:rPr lang="en-US" sz="2400" dirty="0"/>
              <a:t>i</a:t>
            </a:r>
            <a:r>
              <a:rPr lang="en-US" sz="2400" dirty="0" smtClean="0"/>
              <a:t>nterface</a:t>
            </a:r>
            <a:r>
              <a:rPr lang="en-US" sz="2400" dirty="0"/>
              <a:t>,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r>
              <a:rPr lang="en-US" sz="2400" dirty="0" smtClean="0"/>
              <a:t>.</a:t>
            </a:r>
          </a:p>
          <a:p>
            <a:r>
              <a:rPr lang="en-US" sz="2400" dirty="0" smtClean="0"/>
              <a:t>A </a:t>
            </a:r>
            <a:r>
              <a:rPr lang="en-US" sz="2400" i="1" dirty="0" smtClean="0"/>
              <a:t>functional interface</a:t>
            </a:r>
            <a:r>
              <a:rPr lang="en-US" sz="2400" dirty="0" smtClean="0"/>
              <a:t> is an interface with exactly one abstract method.</a:t>
            </a:r>
            <a:endParaRPr lang="en-US" sz="2400" dirty="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and counting, 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8875"/>
            <a:ext cx="8596668" cy="690282"/>
          </a:xfrm>
        </p:spPr>
        <p:txBody>
          <a:bodyPr/>
          <a:lstStyle/>
          <a:p>
            <a:r>
              <a:rPr lang="en-US" dirty="0"/>
              <a:t>Map </a:t>
            </a:r>
          </a:p>
        </p:txBody>
      </p:sp>
      <p:sp>
        <p:nvSpPr>
          <p:cNvPr id="3" name="Content Placeholder 2"/>
          <p:cNvSpPr>
            <a:spLocks noGrp="1"/>
          </p:cNvSpPr>
          <p:nvPr>
            <p:ph idx="1"/>
          </p:nvPr>
        </p:nvSpPr>
        <p:spPr>
          <a:xfrm>
            <a:off x="524934" y="1356528"/>
            <a:ext cx="8596668" cy="508237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or related Primitive FIs to apply a computation or mapping on stream elements.</a:t>
            </a:r>
          </a:p>
          <a:p>
            <a:r>
              <a:rPr lang="en-US" sz="2600" dirty="0"/>
              <a:t>A pure function should be used if possible.</a:t>
            </a:r>
          </a:p>
          <a:p>
            <a:r>
              <a:rPr lang="en-US" sz="2600" dirty="0"/>
              <a:t>May change the element type of a stream by returning values of a different type</a:t>
            </a:r>
            <a:r>
              <a:rPr lang="en-US" sz="2600" dirty="0" smtClean="0"/>
              <a:t>.</a:t>
            </a:r>
            <a:endParaRPr lang="en-US" sz="2600" dirty="0"/>
          </a:p>
          <a:p>
            <a:pPr marL="0" indent="0">
              <a:buNone/>
            </a:pPr>
            <a:r>
              <a:rPr lang="en-US" sz="26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averageSalary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mapToDouble</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DoubleStream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average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0.0d</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Change values, but keep data type (</a:t>
            </a:r>
            <a:r>
              <a:rPr lang="en-US" sz="2600" dirty="0" err="1" smtClean="0"/>
              <a:t>int</a:t>
            </a:r>
            <a:r>
              <a:rPr lang="en-US" sz="2600" dirty="0" smtClean="0"/>
              <a:t>).</a:t>
            </a:r>
          </a:p>
          <a:p>
            <a:pPr marL="0" indent="0">
              <a:buNone/>
            </a:pPr>
            <a:r>
              <a:rPr lang="en-US" sz="2600" dirty="0" err="1" smtClean="0">
                <a:solidFill>
                  <a:srgbClr val="000000"/>
                </a:solidFill>
                <a:latin typeface="Courier New" panose="02070309020205020404" pitchFamily="49" charset="0"/>
              </a:rPr>
              <a:t>IntStream</a:t>
            </a:r>
            <a:r>
              <a:rPr lang="en-US" sz="2600" b="1" dirty="0" err="1" smtClean="0">
                <a:solidFill>
                  <a:srgbClr val="000080"/>
                </a:solidFill>
                <a:latin typeface="Courier New" panose="02070309020205020404" pitchFamily="49" charset="0"/>
              </a:rPr>
              <a:t>.</a:t>
            </a:r>
            <a:r>
              <a:rPr lang="en-US" sz="2600" dirty="0" err="1" smtClean="0">
                <a:solidFill>
                  <a:srgbClr val="000000"/>
                </a:solidFill>
                <a:latin typeface="Courier New" panose="02070309020205020404" pitchFamily="49" charset="0"/>
              </a:rPr>
              <a:t>range</a:t>
            </a:r>
            <a:r>
              <a:rPr lang="en-US" sz="2600" b="1" dirty="0" smtClean="0">
                <a:solidFill>
                  <a:srgbClr val="000080"/>
                </a:solidFill>
                <a:latin typeface="Courier New" panose="02070309020205020404" pitchFamily="49" charset="0"/>
              </a:rPr>
              <a:t>(</a:t>
            </a:r>
            <a:r>
              <a:rPr lang="en-US" sz="2600" dirty="0" smtClean="0">
                <a:solidFill>
                  <a:srgbClr val="FF8000"/>
                </a:solidFill>
                <a:latin typeface="Courier New" panose="02070309020205020404" pitchFamily="49" charset="0"/>
              </a:rPr>
              <a:t>0</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 </a:t>
            </a:r>
            <a:r>
              <a:rPr lang="en-US" sz="2600" dirty="0">
                <a:solidFill>
                  <a:srgbClr val="FF8000"/>
                </a:solidFill>
                <a:latin typeface="Courier New" panose="02070309020205020404" pitchFamily="49" charset="0"/>
              </a:rPr>
              <a:t>10</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map</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i</a:t>
            </a:r>
            <a:r>
              <a:rPr lang="en-US" sz="2600" dirty="0">
                <a:solidFill>
                  <a:srgbClr val="000000"/>
                </a:solidFill>
                <a:latin typeface="Courier New" panose="02070309020205020404" pitchFamily="49" charset="0"/>
              </a:rPr>
              <a:t> </a:t>
            </a:r>
            <a:r>
              <a:rPr lang="en-US" sz="2600" b="1" dirty="0">
                <a:solidFill>
                  <a:srgbClr val="000080"/>
                </a:solidFill>
                <a:latin typeface="Courier New" panose="02070309020205020404" pitchFamily="49" charset="0"/>
              </a:rPr>
              <a:t>-&gt;</a:t>
            </a:r>
            <a:r>
              <a:rPr lang="en-US" sz="2600" dirty="0">
                <a:solidFill>
                  <a:srgbClr val="000000"/>
                </a:solidFill>
                <a:latin typeface="Courier New" panose="02070309020205020404" pitchFamily="49" charset="0"/>
              </a:rPr>
              <a:t> </a:t>
            </a:r>
            <a:r>
              <a:rPr lang="en-US" sz="2600" dirty="0" err="1">
                <a:solidFill>
                  <a:srgbClr val="000000"/>
                </a:solidFill>
                <a:latin typeface="Courier New" panose="02070309020205020404" pitchFamily="49" charset="0"/>
              </a:rPr>
              <a:t>i</a:t>
            </a:r>
            <a:r>
              <a:rPr lang="en-US" sz="2600" b="1" dirty="0">
                <a:solidFill>
                  <a:srgbClr val="000080"/>
                </a:solidFill>
                <a:latin typeface="Courier New" panose="02070309020205020404" pitchFamily="49" charset="0"/>
              </a:rPr>
              <a:t>*</a:t>
            </a:r>
            <a:r>
              <a:rPr lang="en-US" sz="2600" dirty="0">
                <a:solidFill>
                  <a:srgbClr val="FF8000"/>
                </a:solidFill>
                <a:latin typeface="Courier New" panose="02070309020205020404" pitchFamily="49" charset="0"/>
              </a:rPr>
              <a:t>10</a:t>
            </a:r>
            <a:r>
              <a:rPr lang="en-US" sz="2600" b="1" dirty="0">
                <a:solidFill>
                  <a:srgbClr val="000080"/>
                </a:solidFill>
                <a:latin typeface="Courier New" panose="02070309020205020404" pitchFamily="49" charset="0"/>
              </a:rPr>
              <a:t>)</a:t>
            </a:r>
          </a:p>
          <a:p>
            <a:pPr marL="0" indent="0">
              <a:buNone/>
            </a:pP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forEach</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System</a:t>
            </a:r>
            <a:r>
              <a:rPr lang="en-US" sz="2600" b="1" dirty="0" err="1">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out</a:t>
            </a:r>
            <a:r>
              <a:rPr lang="en-US" sz="2600" b="1" dirty="0">
                <a:solidFill>
                  <a:srgbClr val="000080"/>
                </a:solidFill>
                <a:latin typeface="Courier New" panose="02070309020205020404" pitchFamily="49" charset="0"/>
              </a:rPr>
              <a:t>::</a:t>
            </a:r>
            <a:r>
              <a:rPr lang="en-US" sz="2600" dirty="0" err="1">
                <a:solidFill>
                  <a:srgbClr val="000000"/>
                </a:solidFill>
                <a:latin typeface="Courier New" panose="02070309020205020404" pitchFamily="49" charset="0"/>
              </a:rPr>
              <a:t>println</a:t>
            </a:r>
            <a:r>
              <a:rPr lang="en-US" sz="2600" b="1" dirty="0">
                <a:solidFill>
                  <a:srgbClr val="000080"/>
                </a:solidFill>
                <a:latin typeface="Courier New" panose="02070309020205020404" pitchFamily="49" charset="0"/>
              </a:rPr>
              <a:t>);</a:t>
            </a:r>
            <a:r>
              <a:rPr lang="en-US" sz="2600" dirty="0">
                <a:solidFill>
                  <a:srgbClr val="000000"/>
                </a:solidFill>
                <a:latin typeface="Courier New" panose="02070309020205020404" pitchFamily="49" charset="0"/>
              </a:rPr>
              <a:t> </a:t>
            </a:r>
            <a:r>
              <a:rPr lang="en-US" sz="2600" dirty="0">
                <a:solidFill>
                  <a:srgbClr val="008000"/>
                </a:solidFill>
                <a:latin typeface="Courier New" panose="02070309020205020404" pitchFamily="49" charset="0"/>
              </a:rPr>
              <a:t>// 0, 10 ... 90 </a:t>
            </a:r>
            <a:endParaRPr lang="en-US" sz="26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r>
              <a:rPr lang="en-US" sz="2000" dirty="0" smtClean="0">
                <a:solidFill>
                  <a:prstClr val="black">
                    <a:lumMod val="75000"/>
                    <a:lumOff val="25000"/>
                  </a:prstClr>
                </a:solidFill>
              </a:rPr>
              <a:t>.</a:t>
            </a: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smtClean="0"/>
              <a:t>Limit Unbounded Streams</a:t>
            </a:r>
            <a:endParaRPr lang="en-US" dirty="0"/>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smtClean="0"/>
              <a:t>An unbounded stream is a stream that has no known upper limit on its elements.  An infinite stream is a kind of unbounded stream.</a:t>
            </a:r>
          </a:p>
          <a:p>
            <a:r>
              <a:rPr lang="en-US" sz="2400" dirty="0" smtClean="0"/>
              <a:t>Unless an unbounded stream is intentionally infinite, it should always be limited to prevent hanging.</a:t>
            </a:r>
          </a:p>
          <a:p>
            <a:r>
              <a:rPr lang="en-US" sz="2400" dirty="0" smtClean="0"/>
              <a:t>Even if the stream “should” terminate it is still a good defensive programming practice to include a limit.</a:t>
            </a:r>
          </a:p>
          <a:p>
            <a:r>
              <a:rPr lang="en-US" sz="2400" dirty="0" smtClean="0"/>
              <a:t>A limit larger than the upper bound of what will be processed but small enough to stop processing in a reasonable amount of time should be used.</a:t>
            </a:r>
          </a:p>
          <a:p>
            <a:r>
              <a:rPr lang="en-US" sz="2400" dirty="0" smtClean="0"/>
              <a:t>A good starting point for a limit value is an order or two of magnitude (ten to a hundred times) more than the longest observed (or known possible) size.</a:t>
            </a:r>
            <a:endParaRPr lang="en-US" sz="2400"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Dangerous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smtClean="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endParaRPr lang="en-US" sz="2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smtClean="0"/>
              <a:t>The stream has no upper limit on what is will process.</a:t>
            </a:r>
          </a:p>
          <a:p>
            <a:r>
              <a:rPr lang="en-US" sz="2400" dirty="0" smtClean="0"/>
              <a:t>The stream does not close any resources  such as files</a:t>
            </a:r>
          </a:p>
          <a:p>
            <a:pPr lvl="1"/>
            <a:r>
              <a:rPr lang="en-US" sz="2000" dirty="0" smtClean="0"/>
              <a:t>Note: terminal operations do </a:t>
            </a:r>
            <a:r>
              <a:rPr lang="en-US" sz="2000" i="1" dirty="0" smtClean="0"/>
              <a:t>not</a:t>
            </a:r>
            <a:r>
              <a:rPr lang="en-US" sz="2000" dirty="0" smtClean="0"/>
              <a:t> close a stream.</a:t>
            </a:r>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smtClean="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after 10000 widgets.</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smtClean="0">
                <a:solidFill>
                  <a:srgbClr val="FF8000"/>
                </a:solidFill>
                <a:highlight>
                  <a:srgbClr val="FFFFFF"/>
                </a:highlight>
                <a:latin typeface="Courier New" panose="02070309020205020404" pitchFamily="49" charset="0"/>
                <a:cs typeface="Courier New" panose="02070309020205020404" pitchFamily="49" charset="0"/>
              </a:rPr>
              <a:t>10000</a:t>
            </a:r>
            <a:r>
              <a:rPr lang="en-US" sz="19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limit intermediate operation ensures a quick exit from the stream.</a:t>
            </a:r>
          </a:p>
          <a:p>
            <a:r>
              <a:rPr lang="en-US" dirty="0" smtClean="0"/>
              <a:t>The try-with-resources ensures that any underlying resources are closed.</a:t>
            </a:r>
          </a:p>
          <a:p>
            <a:r>
              <a:rPr lang="en-US" dirty="0" smtClean="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a:t>
            </a:r>
            <a:r>
              <a:rPr lang="en-US" sz="2400" dirty="0">
                <a:cs typeface="Courier New" panose="02070309020205020404" pitchFamily="49" charset="0"/>
              </a:rPr>
              <a:t>intermediate operation creates a new stream with the contents of the previous stream where </a:t>
            </a:r>
            <a:r>
              <a:rPr lang="en-US" sz="2400" dirty="0" smtClean="0">
                <a:cs typeface="Courier New" panose="02070309020205020404" pitchFamily="49" charset="0"/>
              </a:rPr>
              <a:t>the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smtClean="0">
                <a:solidFill>
                  <a:schemeClr val="tx1"/>
                </a:solidFill>
                <a:highlight>
                  <a:srgbClr val="FFFFFF"/>
                </a:highlight>
                <a:cs typeface="Courier New" panose="02070309020205020404" pitchFamily="49" charset="0"/>
              </a:rPr>
              <a:t> </a:t>
            </a:r>
            <a:r>
              <a:rPr lang="en-US" sz="2400" dirty="0" smtClean="0">
                <a:solidFill>
                  <a:schemeClr val="tx1"/>
                </a:solidFill>
                <a:highlight>
                  <a:srgbClr val="FFFFFF"/>
                </a:highlight>
                <a:cs typeface="Courier New" panose="02070309020205020404" pitchFamily="49" charset="0"/>
              </a:rPr>
              <a:t>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8000FF"/>
                </a:solidFill>
                <a:highlight>
                  <a:srgbClr val="FFFFFF"/>
                </a:highlight>
                <a:latin typeface="Courier New" panose="02070309020205020404" pitchFamily="49" charset="0"/>
                <a:cs typeface="Courier New" panose="02070309020205020404" pitchFamily="49" charset="0"/>
              </a:rPr>
              <a:t>double</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smtClean="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smtClean="0"/>
              <a:t>takeWhile</a:t>
            </a:r>
            <a:r>
              <a:rPr lang="en-US" dirty="0" smtClean="0"/>
              <a:t> (Java 9+)</a:t>
            </a:r>
            <a:endParaRPr lang="en-US" dirty="0"/>
          </a:p>
        </p:txBody>
      </p:sp>
      <p:sp>
        <p:nvSpPr>
          <p:cNvPr id="3" name="Content Placeholder 2"/>
          <p:cNvSpPr>
            <a:spLocks noGrp="1"/>
          </p:cNvSpPr>
          <p:nvPr>
            <p:ph idx="1"/>
          </p:nvPr>
        </p:nvSpPr>
        <p:spPr>
          <a:xfrm>
            <a:off x="677334" y="1312632"/>
            <a:ext cx="9103480" cy="4517362"/>
          </a:xfrm>
        </p:spPr>
        <p:txBody>
          <a:bodyPr>
            <a:normAutofit/>
          </a:bodyPr>
          <a:lstStyle/>
          <a:p>
            <a:r>
              <a:rPr lang="en-US" sz="2400" dirty="0" smtClean="0"/>
              <a:t>Creates a new stream that includes the elements that match the predicate until an element that does not match is found.</a:t>
            </a:r>
          </a:p>
          <a:p>
            <a:pPr marL="0" indent="0">
              <a:buNone/>
            </a:pPr>
            <a:r>
              <a:rPr lang="en-US" sz="2400" dirty="0" smtClean="0"/>
              <a:t> </a:t>
            </a:r>
            <a:r>
              <a:rPr lang="en-US" sz="1900" dirty="0" err="1">
                <a:solidFill>
                  <a:srgbClr val="000000"/>
                </a:solidFill>
                <a:highlight>
                  <a:srgbClr val="FFFFFF"/>
                </a:highlight>
                <a:latin typeface="Courier New" panose="02070309020205020404" pitchFamily="49" charset="0"/>
              </a:rPr>
              <a:t>IntStream</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range</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FF8000"/>
                </a:solidFill>
                <a:highlight>
                  <a:srgbClr val="FFFFFF"/>
                </a:highlight>
                <a:latin typeface="Courier New" panose="02070309020205020404" pitchFamily="49" charset="0"/>
              </a:rPr>
              <a:t>1000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Data Source</a:t>
            </a: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takeWhile</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-&gt;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8</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FF8000"/>
                </a:solidFill>
                <a:highlight>
                  <a:srgbClr val="FFFFFF"/>
                </a:highlight>
                <a:latin typeface="Courier New" panose="02070309020205020404" pitchFamily="49" charset="0"/>
              </a:rPr>
              <a:t>0</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a:t>
            </a:r>
            <a:r>
              <a:rPr lang="en-US" sz="1900" dirty="0" smtClean="0">
                <a:solidFill>
                  <a:srgbClr val="008000"/>
                </a:solidFill>
                <a:highlight>
                  <a:srgbClr val="FFFFFF"/>
                </a:highlight>
                <a:latin typeface="Courier New" panose="02070309020205020404" pitchFamily="49" charset="0"/>
              </a:rPr>
              <a:t>Intermediate</a:t>
            </a:r>
            <a:endParaRPr lang="en-US" sz="1900" dirty="0">
              <a:solidFill>
                <a:srgbClr val="008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forEach</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-&gt;</a:t>
            </a:r>
            <a:r>
              <a:rPr lang="en-US" sz="1900" dirty="0" err="1">
                <a:solidFill>
                  <a:srgbClr val="000000"/>
                </a:solidFill>
                <a:highlight>
                  <a:srgbClr val="FFFFFF"/>
                </a:highlight>
                <a:latin typeface="Courier New" panose="02070309020205020404" pitchFamily="49" charset="0"/>
              </a:rPr>
              <a:t>System</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out</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print</a:t>
            </a:r>
            <a:r>
              <a:rPr lang="en-US" sz="1900" b="1" dirty="0">
                <a:solidFill>
                  <a:srgbClr val="000080"/>
                </a:solidFill>
                <a:highlight>
                  <a:srgbClr val="FFFFFF"/>
                </a:highlight>
                <a:latin typeface="Courier New" panose="02070309020205020404" pitchFamily="49" charset="0"/>
              </a:rPr>
              <a:t>(</a:t>
            </a:r>
            <a:r>
              <a:rPr lang="en-US" sz="1900" dirty="0">
                <a:solidFill>
                  <a:srgbClr val="808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i</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 </a:t>
            </a:r>
            <a:r>
              <a:rPr lang="en-US" sz="1900" dirty="0" smtClean="0">
                <a:solidFill>
                  <a:srgbClr val="008000"/>
                </a:solidFill>
                <a:highlight>
                  <a:srgbClr val="FFFFFF"/>
                </a:highlight>
                <a:latin typeface="Courier New" panose="02070309020205020404" pitchFamily="49" charset="0"/>
              </a:rPr>
              <a:t>Terminal</a:t>
            </a:r>
            <a:endParaRPr lang="en-US" sz="1900" dirty="0">
              <a:solidFill>
                <a:srgbClr val="008000"/>
              </a:solidFill>
              <a:highlight>
                <a:srgbClr val="FFFFFF"/>
              </a:highlight>
              <a:latin typeface="Courier New" panose="02070309020205020404" pitchFamily="49" charset="0"/>
            </a:endParaRPr>
          </a:p>
          <a:p>
            <a:pPr marL="0" indent="0">
              <a:buNone/>
            </a:pPr>
            <a:r>
              <a:rPr lang="en-US" sz="1900" dirty="0" smtClean="0">
                <a:solidFill>
                  <a:srgbClr val="008000"/>
                </a:solidFill>
                <a:highlight>
                  <a:srgbClr val="FFFFFF"/>
                </a:highlight>
                <a:latin typeface="Courier New" panose="02070309020205020404" pitchFamily="49" charset="0"/>
              </a:rPr>
              <a:t>/* </a:t>
            </a:r>
            <a:r>
              <a:rPr lang="en-US" sz="1900" dirty="0">
                <a:solidFill>
                  <a:srgbClr val="008000"/>
                </a:solidFill>
                <a:highlight>
                  <a:srgbClr val="FFFFFF"/>
                </a:highlight>
                <a:latin typeface="Courier New" panose="02070309020205020404" pitchFamily="49" charset="0"/>
              </a:rPr>
              <a:t>0 1 2 3 4 5 6 </a:t>
            </a:r>
            <a:r>
              <a:rPr lang="en-US" sz="1900" dirty="0" smtClean="0">
                <a:solidFill>
                  <a:srgbClr val="008000"/>
                </a:solidFill>
                <a:highlight>
                  <a:srgbClr val="FFFFFF"/>
                </a:highlight>
                <a:latin typeface="Courier New" panose="02070309020205020404" pitchFamily="49" charset="0"/>
              </a:rPr>
              <a:t>7 */</a:t>
            </a:r>
          </a:p>
          <a:p>
            <a:r>
              <a:rPr lang="en-US" sz="2400" dirty="0" smtClean="0"/>
              <a:t>Unlike filter, processing stops at number 7.</a:t>
            </a:r>
          </a:p>
          <a:p>
            <a:r>
              <a:rPr lang="en-US" sz="2400" dirty="0" smtClean="0"/>
              <a:t>Stream is empty if first element does not match.  </a:t>
            </a:r>
          </a:p>
          <a:p>
            <a:r>
              <a:rPr lang="en-US" sz="2400" dirty="0" smtClean="0"/>
              <a:t>Result is nondeterministic on parallel and unordered streams</a:t>
            </a:r>
            <a:r>
              <a:rPr lang="en-US" sz="2400" dirty="0" smtClean="0"/>
              <a:t>.</a:t>
            </a:r>
          </a:p>
          <a:p>
            <a:pPr lvl="1"/>
            <a:r>
              <a:rPr lang="en-US" sz="2200" dirty="0" smtClean="0"/>
              <a:t>Do not use this on a </a:t>
            </a:r>
            <a:r>
              <a:rPr lang="en-US" sz="2200" dirty="0" err="1" smtClean="0"/>
              <a:t>HashSet</a:t>
            </a:r>
            <a:r>
              <a:rPr lang="en-US" sz="2200" dirty="0" smtClean="0"/>
              <a:t>.  A </a:t>
            </a:r>
            <a:r>
              <a:rPr lang="en-US" sz="2200" dirty="0" err="1" smtClean="0"/>
              <a:t>LinkedHashSet</a:t>
            </a:r>
            <a:r>
              <a:rPr lang="en-US" sz="2200" dirty="0" smtClean="0"/>
              <a:t> is OK.</a:t>
            </a:r>
            <a:endParaRPr lang="en-US" sz="2200"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smtClean="0">
                <a:solidFill>
                  <a:srgbClr val="008000"/>
                </a:solidFill>
                <a:highlight>
                  <a:srgbClr val="FFFFFF"/>
                </a:highlight>
                <a:latin typeface="Courier New" panose="02070309020205020404" pitchFamily="49" charset="0"/>
              </a:rPr>
              <a:t>// Higher order function that creates predicates.</a:t>
            </a:r>
            <a:endParaRPr lang="en-US" sz="2000" dirty="0" smtClean="0">
              <a:solidFill>
                <a:srgbClr val="000000"/>
              </a:solidFill>
              <a:highlight>
                <a:srgbClr val="FFFFFF"/>
              </a:highlight>
              <a:latin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rPr>
              <a:t>Predicate</a:t>
            </a:r>
            <a:r>
              <a:rPr lang="en-US" sz="2000" b="1" dirty="0" smtClean="0">
                <a:solidFill>
                  <a:srgbClr val="000080"/>
                </a:solidFill>
                <a:highlight>
                  <a:srgbClr val="FFFFFF"/>
                </a:highlight>
                <a:latin typeface="Courier New" panose="02070309020205020404" pitchFamily="49" charset="0"/>
              </a:rPr>
              <a:t>&lt;</a:t>
            </a:r>
            <a:r>
              <a:rPr lang="en-US" sz="2000" dirty="0" smtClean="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smtClean="0"/>
              <a:t>dropWhile</a:t>
            </a:r>
            <a:r>
              <a:rPr lang="en-US" dirty="0" smtClean="0"/>
              <a:t> (Java 9+)</a:t>
            </a:r>
            <a:endParaRPr lang="en-US" dirty="0"/>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smtClean="0"/>
              <a:t>Creates a new stream that skips the elements that match the predicate until an element is found that matches it.</a:t>
            </a: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16</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i</a:t>
            </a:r>
            <a:r>
              <a:rPr lang="it-IT" b="1" dirty="0">
                <a:solidFill>
                  <a:srgbClr val="000080"/>
                </a:solidFill>
                <a:highlight>
                  <a:srgbClr val="FFFFFF"/>
                </a:highlight>
                <a:latin typeface="Courier New" panose="02070309020205020404" pitchFamily="49" charset="0"/>
                <a:cs typeface="Courier New" panose="02070309020205020404" pitchFamily="49" charset="0"/>
              </a:rPr>
              <a:t>-&gt;</a:t>
            </a:r>
            <a:r>
              <a:rPr lang="it-IT" dirty="0">
                <a:solidFill>
                  <a:srgbClr val="000000"/>
                </a:solidFill>
                <a:highlight>
                  <a:srgbClr val="FFFFFF"/>
                </a:highlight>
                <a:latin typeface="Courier New" panose="02070309020205020404" pitchFamily="49" charset="0"/>
                <a:cs typeface="Courier New" panose="02070309020205020404" pitchFamily="49" charset="0"/>
              </a:rPr>
              <a:t>i</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FF8000"/>
                </a:solidFill>
                <a:highlight>
                  <a:srgbClr val="FFFFFF"/>
                </a:highlight>
                <a:latin typeface="Courier New" panose="02070309020205020404" pitchFamily="49" charset="0"/>
                <a:cs typeface="Courier New" panose="02070309020205020404" pitchFamily="49" charset="0"/>
              </a:rPr>
              <a:t>8</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dirty="0">
                <a:solidFill>
                  <a:srgbClr val="FF8000"/>
                </a:solidFill>
                <a:highlight>
                  <a:srgbClr val="FFFFFF"/>
                </a:highlight>
                <a:latin typeface="Courier New" panose="02070309020205020404" pitchFamily="49" charset="0"/>
                <a:cs typeface="Courier New" panose="02070309020205020404" pitchFamily="49" charset="0"/>
              </a:rPr>
              <a:t>0</a:t>
            </a:r>
            <a:r>
              <a:rPr lang="it-IT" b="1" dirty="0">
                <a:solidFill>
                  <a:srgbClr val="000080"/>
                </a:solidFill>
                <a:highlight>
                  <a:srgbClr val="FFFFFF"/>
                </a:highlight>
                <a:latin typeface="Courier New" panose="02070309020205020404" pitchFamily="49" charset="0"/>
                <a:cs typeface="Courier New" panose="02070309020205020404" pitchFamily="49" charset="0"/>
              </a:rPr>
              <a:t>)</a:t>
            </a:r>
            <a:r>
              <a:rPr lang="it-IT" dirty="0">
                <a:solidFill>
                  <a:srgbClr val="000000"/>
                </a:solidFill>
                <a:highlight>
                  <a:srgbClr val="FFFFFF"/>
                </a:highlight>
                <a:latin typeface="Courier New" panose="02070309020205020404" pitchFamily="49" charset="0"/>
                <a:cs typeface="Courier New" panose="02070309020205020404" pitchFamily="49" charset="0"/>
              </a:rPr>
              <a:t> </a:t>
            </a:r>
            <a:r>
              <a:rPr lang="it-IT"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Terminal Operation</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8 9 10 11 12 13 14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15 */</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r>
              <a:rPr lang="en-US" sz="2400" dirty="0" smtClean="0"/>
              <a:t>Unlike filter, </a:t>
            </a:r>
            <a:r>
              <a:rPr lang="en-US" sz="2400" dirty="0" smtClean="0"/>
              <a:t>matching and skipping </a:t>
            </a:r>
            <a:r>
              <a:rPr lang="en-US" sz="2400" dirty="0" smtClean="0"/>
              <a:t>stops at number 7.</a:t>
            </a:r>
          </a:p>
          <a:p>
            <a:r>
              <a:rPr lang="en-US" sz="2400" dirty="0" smtClean="0"/>
              <a:t>Stream has all elements if first element does not match.</a:t>
            </a:r>
          </a:p>
          <a:p>
            <a:r>
              <a:rPr lang="en-US" sz="2400" dirty="0" smtClean="0"/>
              <a:t>Result is nondeterministic on parallel and unordered streams</a:t>
            </a:r>
            <a:r>
              <a:rPr lang="en-US" sz="2400" dirty="0" smtClean="0"/>
              <a:t>.</a:t>
            </a:r>
          </a:p>
          <a:p>
            <a:pPr lvl="1"/>
            <a:r>
              <a:rPr lang="en-US" sz="2200" dirty="0"/>
              <a:t>Do not use this on a </a:t>
            </a:r>
            <a:r>
              <a:rPr lang="en-US" sz="2200" dirty="0" err="1"/>
              <a:t>HashSet</a:t>
            </a:r>
            <a:r>
              <a:rPr lang="en-US" sz="2200" dirty="0"/>
              <a:t>.  A </a:t>
            </a:r>
            <a:r>
              <a:rPr lang="en-US" sz="2200" dirty="0" err="1"/>
              <a:t>LinkedHashSet</a:t>
            </a:r>
            <a:r>
              <a:rPr lang="en-US" sz="2200" dirty="0"/>
              <a:t> is OK.</a:t>
            </a:r>
          </a:p>
          <a:p>
            <a:endParaRPr lang="en-US" sz="2400"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smtClean="0"/>
              <a:t>Intermediate Operations May Be Added Conditionally</a:t>
            </a:r>
            <a:endParaRPr lang="en-US" dirty="0"/>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smtClean="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modulo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smtClean="0"/>
              <a:t>When a null modulo</a:t>
            </a:r>
            <a:r>
              <a:rPr lang="en-US" sz="2000" dirty="0" smtClean="0">
                <a:solidFill>
                  <a:srgbClr val="000000"/>
                </a:solidFill>
                <a:highlight>
                  <a:srgbClr val="FFFFFF"/>
                </a:highlight>
              </a:rPr>
              <a:t> </a:t>
            </a:r>
            <a:r>
              <a:rPr lang="en-US" sz="2000" dirty="0" smtClean="0"/>
              <a:t>is passed in, all elements will be processed</a:t>
            </a:r>
          </a:p>
          <a:p>
            <a:r>
              <a:rPr lang="en-US" sz="2000" dirty="0" smtClean="0"/>
              <a:t>Is there a way we can take advantage of the fact that all are processed when modulo is null?</a:t>
            </a:r>
            <a:endParaRPr lang="en-US" sz="2000"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smtClean="0"/>
              <a:t>Optimize By Filtering Conditionally</a:t>
            </a:r>
            <a:endParaRPr lang="en-US" dirty="0"/>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smtClean="0"/>
              <a:t>The example on the previous slide may be optimized by conditionally adding the filter</a:t>
            </a:r>
            <a:r>
              <a:rPr lang="en-US" sz="2600" dirty="0"/>
              <a:t> </a:t>
            </a:r>
            <a:r>
              <a:rPr lang="en-US" sz="2600" dirty="0" smtClean="0"/>
              <a:t>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if</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smtClean="0">
                <a:solidFill>
                  <a:srgbClr val="000000"/>
                </a:solidFill>
                <a:highlight>
                  <a:srgbClr val="FFFFFF"/>
                </a:highlight>
                <a:latin typeface="Courier New" panose="02070309020205020404" pitchFamily="49" charset="0"/>
                <a:cs typeface="Courier New" panose="02070309020205020404" pitchFamily="49" charset="0"/>
              </a:rPr>
              <a:t>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The check for null and unboxing of modulo is done only once.  The resulting stream </a:t>
            </a:r>
            <a:r>
              <a:rPr lang="en-US" sz="2600" dirty="0" smtClean="0"/>
              <a:t>operation </a:t>
            </a:r>
            <a:r>
              <a:rPr lang="en-US" sz="2600" dirty="0" smtClean="0"/>
              <a:t>will be more performant.</a:t>
            </a:r>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smtClean="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a:t>
            </a:r>
            <a:r>
              <a:rPr lang="en-US" sz="2000" dirty="0" smtClean="0"/>
              <a:t>processing.  Avoid use on an infinite stream.</a:t>
            </a:r>
            <a:endParaRPr lang="en-US" sz="2000" dirty="0"/>
          </a:p>
          <a:p>
            <a:r>
              <a:rPr lang="en-US" sz="2000" dirty="0"/>
              <a:t>A reduction is an operation that computes a single value by processing all the values on the stream. Never reduce an infinite stream.</a:t>
            </a:r>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dirty="0"/>
              <a:t>A reduction is </a:t>
            </a:r>
            <a:r>
              <a:rPr lang="en-US" dirty="0" smtClean="0"/>
              <a:t>a terminal </a:t>
            </a:r>
            <a:r>
              <a:rPr lang="en-US" dirty="0"/>
              <a:t>operation that computes a value by processing all the values in the stream.</a:t>
            </a:r>
          </a:p>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1600" dirty="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is a </a:t>
            </a:r>
            <a:r>
              <a:rPr lang="en-US" sz="1600" i="1" dirty="0"/>
              <a:t>pure </a:t>
            </a:r>
            <a:r>
              <a:rPr lang="en-US" sz="1600" i="1" dirty="0" smtClean="0"/>
              <a:t>bi-function</a:t>
            </a:r>
            <a:r>
              <a:rPr lang="en-US" sz="1600" dirty="0" smtClean="0"/>
              <a:t> </a:t>
            </a:r>
            <a:r>
              <a:rPr lang="en-US" sz="1600" dirty="0"/>
              <a:t>because it only reads its arguments, does not change any external state (no side-effects), and always returns the same value for the same arguments.  For example: </a:t>
            </a:r>
            <a:r>
              <a:rPr lang="en-US" sz="1600" dirty="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600" dirty="0"/>
              <a:t> and </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apply(4,3) </a:t>
            </a:r>
            <a:r>
              <a:rPr lang="en-US" sz="1600" dirty="0" smtClean="0"/>
              <a:t>always return </a:t>
            </a:r>
            <a:r>
              <a:rPr lang="en-US" sz="1600" dirty="0"/>
              <a:t>7.</a:t>
            </a:r>
          </a:p>
          <a:p>
            <a:r>
              <a:rPr lang="en-US" sz="1600" dirty="0"/>
              <a:t>Pure functions are inherently </a:t>
            </a:r>
            <a:r>
              <a:rPr lang="en-US" sz="1600" dirty="0" smtClean="0"/>
              <a:t>safe </a:t>
            </a:r>
            <a:r>
              <a:rPr lang="en-US" sz="1600" dirty="0"/>
              <a:t>and should be used with streams whenever </a:t>
            </a:r>
            <a:r>
              <a:rPr lang="en-US" sz="1600" dirty="0" smtClean="0"/>
              <a:t>possible.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min - produces the minimum </a:t>
            </a:r>
            <a:r>
              <a:rPr lang="en-US" sz="2400" dirty="0" smtClean="0"/>
              <a:t>element.</a:t>
            </a:r>
            <a:endParaRPr lang="en-US" sz="2400" dirty="0"/>
          </a:p>
          <a:p>
            <a:r>
              <a:rPr lang="en-US" sz="2400" dirty="0"/>
              <a:t>max - produces the maximum element.</a:t>
            </a:r>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633791" y="1126671"/>
            <a:ext cx="8596668" cy="4806043"/>
          </a:xfrm>
        </p:spPr>
        <p:txBody>
          <a:bodyPr>
            <a:normAutofit/>
          </a:bodyPr>
          <a:lstStyle/>
          <a:p>
            <a:r>
              <a:rPr lang="en-US" dirty="0" smtClean="0"/>
              <a:t>Consider the add modulo example from earlier.</a:t>
            </a:r>
          </a:p>
          <a:p>
            <a:r>
              <a:rPr lang="en-US" dirty="0" smtClean="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smtClean="0">
                <a:solidFill>
                  <a:srgbClr val="000000"/>
                </a:solidFill>
                <a:highlight>
                  <a:srgbClr val="FFFFFF"/>
                </a:highlight>
              </a:rPr>
              <a:t>    </a:t>
            </a:r>
            <a:r>
              <a:rPr lang="en-US" sz="1700" b="1" dirty="0" smtClean="0">
                <a:solidFill>
                  <a:srgbClr val="000080"/>
                </a:solidFill>
                <a:highlight>
                  <a:srgbClr val="FFFFFF"/>
                </a:highlight>
              </a:rPr>
              <a:t>}</a:t>
            </a:r>
          </a:p>
          <a:p>
            <a:r>
              <a:rPr lang="en-US" dirty="0" smtClean="0"/>
              <a:t>How can this function be changed to support an operation argument that can be “count” if the numbers should be counted, or “sum” if the numbers should be summed?</a:t>
            </a:r>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smtClean="0"/>
              <a:t>The terminal operation may called conditionally after the stream has </a:t>
            </a:r>
            <a:r>
              <a:rPr lang="en-US" smtClean="0"/>
              <a:t>been </a:t>
            </a:r>
            <a:r>
              <a:rPr lang="en-US" smtClean="0"/>
              <a:t>built </a:t>
            </a:r>
            <a:r>
              <a:rPr lang="en-US" dirty="0" smtClean="0"/>
              <a:t>with its intermediate conditions.</a:t>
            </a:r>
          </a:p>
          <a:p>
            <a:r>
              <a:rPr lang="en-US" dirty="0" smtClean="0">
                <a:solidFill>
                  <a:srgbClr val="000000"/>
                </a:solidFill>
                <a:highlight>
                  <a:srgbClr val="FFFFFF"/>
                </a:highlight>
              </a:rPr>
              <a:t> </a:t>
            </a:r>
            <a:r>
              <a:rPr lang="en-US" sz="17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Use count or sum depending on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the requested operation.</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These techniques provide a more elegant solution for providing multi-purpose processing than an “if-else” statement chain or “case” statements as each step can be bound independently to produce the required processing pipeline.</a:t>
            </a:r>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smtClean="0"/>
              <a:t>[Statements]</a:t>
            </a:r>
            <a:endParaRPr lang="en-US" sz="2000" dirty="0" smtClean="0"/>
          </a:p>
          <a:p>
            <a:r>
              <a:rPr lang="en-US" sz="2000" dirty="0" smtClean="0"/>
              <a:t>Argument </a:t>
            </a:r>
            <a:r>
              <a:rPr lang="en-US" sz="2000" dirty="0"/>
              <a:t>List may take one of the following forms:</a:t>
            </a:r>
          </a:p>
          <a:p>
            <a:pPr lvl="1"/>
            <a:r>
              <a:rPr lang="en-US" sz="1800" dirty="0"/>
              <a:t>() </a:t>
            </a:r>
            <a:r>
              <a:rPr lang="en-US" sz="1800" dirty="0" smtClean="0"/>
              <a:t>-&gt;</a:t>
            </a:r>
            <a:endParaRPr lang="en-US" sz="1800" dirty="0"/>
          </a:p>
          <a:p>
            <a:pPr lvl="1"/>
            <a:r>
              <a:rPr lang="en-US" sz="1800" dirty="0" err="1"/>
              <a:t>i</a:t>
            </a:r>
            <a:r>
              <a:rPr lang="en-US" sz="1800" dirty="0"/>
              <a:t> </a:t>
            </a:r>
            <a:r>
              <a:rPr lang="en-US" sz="1800" dirty="0" smtClean="0"/>
              <a:t>-&gt;</a:t>
            </a:r>
            <a:endParaRPr lang="en-US" sz="1800" dirty="0"/>
          </a:p>
          <a:p>
            <a:pPr lvl="1"/>
            <a:r>
              <a:rPr lang="en-US" sz="1800" dirty="0"/>
              <a:t>(</a:t>
            </a:r>
            <a:r>
              <a:rPr lang="en-US" sz="1800" dirty="0" err="1"/>
              <a:t>i</a:t>
            </a:r>
            <a:r>
              <a:rPr lang="en-US" sz="1800" dirty="0"/>
              <a:t>) </a:t>
            </a:r>
            <a:r>
              <a:rPr lang="en-US" sz="1800" dirty="0" smtClean="0"/>
              <a:t>-&gt; or Java 11+: (</a:t>
            </a:r>
            <a:r>
              <a:rPr lang="en-US" sz="1800" i="1" dirty="0" smtClean="0"/>
              <a:t>@Annotations</a:t>
            </a:r>
            <a:r>
              <a:rPr lang="en-US" sz="1800" dirty="0" smtClean="0"/>
              <a:t> </a:t>
            </a:r>
            <a:r>
              <a:rPr lang="en-US" sz="1800" b="1" dirty="0" err="1" smtClean="0">
                <a:solidFill>
                  <a:srgbClr val="0000FF"/>
                </a:solidFill>
                <a:latin typeface="Courier New" panose="02070309020205020404" pitchFamily="49" charset="0"/>
              </a:rPr>
              <a:t>var</a:t>
            </a:r>
            <a:r>
              <a:rPr lang="en-US" sz="1800" dirty="0" smtClean="0"/>
              <a:t> </a:t>
            </a:r>
            <a:r>
              <a:rPr lang="en-US" sz="1800" dirty="0" err="1" smtClean="0"/>
              <a:t>i</a:t>
            </a:r>
            <a:r>
              <a:rPr lang="en-US" sz="1800" dirty="0" smtClean="0"/>
              <a:t>)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dirty="0" smtClean="0"/>
              <a:t>-&gt;</a:t>
            </a:r>
            <a:endParaRPr lang="en-US" sz="1800" dirty="0"/>
          </a:p>
          <a:p>
            <a:pPr lvl="1"/>
            <a:r>
              <a:rPr lang="en-US" sz="1800" dirty="0"/>
              <a:t>(</a:t>
            </a:r>
            <a:r>
              <a:rPr lang="en-US" sz="1800" dirty="0" err="1"/>
              <a:t>i,j</a:t>
            </a:r>
            <a:r>
              <a:rPr lang="en-US" sz="1800" dirty="0"/>
              <a:t>…) </a:t>
            </a:r>
            <a:r>
              <a:rPr lang="en-US" sz="1800" dirty="0" smtClean="0"/>
              <a:t>-&gt; or </a:t>
            </a:r>
            <a:r>
              <a:rPr lang="en-US" sz="1800" dirty="0"/>
              <a:t>Java 11+: (</a:t>
            </a:r>
            <a:r>
              <a:rPr lang="en-US" sz="1800" i="1" dirty="0" smtClean="0"/>
              <a:t>@</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smtClean="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a:t>
            </a:r>
            <a:r>
              <a:rPr lang="en-US" sz="1800" dirty="0" smtClean="0"/>
              <a:t>, …)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a:t>
            </a:r>
            <a:r>
              <a:rPr lang="en-US" sz="1800" dirty="0" smtClean="0"/>
              <a:t>-&gt;</a:t>
            </a:r>
          </a:p>
          <a:p>
            <a:r>
              <a:rPr lang="en-US" sz="2000" dirty="0" smtClean="0"/>
              <a:t>Statements </a:t>
            </a:r>
            <a:r>
              <a:rPr lang="en-US" sz="2000" dirty="0"/>
              <a:t>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smtClean="0">
                <a:solidFill>
                  <a:srgbClr val="0000FF"/>
                </a:solidFill>
                <a:latin typeface="Courier New" panose="02070309020205020404" pitchFamily="49" charset="0"/>
              </a:rPr>
              <a:t>return </a:t>
            </a:r>
            <a:r>
              <a:rPr lang="en-US" sz="1800" dirty="0" smtClean="0">
                <a:solidFill>
                  <a:srgbClr val="000000"/>
                </a:solidFill>
                <a:latin typeface="Courier New" panose="02070309020205020404" pitchFamily="49" charset="0"/>
              </a:rPr>
              <a:t>result</a:t>
            </a:r>
            <a:r>
              <a:rPr lang="en-US" sz="1800" b="1" dirty="0" smtClean="0">
                <a:solidFill>
                  <a:srgbClr val="0000FF"/>
                </a:solidFill>
                <a:latin typeface="Courier New" panose="02070309020205020404" pitchFamily="49" charset="0"/>
              </a:rPr>
              <a:t>;</a:t>
            </a:r>
            <a:r>
              <a:rPr lang="en-US" sz="1800" dirty="0" smtClean="0"/>
              <a:t> </a:t>
            </a:r>
            <a:r>
              <a:rPr lang="en-US" sz="1800" dirty="0" smtClean="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smtClean="0"/>
              <a:t>@Annotations </a:t>
            </a:r>
            <a:r>
              <a:rPr lang="en-US" sz="2000" dirty="0" smtClean="0"/>
              <a:t>are zero or more parameter annotations.</a:t>
            </a:r>
          </a:p>
          <a:p>
            <a:pPr marL="0" indent="0">
              <a:buNone/>
            </a:pPr>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r>
              <a:rPr lang="en-US" dirty="0" smtClean="0"/>
              <a:t>.</a:t>
            </a:r>
          </a:p>
          <a:p>
            <a:r>
              <a:rPr lang="en-US" dirty="0" smtClean="0"/>
              <a:t>In Java 16+ </a:t>
            </a:r>
            <a:r>
              <a:rPr lang="en-US" dirty="0" err="1" smtClean="0"/>
              <a:t>toList</a:t>
            </a:r>
            <a:r>
              <a:rPr lang="en-US" dirty="0" smtClean="0"/>
              <a:t>() is also a terminal operation for convenience.</a:t>
            </a:r>
            <a:endParaRPr lang="en-US" dirty="0"/>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3, 4, 5</a:t>
            </a:r>
            <a:r>
              <a:rPr lang="en-US" dirty="0" smtClean="0">
                <a:solidFill>
                  <a:srgbClr val="008000"/>
                </a:solidFill>
                <a:latin typeface="Courier New" panose="02070309020205020404" pitchFamily="49" charset="0"/>
              </a:rPr>
              <a:t>]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[5, 4, 3, 2, 1</a:t>
            </a:r>
            <a:r>
              <a:rPr lang="en-US" dirty="0" smtClean="0">
                <a:solidFill>
                  <a:srgbClr val="008000"/>
                </a:solidFill>
                <a:latin typeface="Courier New" panose="02070309020205020404" pitchFamily="49" charset="0"/>
              </a:rPr>
              <a: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a:t>
            </a:r>
            <a:r>
              <a:rPr lang="en-US" dirty="0" smtClean="0"/>
              <a:t>is typically </a:t>
            </a:r>
            <a:r>
              <a:rPr lang="en-US" dirty="0"/>
              <a:t>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Collectors.partitioningBy</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Collectors.summingInt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t>
            </a:r>
            <a:r>
              <a:rPr lang="en-US" dirty="0" smtClean="0"/>
              <a:t>a </a:t>
            </a:r>
            <a:r>
              <a:rPr lang="en-US" i="1" dirty="0"/>
              <a:t>downstream collector</a:t>
            </a:r>
            <a:r>
              <a:rPr lang="en-US" dirty="0"/>
              <a:t>.  </a:t>
            </a:r>
            <a:r>
              <a:rPr lang="en-US" dirty="0" smtClean="0"/>
              <a:t>It processes each classification (key) for the map  In </a:t>
            </a:r>
            <a:r>
              <a:rPr lang="en-US" dirty="0"/>
              <a:t>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596668"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smtClean="0">
                <a:solidFill>
                  <a:srgbClr val="008000"/>
                </a:solidFill>
                <a:latin typeface="Courier New" panose="02070309020205020404" pitchFamily="49" charset="0"/>
              </a:rPr>
              <a:t>*/</a:t>
            </a:r>
          </a:p>
          <a:p>
            <a:r>
              <a:rPr lang="en-US" dirty="0" smtClean="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smtClean="0"/>
              <a:t> is a </a:t>
            </a:r>
            <a:r>
              <a:rPr lang="en-US" i="1" dirty="0" smtClean="0"/>
              <a:t>downstream collector.</a:t>
            </a:r>
            <a:r>
              <a:rPr lang="en-US" dirty="0" smtClean="0">
                <a:solidFill>
                  <a:srgbClr val="000000"/>
                </a:solidFill>
                <a:latin typeface="Courier New" panose="02070309020205020404" pitchFamily="49" charset="0"/>
              </a:rPr>
              <a:t> </a:t>
            </a:r>
            <a:r>
              <a:rPr lang="en-US" dirty="0" smtClean="0"/>
              <a:t>It processes the elements for each classification (key) in the map.</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a:t>
            </a:r>
            <a:r>
              <a:rPr lang="en-US" dirty="0" smtClean="0"/>
              <a:t>string.</a:t>
            </a:r>
          </a:p>
          <a:p>
            <a:pPr marL="0" indent="0">
              <a:buNone/>
            </a:pPr>
            <a:r>
              <a:rPr lang="en-US" dirty="0" smtClean="0">
                <a:solidFill>
                  <a:srgbClr val="8000FF"/>
                </a:solidFill>
                <a:latin typeface="Courier New" panose="02070309020205020404" pitchFamily="49" charset="0"/>
              </a:rPr>
              <a:t>static</a:t>
            </a:r>
            <a:r>
              <a:rPr lang="en-US" dirty="0" smtClean="0">
                <a:solidFill>
                  <a:srgbClr val="000000"/>
                </a:solidFill>
                <a:latin typeface="Courier New" panose="02070309020205020404" pitchFamily="49" charset="0"/>
              </a:rPr>
              <a:t> Stream</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String</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aboutJack</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smtClean="0"/>
              <a:t>Teeing Collector (Java 12+)</a:t>
            </a:r>
            <a:endParaRPr lang="en-US" dirty="0"/>
          </a:p>
        </p:txBody>
      </p:sp>
      <p:sp>
        <p:nvSpPr>
          <p:cNvPr id="3" name="Content Placeholder 2"/>
          <p:cNvSpPr>
            <a:spLocks noGrp="1"/>
          </p:cNvSpPr>
          <p:nvPr>
            <p:ph idx="1"/>
          </p:nvPr>
        </p:nvSpPr>
        <p:spPr>
          <a:xfrm>
            <a:off x="677334" y="1380565"/>
            <a:ext cx="8771466" cy="4660797"/>
          </a:xfrm>
        </p:spPr>
        <p:txBody>
          <a:bodyPr>
            <a:normAutofit/>
          </a:bodyPr>
          <a:lstStyle/>
          <a:p>
            <a:r>
              <a:rPr lang="en-US" sz="2400" dirty="0" smtClean="0"/>
              <a:t>A downstream collector that processes every element through two collectors and then uses a merge </a:t>
            </a:r>
            <a:r>
              <a:rPr lang="en-US" sz="2400" dirty="0" err="1" smtClean="0"/>
              <a:t>BiFunction</a:t>
            </a:r>
            <a:r>
              <a:rPr lang="en-US" sz="2400" dirty="0" smtClean="0"/>
              <a:t> to produce a result.</a:t>
            </a:r>
          </a:p>
          <a:p>
            <a:pPr marL="0" indent="0">
              <a:buNone/>
            </a:pPr>
            <a:r>
              <a:rPr lang="fr-FR"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teeing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minBy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compare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maxBy</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compare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53060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Execute Around and Loan Patterns</a:t>
            </a:r>
            <a:endParaRPr lang="en-US" dirty="0"/>
          </a:p>
        </p:txBody>
      </p:sp>
      <p:sp>
        <p:nvSpPr>
          <p:cNvPr id="5" name="Subtitle 4"/>
          <p:cNvSpPr>
            <a:spLocks noGrp="1"/>
          </p:cNvSpPr>
          <p:nvPr>
            <p:ph type="subTitle" idx="1"/>
          </p:nvPr>
        </p:nvSpPr>
        <p:spPr/>
        <p:txBody>
          <a:bodyPr/>
          <a:lstStyle/>
          <a:p>
            <a:r>
              <a:rPr lang="en-US" dirty="0" smtClean="0"/>
              <a:t>Separate the concerns of manipulating resources from program logic</a:t>
            </a:r>
            <a:endParaRPr lang="en-US" dirty="0"/>
          </a:p>
        </p:txBody>
      </p:sp>
    </p:spTree>
    <p:extLst>
      <p:ext uri="{BB962C8B-B14F-4D97-AF65-F5344CB8AC3E}">
        <p14:creationId xmlns:p14="http://schemas.microsoft.com/office/powerpoint/2010/main" val="4239942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Around Pattern</a:t>
            </a:r>
            <a:endParaRPr lang="en-US" dirty="0"/>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smtClean="0"/>
              <a:t>Pattern to eliminate boilerplate code by performing operations before and after an operation.</a:t>
            </a:r>
          </a:p>
          <a:p>
            <a:r>
              <a:rPr lang="en-US" sz="2400" dirty="0" smtClean="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try</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return</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doSomething</a:t>
            </a:r>
            <a:r>
              <a:rPr lang="en-US" sz="2400" b="1" dirty="0" smtClean="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lock</a:t>
            </a:r>
            <a:r>
              <a:rPr lang="en-US" sz="2400" b="1" dirty="0" err="1" smtClean="0">
                <a:solidFill>
                  <a:srgbClr val="00008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endParaRPr lang="en-US" sz="2400" dirty="0" smtClean="0"/>
          </a:p>
          <a:p>
            <a:r>
              <a:rPr lang="en-US" sz="2400" dirty="0" smtClean="0"/>
              <a:t>We would have better separation of concerns if we could separate the lock manipulation from the operation.</a:t>
            </a:r>
            <a:endParaRPr lang="en-US" sz="2400" dirty="0"/>
          </a:p>
        </p:txBody>
      </p:sp>
    </p:spTree>
    <p:extLst>
      <p:ext uri="{BB962C8B-B14F-4D97-AF65-F5344CB8AC3E}">
        <p14:creationId xmlns:p14="http://schemas.microsoft.com/office/powerpoint/2010/main" val="40271066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smtClean="0"/>
              <a:t>Apply the Execute Around Pattern</a:t>
            </a:r>
            <a:endParaRPr lang="en-US" dirty="0"/>
          </a:p>
        </p:txBody>
      </p:sp>
      <p:sp>
        <p:nvSpPr>
          <p:cNvPr id="3" name="Content Placeholder 2"/>
          <p:cNvSpPr>
            <a:spLocks noGrp="1"/>
          </p:cNvSpPr>
          <p:nvPr>
            <p:ph idx="1"/>
          </p:nvPr>
        </p:nvSpPr>
        <p:spPr>
          <a:xfrm>
            <a:off x="677334" y="1039586"/>
            <a:ext cx="8596668" cy="5138058"/>
          </a:xfrm>
        </p:spPr>
        <p:txBody>
          <a:bodyPr>
            <a:normAutofit/>
          </a:bodyPr>
          <a:lstStyle/>
          <a:p>
            <a:r>
              <a:rPr lang="en-US" dirty="0" smtClean="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r>
              <a:rPr lang="en-US" dirty="0"/>
              <a:t>T</a:t>
            </a:r>
            <a:r>
              <a:rPr lang="en-US" dirty="0" smtClean="0"/>
              <a:t>hen using the lock can be accomplished in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useLock</a:t>
            </a:r>
            <a:r>
              <a:rPr lang="en-US" sz="2800" b="1" dirty="0" smtClean="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smtClean="0">
                <a:solidFill>
                  <a:srgbClr val="00008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1415760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Pattern</a:t>
            </a:r>
            <a:endParaRPr lang="en-US" dirty="0"/>
          </a:p>
        </p:txBody>
      </p:sp>
      <p:sp>
        <p:nvSpPr>
          <p:cNvPr id="3" name="Content Placeholder 2"/>
          <p:cNvSpPr>
            <a:spLocks noGrp="1"/>
          </p:cNvSpPr>
          <p:nvPr>
            <p:ph idx="1"/>
          </p:nvPr>
        </p:nvSpPr>
        <p:spPr>
          <a:xfrm>
            <a:off x="677334" y="1475015"/>
            <a:ext cx="8596668" cy="4190999"/>
          </a:xfrm>
        </p:spPr>
        <p:txBody>
          <a:bodyPr>
            <a:normAutofit/>
          </a:bodyPr>
          <a:lstStyle/>
          <a:p>
            <a:r>
              <a:rPr lang="en-US" sz="2400" dirty="0" smtClean="0"/>
              <a:t>Specialized version of the execute around pattern that</a:t>
            </a:r>
          </a:p>
          <a:p>
            <a:pPr marL="857250" lvl="1" indent="-457200">
              <a:buFont typeface="+mj-lt"/>
              <a:buAutoNum type="arabicPeriod"/>
            </a:pPr>
            <a:r>
              <a:rPr lang="en-US" sz="2200" dirty="0"/>
              <a:t>Obtains or allocates a resource</a:t>
            </a:r>
          </a:p>
          <a:p>
            <a:pPr marL="857250" lvl="1" indent="-457200">
              <a:buFont typeface="+mj-lt"/>
              <a:buAutoNum type="arabicPeriod"/>
            </a:pPr>
            <a:r>
              <a:rPr lang="en-US" sz="2200" dirty="0"/>
              <a:t>Initializes it</a:t>
            </a:r>
          </a:p>
          <a:p>
            <a:pPr marL="857250" lvl="1" indent="-457200">
              <a:buFont typeface="+mj-lt"/>
              <a:buAutoNum type="arabicPeriod"/>
            </a:pPr>
            <a:r>
              <a:rPr lang="en-US" sz="2200" dirty="0"/>
              <a:t>Invokes a user specified operation with the resource</a:t>
            </a:r>
          </a:p>
          <a:p>
            <a:pPr marL="857250" lvl="1" indent="-457200">
              <a:buFont typeface="+mj-lt"/>
              <a:buAutoNum type="arabicPeriod"/>
            </a:pPr>
            <a:r>
              <a:rPr lang="en-US" sz="2200" dirty="0"/>
              <a:t>Cleans it up</a:t>
            </a:r>
          </a:p>
          <a:p>
            <a:pPr marL="857250" lvl="1" indent="-457200">
              <a:buFont typeface="+mj-lt"/>
              <a:buAutoNum type="arabicPeriod"/>
            </a:pPr>
            <a:r>
              <a:rPr lang="en-US" sz="2200" dirty="0"/>
              <a:t>Returns or deallocates a resource</a:t>
            </a:r>
          </a:p>
          <a:p>
            <a:endParaRPr lang="en-US" sz="2400" dirty="0" smtClean="0"/>
          </a:p>
        </p:txBody>
      </p:sp>
    </p:spTree>
    <p:extLst>
      <p:ext uri="{BB962C8B-B14F-4D97-AF65-F5344CB8AC3E}">
        <p14:creationId xmlns:p14="http://schemas.microsoft.com/office/powerpoint/2010/main" val="3255896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Not abstract -- 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a:t>
            </a:r>
            <a:r>
              <a:rPr lang="en-US" dirty="0" smtClean="0">
                <a:solidFill>
                  <a:srgbClr val="008000"/>
                </a:solidFill>
                <a:highlight>
                  <a:srgbClr val="FFFFFF"/>
                </a:highlight>
                <a:latin typeface="Courier New" panose="02070309020205020404" pitchFamily="49" charset="0"/>
              </a:rPr>
              <a:t>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smtClean="0"/>
              <a:t>Apply the Loan Pattern</a:t>
            </a:r>
            <a:endParaRPr lang="en-US" dirty="0"/>
          </a:p>
        </p:txBody>
      </p:sp>
      <p:sp>
        <p:nvSpPr>
          <p:cNvPr id="3" name="Content Placeholder 2"/>
          <p:cNvSpPr>
            <a:spLocks noGrp="1"/>
          </p:cNvSpPr>
          <p:nvPr>
            <p:ph idx="1"/>
          </p:nvPr>
        </p:nvSpPr>
        <p:spPr>
          <a:xfrm>
            <a:off x="677334" y="1045029"/>
            <a:ext cx="8596668" cy="5350328"/>
          </a:xfrm>
        </p:spPr>
        <p:txBody>
          <a:bodyPr>
            <a:normAutofit/>
          </a:bodyPr>
          <a:lstStyle/>
          <a:p>
            <a:r>
              <a:rPr lang="en-US" dirty="0" smtClean="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useDb</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JDBC connection can be used with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useDb</a:t>
            </a:r>
            <a:r>
              <a:rPr lang="en-US" sz="2800" b="1" dirty="0" smtClean="0">
                <a:solidFill>
                  <a:srgbClr val="000080"/>
                </a:solidFill>
                <a:highlight>
                  <a:srgbClr val="FFFFFF"/>
                </a:highlight>
                <a:latin typeface="Courier New" panose="02070309020205020404" pitchFamily="49" charset="0"/>
              </a:rPr>
              <a:t>(</a:t>
            </a:r>
            <a:r>
              <a:rPr lang="en-US" sz="2800" dirty="0" smtClean="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endParaRPr lang="en-US" sz="2800" b="1" dirty="0" smtClean="0">
              <a:solidFill>
                <a:srgbClr val="00008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2592506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a:t>
            </a:r>
            <a:r>
              <a:rPr lang="en-US" sz="3200" dirty="0" smtClean="0"/>
              <a:t>declared Exception </a:t>
            </a:r>
            <a:r>
              <a:rPr lang="en-US" sz="3200" dirty="0"/>
              <a:t>will either need to be caught or processed.</a:t>
            </a:r>
          </a:p>
          <a:p>
            <a:r>
              <a:rPr lang="en-US" sz="3200" dirty="0"/>
              <a:t>This may result in the code being littered with unnecessary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smtClean="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t>
            </a:r>
            <a:r>
              <a:rPr lang="en-US" sz="2400" dirty="0" smtClean="0"/>
              <a:t>anything that </a:t>
            </a:r>
            <a:r>
              <a:rPr lang="en-US" sz="2400" dirty="0"/>
              <a:t>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r>
              <a:rPr lang="en-US" sz="2000" dirty="0" smtClean="0"/>
              <a:t>.</a:t>
            </a:r>
          </a:p>
          <a:p>
            <a:pPr lvl="1"/>
            <a:r>
              <a:rPr lang="en-US" sz="2000" dirty="0" err="1" smtClean="0"/>
              <a:t>Rethrow</a:t>
            </a:r>
            <a:r>
              <a:rPr lang="en-US" sz="2000" dirty="0" smtClean="0"/>
              <a:t> When – Do something, then conditionally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t>
            </a:r>
            <a:r>
              <a:rPr lang="en-US" sz="2000" dirty="0" smtClean="0"/>
              <a:t>is also a </a:t>
            </a:r>
            <a:r>
              <a:rPr lang="en-US" sz="2000" dirty="0"/>
              <a:t>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a:t>
            </a:r>
            <a:r>
              <a:rPr lang="en-US" sz="2400" dirty="0" smtClean="0"/>
              <a:t>com.github.richardroda.util:closeit:1.7</a:t>
            </a:r>
            <a:endParaRPr lang="en-US" sz="2400" dirty="0"/>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terms</a:t>
            </a:r>
            <a:endParaRPr lang="en-US" sz="2400" dirty="0"/>
          </a:p>
        </p:txBody>
      </p:sp>
    </p:spTree>
    <p:extLst>
      <p:ext uri="{BB962C8B-B14F-4D97-AF65-F5344CB8AC3E}">
        <p14:creationId xmlns:p14="http://schemas.microsoft.com/office/powerpoint/2010/main" val="108037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a:t>
            </a:r>
            <a:r>
              <a:rPr lang="en-US" sz="2400" i="1" dirty="0" smtClean="0"/>
              <a:t>method</a:t>
            </a:r>
          </a:p>
          <a:p>
            <a:r>
              <a:rPr lang="en-US" sz="2400" dirty="0" smtClean="0"/>
              <a:t>The term “Functional Interface” may be abbreviated as “FI”</a:t>
            </a:r>
            <a:endParaRPr lang="en-US" sz="2400" dirty="0"/>
          </a:p>
          <a:p>
            <a:r>
              <a:rPr lang="en-US" sz="2400" dirty="0"/>
              <a:t>The following conventions apply for type variables used by Java 8 FIs:</a:t>
            </a:r>
          </a:p>
          <a:p>
            <a:pPr lvl="1"/>
            <a:r>
              <a:rPr lang="en-US" sz="2200" dirty="0"/>
              <a:t>T – First </a:t>
            </a:r>
            <a:r>
              <a:rPr lang="en-US" sz="2200" dirty="0" smtClean="0"/>
              <a:t>argument, U </a:t>
            </a:r>
            <a:r>
              <a:rPr lang="en-US" sz="2200" dirty="0"/>
              <a:t>– Second </a:t>
            </a:r>
            <a:r>
              <a:rPr lang="en-US" sz="2200" dirty="0" smtClean="0"/>
              <a:t>argument, R </a:t>
            </a:r>
            <a:r>
              <a:rPr lang="en-US" sz="2200" dirty="0"/>
              <a:t>–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a:t>
            </a:r>
            <a:r>
              <a:rPr lang="en-US" sz="2400" dirty="0" smtClean="0"/>
              <a:t>Bi”</a:t>
            </a:r>
          </a:p>
          <a:p>
            <a:r>
              <a:rPr lang="en-US" sz="2400" dirty="0" smtClean="0"/>
              <a:t>Many generic FIs have related primitive FIs prefixed with Double, </a:t>
            </a:r>
            <a:r>
              <a:rPr lang="en-US" sz="2400" dirty="0" err="1" smtClean="0"/>
              <a:t>Int</a:t>
            </a:r>
            <a:r>
              <a:rPr lang="en-US" sz="2400" dirty="0" smtClean="0"/>
              <a:t>, and Long for the respective data types.</a:t>
            </a:r>
          </a:p>
          <a:p>
            <a:endParaRPr lang="en-US" sz="2400" dirty="0"/>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a:t>
            </a:r>
            <a:r>
              <a:rPr lang="en-US" sz="2400" dirty="0" smtClean="0"/>
              <a:t>find a matching element, </a:t>
            </a:r>
            <a:r>
              <a:rPr lang="en-US" sz="2400" dirty="0"/>
              <a:t>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a:t>
            </a:r>
            <a:r>
              <a:rPr lang="en-US" sz="2400" dirty="0" smtClean="0"/>
              <a:t>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a:p>
            <a:r>
              <a:rPr lang="en-US" sz="2400" dirty="0" smtClean="0"/>
              <a:t>Collections have a </a:t>
            </a:r>
            <a:r>
              <a:rPr lang="en-US" sz="2400" dirty="0" err="1" smtClean="0"/>
              <a:t>removeIf</a:t>
            </a:r>
            <a:r>
              <a:rPr lang="en-US" sz="2400" dirty="0" smtClean="0"/>
              <a:t> method to remove all matching elements.</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17426</TotalTime>
  <Words>9793</Words>
  <Application>Microsoft Office PowerPoint</Application>
  <PresentationFormat>Widescreen</PresentationFormat>
  <Paragraphs>759</Paragraphs>
  <Slides>72</Slides>
  <Notes>60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vt:lpstr>
      <vt:lpstr>Method Reference</vt:lpstr>
      <vt:lpstr>Method Reference</vt:lpstr>
      <vt:lpstr>Static Method Reference</vt:lpstr>
      <vt:lpstr>Constructor Method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1127</cp:revision>
  <dcterms:created xsi:type="dcterms:W3CDTF">2017-04-29T22:11:00Z</dcterms:created>
  <dcterms:modified xsi:type="dcterms:W3CDTF">2022-06-14T21:29:27Z</dcterms:modified>
</cp:coreProperties>
</file>