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85" r:id="rId6"/>
    <p:sldId id="258" r:id="rId7"/>
    <p:sldId id="259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72" r:id="rId16"/>
    <p:sldId id="270" r:id="rId17"/>
    <p:sldId id="269" r:id="rId18"/>
    <p:sldId id="271" r:id="rId19"/>
    <p:sldId id="273" r:id="rId20"/>
    <p:sldId id="275" r:id="rId21"/>
    <p:sldId id="276" r:id="rId22"/>
    <p:sldId id="274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636ADF-9E55-4C19-BC3E-336940EABCB1}">
          <p14:sldIdLst>
            <p14:sldId id="256"/>
            <p14:sldId id="261"/>
          </p14:sldIdLst>
        </p14:section>
        <p14:section name="Lambdas" id="{B3708288-6C28-44D9-9CEF-1CD044D58189}">
          <p14:sldIdLst>
            <p14:sldId id="257"/>
            <p14:sldId id="262"/>
            <p14:sldId id="285"/>
          </p14:sldIdLst>
        </p14:section>
        <p14:section name="Functional Interface" id="{54B497A9-4E3B-4EB6-9A47-937737122DE1}">
          <p14:sldIdLst>
            <p14:sldId id="258"/>
            <p14:sldId id="259"/>
            <p14:sldId id="263"/>
            <p14:sldId id="260"/>
            <p14:sldId id="264"/>
            <p14:sldId id="265"/>
            <p14:sldId id="266"/>
            <p14:sldId id="267"/>
            <p14:sldId id="268"/>
            <p14:sldId id="272"/>
          </p14:sldIdLst>
        </p14:section>
        <p14:section name="Streams" id="{48A7BF82-F525-4619-A483-64FE1D8B3D40}">
          <p14:sldIdLst>
            <p14:sldId id="270"/>
            <p14:sldId id="269"/>
            <p14:sldId id="271"/>
            <p14:sldId id="273"/>
            <p14:sldId id="275"/>
            <p14:sldId id="276"/>
            <p14:sldId id="274"/>
            <p14:sldId id="278"/>
            <p14:sldId id="277"/>
            <p14:sldId id="279"/>
            <p14:sldId id="280"/>
            <p14:sldId id="281"/>
          </p14:sldIdLst>
        </p14:section>
        <p14:section name="Unit Testing a Stream" id="{30359A68-2953-4021-9A41-FAA25B40E841}">
          <p14:sldIdLst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ove-lambda" TargetMode="External"/><Relationship Id="rId2" Type="http://schemas.openxmlformats.org/officeDocument/2006/relationships/hyperlink" Target="https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#approach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the Lambda in the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Java 8 Lambda and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  <a:r>
              <a:rPr lang="en-US" b="1" dirty="0"/>
              <a:t>&lt;</a:t>
            </a:r>
            <a:r>
              <a:rPr lang="en-US" dirty="0"/>
              <a:t>T</a:t>
            </a:r>
            <a:r>
              <a:rPr lang="en-US" b="1" dirty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an argument, returns a </a:t>
            </a:r>
            <a:r>
              <a:rPr lang="en-US" sz="2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 smtClean="0">
                <a:highlight>
                  <a:srgbClr val="FFFFFF"/>
                </a:highlight>
              </a:rPr>
              <a:t>.</a:t>
            </a:r>
          </a:p>
          <a:p>
            <a:r>
              <a:rPr lang="en-US" sz="2400" dirty="0" smtClean="0"/>
              <a:t>Commonly used to select matching elements, or filter for matching elements.</a:t>
            </a:r>
            <a:endParaRPr lang="en-US" sz="2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/>
              <a:t>Functional method: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BiPredicate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T,U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/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DoublePredicate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IntPredicate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LongPredicate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5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1341"/>
            <a:ext cx="8596668" cy="739588"/>
          </a:xfrm>
        </p:spPr>
        <p:txBody>
          <a:bodyPr/>
          <a:lstStyle/>
          <a:p>
            <a:r>
              <a:rPr lang="en-US" dirty="0" smtClean="0"/>
              <a:t>Consumer&lt;T&gt;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0929"/>
            <a:ext cx="8596668" cy="5154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argument.  Returns no value (void).</a:t>
            </a:r>
          </a:p>
          <a:p>
            <a:r>
              <a:rPr lang="en-US" sz="2400" dirty="0" smtClean="0"/>
              <a:t>Commonly used to perform an operation, such as printing.</a:t>
            </a:r>
          </a:p>
          <a:p>
            <a:r>
              <a:rPr lang="en-US" sz="2400" dirty="0" smtClean="0"/>
              <a:t>Collections and Streams have this method to apply an action to each of their elements: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Consumer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&lt;?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action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Useful for implementing a Visitor </a:t>
            </a:r>
            <a:r>
              <a:rPr lang="en-US" sz="2400" dirty="0"/>
              <a:t>pattern via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endParaRPr lang="en-US" sz="2400" dirty="0" smtClean="0"/>
          </a:p>
          <a:p>
            <a:r>
              <a:rPr lang="en-US" sz="2400" dirty="0"/>
              <a:t>Functional Method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T,U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DoubleConsumer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IntConsumer</a:t>
            </a:r>
            <a:r>
              <a:rPr lang="en-US" sz="2400" dirty="0" smtClean="0"/>
              <a:t>, 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LongConsumer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31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Supplier&lt;R&gt;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813"/>
            <a:ext cx="8596668" cy="43425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no arguments, returns a result</a:t>
            </a:r>
          </a:p>
          <a:p>
            <a:r>
              <a:rPr lang="en-US" sz="2400" dirty="0" smtClean="0"/>
              <a:t>Commonly used to provide an origin value to an algorithm.</a:t>
            </a:r>
          </a:p>
          <a:p>
            <a:r>
              <a:rPr lang="en-US" sz="2400" dirty="0"/>
              <a:t>Useful for implementing </a:t>
            </a:r>
            <a:r>
              <a:rPr lang="en-US" sz="2400" dirty="0" smtClean="0"/>
              <a:t>the Factory pattern.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2400" dirty="0" smtClean="0"/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DoubleSupplier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IntSupplier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LongSupplier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31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Function&lt;T,R&gt;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825"/>
            <a:ext cx="8596668" cy="44725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a result.</a:t>
            </a:r>
          </a:p>
          <a:p>
            <a:r>
              <a:rPr lang="en-US" sz="2400" dirty="0" smtClean="0"/>
              <a:t>Commonly used to compute a result, or to map one value to another value.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T,U,R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/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/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 smtClean="0"/>
              <a:t>,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/>
              <a:t>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/>
              <a:t>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/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5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165"/>
          </a:xfrm>
        </p:spPr>
        <p:txBody>
          <a:bodyPr/>
          <a:lstStyle/>
          <a:p>
            <a:r>
              <a:rPr lang="en-US" dirty="0" err="1"/>
              <a:t>UnaryOperator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Accepts an argument, returns the same type of result as its argument.</a:t>
            </a:r>
          </a:p>
          <a:p>
            <a:r>
              <a:rPr lang="en-US" sz="2400" dirty="0" smtClean="0"/>
              <a:t>Used to compute a result or map a value to the same type as the input.</a:t>
            </a:r>
          </a:p>
          <a:p>
            <a:r>
              <a:rPr lang="en-US" sz="2400" dirty="0" smtClean="0"/>
              <a:t>Functional Method: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400" dirty="0" smtClean="0"/>
              <a:t>,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/>
              <a:t> extends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highlight>
                <a:srgbClr val="FFFFFF"/>
              </a:highlight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/>
              <a:t> extends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T,T,T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8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129"/>
          </a:xfrm>
        </p:spPr>
        <p:txBody>
          <a:bodyPr/>
          <a:lstStyle/>
          <a:p>
            <a:r>
              <a:rPr lang="en-US" dirty="0"/>
              <a:t>Comparator&lt;T&gt;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365"/>
            <a:ext cx="8596668" cy="45899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two arguments, and returns an integer.</a:t>
            </a:r>
          </a:p>
          <a:p>
            <a:r>
              <a:rPr lang="en-US" sz="2400" dirty="0" smtClean="0"/>
              <a:t>Used to compare objects, and to impose a </a:t>
            </a:r>
            <a:r>
              <a:rPr lang="en-US" sz="2400" i="1" dirty="0" smtClean="0"/>
              <a:t>total ordering</a:t>
            </a:r>
            <a:r>
              <a:rPr lang="en-US" sz="2400" dirty="0" smtClean="0"/>
              <a:t> on a collection of objects.</a:t>
            </a:r>
          </a:p>
          <a:p>
            <a:r>
              <a:rPr lang="en-US" sz="2400" dirty="0" smtClean="0"/>
              <a:t>Functional Interface: </a:t>
            </a:r>
            <a:r>
              <a:rPr lang="fr-FR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compare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o1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 o2</a:t>
            </a:r>
            <a:r>
              <a:rPr lang="fr-F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200" dirty="0" smtClean="0"/>
              <a:t>When o1 &lt; o2, returns &lt;= -1</a:t>
            </a:r>
          </a:p>
          <a:p>
            <a:pPr lvl="1"/>
            <a:r>
              <a:rPr lang="en-US" sz="2200" dirty="0" smtClean="0"/>
              <a:t>When o1 = o2, returns 0</a:t>
            </a:r>
          </a:p>
          <a:p>
            <a:pPr lvl="1"/>
            <a:r>
              <a:rPr lang="en-US" sz="2200" dirty="0" smtClean="0"/>
              <a:t>When o1 &gt; o2, returns &gt;= 1</a:t>
            </a:r>
          </a:p>
          <a:p>
            <a:r>
              <a:rPr lang="en-US" sz="2400" dirty="0" smtClean="0"/>
              <a:t>Even though Comparator has been around since the early days, it is a functional interface because it has a single abstract method.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391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to be confused with IO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3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317"/>
            <a:ext cx="8596668" cy="748553"/>
          </a:xfrm>
        </p:spPr>
        <p:txBody>
          <a:bodyPr/>
          <a:lstStyle/>
          <a:p>
            <a:r>
              <a:rPr lang="en-US" dirty="0" smtClean="0"/>
              <a:t>Java Stream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9553"/>
            <a:ext cx="8596668" cy="5266765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 for computation of elements.</a:t>
            </a:r>
          </a:p>
          <a:p>
            <a:r>
              <a:rPr lang="en-US" dirty="0" smtClean="0"/>
              <a:t>A computation structure, not a data structure.</a:t>
            </a:r>
          </a:p>
          <a:p>
            <a:r>
              <a:rPr lang="en-US" dirty="0" smtClean="0"/>
              <a:t>A stream consists 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 data source</a:t>
            </a:r>
            <a:r>
              <a:rPr lang="en-US" dirty="0" smtClean="0"/>
              <a:t>, such as a collection, file, or computation.  May be infinite, such as the set of numbers starting at 0.  A data source is </a:t>
            </a:r>
            <a:r>
              <a:rPr lang="en-US" i="1" dirty="0" smtClean="0"/>
              <a:t>lazy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Zero or more intermediate operations.</a:t>
            </a:r>
          </a:p>
          <a:p>
            <a:pPr marL="1200150" lvl="2" indent="-342900"/>
            <a:r>
              <a:rPr lang="en-US" dirty="0" smtClean="0"/>
              <a:t>Accepts a stream and returns a another stream with the operation appended to it.</a:t>
            </a:r>
          </a:p>
          <a:p>
            <a:pPr marL="1200150" lvl="2" indent="-342900"/>
            <a:r>
              <a:rPr lang="en-US" i="1" dirty="0" smtClean="0"/>
              <a:t>Lazy</a:t>
            </a:r>
            <a:r>
              <a:rPr lang="en-US" dirty="0"/>
              <a:t>:</a:t>
            </a:r>
            <a:r>
              <a:rPr lang="en-US" dirty="0" smtClean="0"/>
              <a:t>  Only executed when a terminal operation processed the stream.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 terminal operation</a:t>
            </a:r>
          </a:p>
          <a:p>
            <a:pPr marL="1200150" lvl="2" indent="-342900"/>
            <a:r>
              <a:rPr lang="en-US" dirty="0" smtClean="0"/>
              <a:t>Returns a result, such as a number or a collection.</a:t>
            </a:r>
          </a:p>
          <a:p>
            <a:pPr marL="1200150" lvl="2" indent="-342900"/>
            <a:r>
              <a:rPr lang="en-US" i="1" dirty="0" smtClean="0"/>
              <a:t>Eager</a:t>
            </a:r>
            <a:r>
              <a:rPr lang="en-US" i="1" dirty="0"/>
              <a:t>:</a:t>
            </a:r>
            <a:r>
              <a:rPr lang="en-US" i="1" dirty="0" smtClean="0"/>
              <a:t>  </a:t>
            </a:r>
            <a:r>
              <a:rPr lang="en-US" dirty="0" smtClean="0"/>
              <a:t>It requests the elements from the final stream, which has the effect of pulling elements from the data source and applying the intermediate operations to them.  A stream is a passive description of a computation until a terminal operation is applied.</a:t>
            </a:r>
          </a:p>
          <a:p>
            <a:pPr marL="1200150" lvl="2" indent="-342900"/>
            <a:r>
              <a:rPr lang="en-US" dirty="0" smtClean="0"/>
              <a:t>Closes the stream.  Any further operations are invalid and result in </a:t>
            </a:r>
            <a:r>
              <a:rPr lang="en-US" dirty="0"/>
              <a:t>an </a:t>
            </a:r>
            <a:r>
              <a:rPr lang="en-US" dirty="0" err="1"/>
              <a:t>IllegalStateException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8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collection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dirty="0" smtClean="0"/>
              <a:t>that has integers from 1 to 1000, add the collection.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 number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500500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Stream reduction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500500</a:t>
            </a:r>
          </a:p>
          <a:p>
            <a:r>
              <a:rPr lang="en-US" dirty="0" smtClean="0"/>
              <a:t>Same Sum using an </a:t>
            </a:r>
            <a:r>
              <a:rPr lang="en-US" dirty="0" err="1" smtClean="0"/>
              <a:t>IntStream</a:t>
            </a:r>
            <a:endParaRPr lang="en-US" dirty="0" smtClean="0"/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rangeClosed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500500</a:t>
            </a: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4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765"/>
            <a:ext cx="8596668" cy="811306"/>
          </a:xfrm>
        </p:spPr>
        <p:txBody>
          <a:bodyPr/>
          <a:lstStyle/>
          <a:p>
            <a:r>
              <a:rPr lang="en-US" dirty="0" smtClean="0"/>
              <a:t>Breaking Down the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9" y="1174376"/>
            <a:ext cx="8596668" cy="5204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Data Source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Terminal Operation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All streams have a data source, zero or more intermediate operations, and a terminal operation.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collection is the data source.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is a terminal </a:t>
            </a:r>
            <a:r>
              <a:rPr lang="en-US" i="1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reduction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on the stream.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A reduction distills all of the values in a given stream to a single value.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Integer reduction examples: sum, average, median, min, and max.</a:t>
            </a:r>
          </a:p>
          <a:p>
            <a:r>
              <a:rPr lang="en-US" dirty="0" smtClean="0"/>
              <a:t>The first argument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 smtClean="0"/>
              <a:t> is the identity argument.  For addition, it is 0.  For a multiplication it is 1.</a:t>
            </a:r>
          </a:p>
          <a:p>
            <a:r>
              <a:rPr lang="en-US" dirty="0" smtClean="0"/>
              <a:t>The lambda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 that is given a running total and the current element.  They are processed by adding them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4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Richard </a:t>
            </a:r>
            <a:r>
              <a:rPr lang="en-US" sz="2400" dirty="0" err="1" smtClean="0"/>
              <a:t>Roda</a:t>
            </a:r>
            <a:endParaRPr lang="en-US" sz="2400" dirty="0" smtClean="0"/>
          </a:p>
          <a:p>
            <a:r>
              <a:rPr lang="en-US" sz="2400" dirty="0" smtClean="0"/>
              <a:t>Sr. Technical Lead at DXC Technology</a:t>
            </a:r>
          </a:p>
          <a:p>
            <a:r>
              <a:rPr lang="en-US" sz="2400" dirty="0" smtClean="0"/>
              <a:t>Over 15 years of Java development experience</a:t>
            </a:r>
          </a:p>
          <a:p>
            <a:r>
              <a:rPr lang="en-US" sz="2400" dirty="0" smtClean="0"/>
              <a:t>OCA Java and Security+ certifications</a:t>
            </a:r>
          </a:p>
          <a:p>
            <a:r>
              <a:rPr lang="en-US" sz="2400" dirty="0" smtClean="0"/>
              <a:t>Linked In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www.linkedin.com/in/richardroda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Richard_Roda</a:t>
            </a:r>
            <a:endParaRPr lang="en-US" sz="2400" dirty="0" smtClean="0"/>
          </a:p>
          <a:p>
            <a:r>
              <a:rPr lang="en-US" sz="2400" dirty="0" smtClean="0"/>
              <a:t>These slides (pdf):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tinyurl.com/love-lambda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5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3071"/>
            <a:ext cx="8596668" cy="667871"/>
          </a:xfrm>
        </p:spPr>
        <p:txBody>
          <a:bodyPr/>
          <a:lstStyle/>
          <a:p>
            <a:r>
              <a:rPr lang="en-US" dirty="0" smtClean="0"/>
              <a:t>Primitive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0942"/>
            <a:ext cx="8596668" cy="528469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Offers a performance benefit over generic stream by avoiding boxing of primitive computations.</a:t>
            </a:r>
          </a:p>
          <a:p>
            <a:r>
              <a:rPr lang="en-US" dirty="0" smtClean="0"/>
              <a:t>Offers additional methods, such as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summaryStatistics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</a:t>
            </a:r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Can replace a traditional for loop</a:t>
            </a:r>
          </a:p>
          <a:p>
            <a:pPr marL="0" indent="0">
              <a:buNone/>
            </a:pPr>
            <a:r>
              <a:rPr lang="en-US" sz="16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sz="165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65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5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6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5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Print </a:t>
            </a:r>
            <a:r>
              <a:rPr lang="en-US" sz="165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mapToLong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mapToObj</a:t>
            </a:r>
            <a:r>
              <a:rPr lang="en-US" dirty="0" smtClean="0">
                <a:cs typeface="Courier New" panose="02070309020205020404" pitchFamily="49" charset="0"/>
              </a:rPr>
              <a:t> to convert an existing stream to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dirty="0" smtClean="0"/>
              <a:t>respectively.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method to convert a primitive stream to its equivalent object stream by boxing the primitive values as follows: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0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282"/>
          </a:xfrm>
        </p:spPr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0541"/>
            <a:ext cx="8596668" cy="44008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Apply a computation on stream elements.</a:t>
            </a:r>
          </a:p>
          <a:p>
            <a:r>
              <a:rPr lang="en-US" sz="2400" dirty="0" smtClean="0"/>
              <a:t>May be used to change the element type of a stream</a:t>
            </a:r>
            <a:r>
              <a:rPr lang="en-US" sz="2400" dirty="0"/>
              <a:t> </a:t>
            </a:r>
            <a:r>
              <a:rPr lang="en-US" sz="2400" dirty="0" smtClean="0"/>
              <a:t>by returning values of a different type.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Character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75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mapToObj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-&gt;(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Stream&lt;Character&gt; 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ABCDEFGHIJ 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/>
              <a:t>Change values, but keep data type (</a:t>
            </a:r>
            <a:r>
              <a:rPr lang="en-US" sz="2400" dirty="0" err="1" smtClean="0"/>
              <a:t>int</a:t>
            </a:r>
            <a:r>
              <a:rPr lang="en-US" sz="2400" dirty="0" smtClean="0"/>
              <a:t>).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0, 10 ... 90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3364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3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765"/>
            <a:ext cx="8596668" cy="420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 smtClean="0">
                <a:cs typeface="Courier New" panose="02070309020205020404" pitchFamily="49" charset="0"/>
              </a:rPr>
              <a:t> intermediate operation creates a new stream with the contents of the previous stream where 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or primitive predicate is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IntSummaryStatistics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summaryStatistics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Data Source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Intermediate Operation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summaryStatistics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Terminal Operation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summaryStatistics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//count=250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, sum=124500, min=0, average=498.000000, max=996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1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8929"/>
            <a:ext cx="8596668" cy="820271"/>
          </a:xfrm>
        </p:spPr>
        <p:txBody>
          <a:bodyPr/>
          <a:lstStyle/>
          <a:p>
            <a:r>
              <a:rPr lang="en-US" dirty="0" smtClean="0"/>
              <a:t>Collecting – The </a:t>
            </a:r>
            <a:r>
              <a:rPr lang="en-US" dirty="0" err="1" smtClean="0"/>
              <a:t>Stream.Collect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4728"/>
            <a:ext cx="8596668" cy="5212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dirty="0"/>
              <a:t> </a:t>
            </a:r>
            <a:r>
              <a:rPr lang="en-US" dirty="0" smtClean="0"/>
              <a:t>method performs a </a:t>
            </a:r>
            <a:r>
              <a:rPr lang="en-US" i="1" dirty="0" smtClean="0"/>
              <a:t>mutable reduction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a terminal operation that creates a new object that has each element of the stream applied to it.  Example: convert a Stream to a Collection.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[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1, 2, 2, 3, 4, 5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]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intSet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[1, 2, 3, 4, 5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]</a:t>
            </a:r>
            <a:endParaRPr lang="en-US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Custom collection type with a sort applied to it.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LinkedHashSet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sortedSet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Comparator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reverseOrder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toCollection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LinkedHashSet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sortedSet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[5, 4, 3, 2, 1]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111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282"/>
          </a:xfrm>
        </p:spPr>
        <p:txBody>
          <a:bodyPr/>
          <a:lstStyle/>
          <a:p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7460"/>
            <a:ext cx="8596668" cy="5150222"/>
          </a:xfrm>
        </p:spPr>
        <p:txBody>
          <a:bodyPr>
            <a:normAutofit/>
          </a:bodyPr>
          <a:lstStyle/>
          <a:p>
            <a:r>
              <a:rPr lang="en-US" dirty="0" smtClean="0"/>
              <a:t>The Partition collector uses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to create a map with the keys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the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/>
              <a:t> </a:t>
            </a:r>
            <a:r>
              <a:rPr lang="en-US" dirty="0" smtClean="0"/>
              <a:t>key and value always exist in the map even if the corresponding value is not present.  In such a case, the value will be an empty collection, an empty optional, or a sum or count of 0.</a:t>
            </a:r>
          </a:p>
          <a:p>
            <a:r>
              <a:rPr lang="en-US" dirty="0" smtClean="0"/>
              <a:t>Use the predicate in the previous example to create a map with elements divisible by 4 and not divisible by 4.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partitioningBy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-&gt;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summingInt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{false=375000, true=124500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summingInt</a:t>
            </a:r>
            <a:r>
              <a:rPr lang="en-US" dirty="0"/>
              <a:t> collector is an example of a </a:t>
            </a:r>
            <a:r>
              <a:rPr lang="en-US" i="1" dirty="0"/>
              <a:t>downstream collector</a:t>
            </a:r>
            <a:r>
              <a:rPr lang="en-US" dirty="0"/>
              <a:t>.  In this case, it accepts the result of the partitioning by collector and produces a sum reduction of the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3058"/>
            <a:ext cx="8596668" cy="802341"/>
          </a:xfrm>
        </p:spPr>
        <p:txBody>
          <a:bodyPr/>
          <a:lstStyle/>
          <a:p>
            <a:r>
              <a:rPr lang="en-US" dirty="0" smtClean="0"/>
              <a:t>Grouping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2" y="1411941"/>
            <a:ext cx="8596668" cy="4827494"/>
          </a:xfrm>
        </p:spPr>
        <p:txBody>
          <a:bodyPr>
            <a:normAutofit/>
          </a:bodyPr>
          <a:lstStyle/>
          <a:p>
            <a:r>
              <a:rPr lang="en-US" dirty="0" smtClean="0"/>
              <a:t>For the next example, consider the following stream producing function</a:t>
            </a: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Stream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"work"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"makes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jack"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dull"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"boy"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"but"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work"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makes"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"jack"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"fool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/>
              <a:t>Group each word by starting letter, in alphabetical order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groupingBy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toCollection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A=[All], a=[a, all, and], b=[boy, but], d=[dull], f=[fool], j=[jack], m=[makes], n=[no], p=[play], w=[work] */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00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376"/>
          </a:xfrm>
        </p:spPr>
        <p:txBody>
          <a:bodyPr/>
          <a:lstStyle/>
          <a:p>
            <a:r>
              <a:rPr lang="en-US" dirty="0" smtClean="0"/>
              <a:t>Grouping By Concurrent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024"/>
            <a:ext cx="8596668" cy="4396338"/>
          </a:xfrm>
        </p:spPr>
        <p:txBody>
          <a:bodyPr/>
          <a:lstStyle/>
          <a:p>
            <a:r>
              <a:rPr lang="en-US" dirty="0" smtClean="0"/>
              <a:t>Streams may be processed in parallel by using the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parallel</a:t>
            </a:r>
            <a:r>
              <a:rPr lang="en-US" dirty="0"/>
              <a:t> </a:t>
            </a:r>
            <a:r>
              <a:rPr lang="en-US" dirty="0" smtClean="0"/>
              <a:t>method using concurrent collectors and data structures.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parallel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groupingByConcurrent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charAt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ConcurrentSkipListMap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toCollection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ConcurrentSkipListSet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/* A=[All], a=[a, all, and], b=[boy, but], d=[dull], f=[fool], j=[jack], m=[makes], n=[no], p=[play], w=[work] </a:t>
            </a:r>
            <a:r>
              <a:rPr lang="en-US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</a:p>
          <a:p>
            <a:r>
              <a:rPr lang="en-US" dirty="0" smtClean="0"/>
              <a:t>Count the words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parallel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groupingByConcurrent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ConcurrentSkipListMap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counting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/* All=1, a=2, all=1, and=2, boy=1, but=1, dull=1, fool=1, jack=2, makes=2, no=2, play=2, work=2 */</a:t>
            </a:r>
            <a:endParaRPr lang="en-US" sz="1600" dirty="0"/>
          </a:p>
          <a:p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0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307"/>
            <a:ext cx="8596668" cy="4468056"/>
          </a:xfrm>
        </p:spPr>
        <p:txBody>
          <a:bodyPr/>
          <a:lstStyle/>
          <a:p>
            <a:r>
              <a:rPr lang="en-US" dirty="0" smtClean="0"/>
              <a:t>A process where a stream of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CharSequence</a:t>
            </a:r>
            <a:r>
              <a:rPr lang="en-US" dirty="0"/>
              <a:t> </a:t>
            </a:r>
            <a:r>
              <a:rPr lang="en-US" dirty="0" smtClean="0"/>
              <a:t>is concatenated together to form a string.  Recall the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dirty="0"/>
              <a:t> </a:t>
            </a:r>
            <a:r>
              <a:rPr lang="en-US" dirty="0" smtClean="0"/>
              <a:t>stream: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Stream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"work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makes"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"jack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dull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boy"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"but"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work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makes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jack"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"fool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r>
              <a:rPr lang="en-US" dirty="0" smtClean="0"/>
              <a:t>Join this into words separated with a space: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 All work and no play makes jack a dull boy but all play and no work makes jack a fool 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0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a Stream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Tests as Builders for 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44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 Using Builder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Passes through the builder or adds an intermediate operation for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8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507"/>
            <a:ext cx="8596668" cy="44689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Java, it is an unnamed function that may be bound to an interface as an object.</a:t>
            </a:r>
          </a:p>
          <a:p>
            <a:r>
              <a:rPr lang="en-US" sz="2400" dirty="0" smtClean="0"/>
              <a:t>Similar to a closure, class members,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arguments and local variables are available to it.</a:t>
            </a:r>
          </a:p>
          <a:p>
            <a:r>
              <a:rPr lang="en-US" sz="2400" dirty="0" smtClean="0"/>
              <a:t>Lambdas may only exist when assigned to a Functional Interface, including being passed in as a parameter.</a:t>
            </a:r>
          </a:p>
          <a:p>
            <a:r>
              <a:rPr lang="en-US" sz="2400" dirty="0" smtClean="0"/>
              <a:t>An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local variable or argument is either declared final, or is not changed such that if the final declaration were added, the code remains valid.</a:t>
            </a:r>
            <a:endParaRPr lang="en-US" sz="2400" i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 Using Decorator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Decorate the lambdas used in the stream with testing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776"/>
          </a:xfrm>
        </p:spPr>
        <p:txBody>
          <a:bodyPr/>
          <a:lstStyle/>
          <a:p>
            <a:r>
              <a:rPr lang="en-US" dirty="0" smtClean="0"/>
              <a:t>Lambda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352"/>
            <a:ext cx="8596668" cy="4513729"/>
          </a:xfrm>
        </p:spPr>
        <p:txBody>
          <a:bodyPr/>
          <a:lstStyle/>
          <a:p>
            <a:r>
              <a:rPr lang="en-US" sz="2000" dirty="0"/>
              <a:t>Example </a:t>
            </a:r>
            <a:r>
              <a:rPr lang="en-US" sz="2000" dirty="0" smtClean="0"/>
              <a:t>1a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false </a:t>
            </a:r>
          </a:p>
          <a:p>
            <a:r>
              <a:rPr lang="en-US" sz="2000" dirty="0"/>
              <a:t>Example </a:t>
            </a:r>
            <a:r>
              <a:rPr lang="en-US" sz="2000" dirty="0" smtClean="0"/>
              <a:t>1b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       </a:t>
            </a:r>
          </a:p>
          <a:p>
            <a:r>
              <a:rPr lang="en-US" sz="2000" dirty="0" err="1" smtClean="0"/>
              <a:t>Lamdba</a:t>
            </a:r>
            <a:r>
              <a:rPr lang="en-US" sz="2000" dirty="0" smtClean="0"/>
              <a:t> expressions must be assigned to a functional interface</a:t>
            </a: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Does not compile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8871"/>
          </a:xfrm>
        </p:spPr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60589"/>
            <a:ext cx="8740602" cy="4316411"/>
          </a:xfrm>
        </p:spPr>
        <p:txBody>
          <a:bodyPr>
            <a:normAutofit/>
          </a:bodyPr>
          <a:lstStyle/>
          <a:p>
            <a:r>
              <a:rPr lang="en-US" dirty="0" smtClean="0"/>
              <a:t>Shorthand for a Lambda that only calls a method</a:t>
            </a:r>
          </a:p>
          <a:p>
            <a:r>
              <a:rPr lang="en-US" dirty="0" smtClean="0"/>
              <a:t>Reference may be on a specific instance, a static method, an instance method on the class, and a constructor.</a:t>
            </a:r>
          </a:p>
          <a:p>
            <a:r>
              <a:rPr lang="en-US" dirty="0" smtClean="0"/>
              <a:t>For the case of an instance method on a class, the first argument is the instance to apply the method on.  Each remaining lambda argument is passed to the remaining method arguments.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"ab"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"cd"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ef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toUpperCase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i.toUpperCase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()- Class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-&gt;</a:t>
            </a:r>
            <a:r>
              <a:rPr lang="en-US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)- Instance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//ABCDEF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 smtClean="0"/>
              <a:t>For all other cases, each argument is passed into the method in order.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0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(FI)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809564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“A functional interface is any interface that contains only one abstract method</a:t>
            </a:r>
            <a:r>
              <a:rPr lang="en-US" sz="2100" dirty="0" smtClean="0"/>
              <a:t>.” — </a:t>
            </a:r>
            <a:r>
              <a:rPr lang="en-US" sz="2100" dirty="0" smtClean="0">
                <a:hlinkClick r:id="rId2"/>
              </a:rPr>
              <a:t>Oracle Java Tutorial</a:t>
            </a:r>
            <a:endParaRPr lang="en-US" sz="2100" dirty="0" smtClean="0"/>
          </a:p>
          <a:p>
            <a:r>
              <a:rPr lang="en-US" sz="2100" dirty="0" smtClean="0"/>
              <a:t>The sole abstract method referred to as the </a:t>
            </a:r>
            <a:r>
              <a:rPr lang="en-US" sz="2100" i="1" dirty="0" smtClean="0"/>
              <a:t>functional method</a:t>
            </a:r>
            <a:endParaRPr lang="en-US" sz="2100" dirty="0" smtClean="0"/>
          </a:p>
          <a:p>
            <a:r>
              <a:rPr lang="en-US" sz="2100" dirty="0" smtClean="0"/>
              <a:t>Example 2- Valid Functional Interface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28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 Method</a:t>
            </a:r>
            <a:endParaRPr lang="en-US" sz="28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equals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 other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hashCode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330"/>
            <a:ext cx="8596668" cy="1317811"/>
          </a:xfrm>
        </p:spPr>
        <p:txBody>
          <a:bodyPr/>
          <a:lstStyle/>
          <a:p>
            <a:r>
              <a:rPr lang="en-US" dirty="0" smtClean="0"/>
              <a:t>Binding Lambda to Example2 FI vs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525331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Both of these implement </a:t>
            </a:r>
            <a:r>
              <a:rPr lang="en-US" sz="3400" dirty="0" err="1" smtClean="0"/>
              <a:t>myMethod</a:t>
            </a:r>
            <a:r>
              <a:rPr lang="en-US" sz="3400" dirty="0" smtClean="0"/>
              <a:t> defined in Example2.</a:t>
            </a:r>
          </a:p>
          <a:p>
            <a:r>
              <a:rPr lang="en-US" sz="3400" dirty="0" smtClean="0"/>
              <a:t>Since there is exactly one abstract functional method, method types and return values are inferred from the FI.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lambda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8 chars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@Override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lines of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code, 65 chars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85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Functional Interfaces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8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114364"/>
          </a:xfrm>
        </p:spPr>
        <p:txBody>
          <a:bodyPr>
            <a:normAutofit/>
          </a:bodyPr>
          <a:lstStyle/>
          <a:p>
            <a:r>
              <a:rPr lang="en-US" sz="2400" dirty="0"/>
              <a:t>The abstract method is called the </a:t>
            </a:r>
            <a:r>
              <a:rPr lang="en-US" sz="2400" i="1" dirty="0"/>
              <a:t>functional method</a:t>
            </a:r>
            <a:endParaRPr lang="en-US" sz="2400" dirty="0"/>
          </a:p>
          <a:p>
            <a:r>
              <a:rPr lang="en-US" sz="2400" dirty="0" smtClean="0"/>
              <a:t>The following conventions apply for type variables used by Java 8 FIs:</a:t>
            </a:r>
          </a:p>
          <a:p>
            <a:r>
              <a:rPr lang="en-US" sz="2400" dirty="0" smtClean="0"/>
              <a:t>T – First argument</a:t>
            </a:r>
          </a:p>
          <a:p>
            <a:r>
              <a:rPr lang="en-US" sz="2400" dirty="0" smtClean="0"/>
              <a:t>U – Second argument</a:t>
            </a:r>
          </a:p>
          <a:p>
            <a:r>
              <a:rPr lang="en-US" sz="2400" dirty="0" smtClean="0"/>
              <a:t>R – Return Value</a:t>
            </a:r>
          </a:p>
          <a:p>
            <a:r>
              <a:rPr lang="en-US" sz="2400" dirty="0" smtClean="0"/>
              <a:t>Any of the above are omitted if not used.</a:t>
            </a:r>
          </a:p>
          <a:p>
            <a:r>
              <a:rPr lang="en-US" sz="2400" dirty="0" smtClean="0"/>
              <a:t>If an FI lacks an argument, T is sometimes used for the return value instead of R.</a:t>
            </a:r>
          </a:p>
          <a:p>
            <a:r>
              <a:rPr lang="en-US" sz="2400" dirty="0" smtClean="0"/>
              <a:t>May FIs that take one argument have a corresponding two argument version prefixed with “Bi”.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706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6219</TotalTime>
  <Words>2072</Words>
  <Application>Microsoft Office PowerPoint</Application>
  <PresentationFormat>Widescreen</PresentationFormat>
  <Paragraphs>250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Trebuchet MS</vt:lpstr>
      <vt:lpstr>Wingdings 3</vt:lpstr>
      <vt:lpstr>Facet</vt:lpstr>
      <vt:lpstr>Learning to Love the Lambda in the Stream</vt:lpstr>
      <vt:lpstr>Speaker Introduction</vt:lpstr>
      <vt:lpstr>What is a Lambda Expression?</vt:lpstr>
      <vt:lpstr>Lambda Examples</vt:lpstr>
      <vt:lpstr>Method References</vt:lpstr>
      <vt:lpstr>Functional Interface (FI) in Java 8</vt:lpstr>
      <vt:lpstr>Binding Lambda to Example2 FI vs Anonymous Inner class</vt:lpstr>
      <vt:lpstr>Key Functional Interfaces</vt:lpstr>
      <vt:lpstr>Functional Interface Conventions</vt:lpstr>
      <vt:lpstr>Predicate&lt;T&gt;</vt:lpstr>
      <vt:lpstr>Consumer&lt;T&gt;</vt:lpstr>
      <vt:lpstr>Supplier&lt;R&gt;</vt:lpstr>
      <vt:lpstr>Function&lt;T,R&gt;</vt:lpstr>
      <vt:lpstr>UnaryOperator&lt;T&gt;</vt:lpstr>
      <vt:lpstr>Comparator&lt;T&gt;</vt:lpstr>
      <vt:lpstr>Streams</vt:lpstr>
      <vt:lpstr>Java Stream Definition</vt:lpstr>
      <vt:lpstr>Add a collection of numbers</vt:lpstr>
      <vt:lpstr>Breaking Down the Stream</vt:lpstr>
      <vt:lpstr>Primitive Streams</vt:lpstr>
      <vt:lpstr>Map</vt:lpstr>
      <vt:lpstr>Filter</vt:lpstr>
      <vt:lpstr>Collecting – The Stream.Collect Method</vt:lpstr>
      <vt:lpstr>Partition</vt:lpstr>
      <vt:lpstr>Grouping By</vt:lpstr>
      <vt:lpstr>Grouping By Concurrent</vt:lpstr>
      <vt:lpstr>Joining</vt:lpstr>
      <vt:lpstr>Unit Testing a Stream</vt:lpstr>
      <vt:lpstr>Unit Test Using Builder</vt:lpstr>
      <vt:lpstr>Unit Test Using Decorator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the Lambda in the Stream</dc:title>
  <dc:creator>Richard</dc:creator>
  <cp:lastModifiedBy>Richard</cp:lastModifiedBy>
  <cp:revision>185</cp:revision>
  <dcterms:created xsi:type="dcterms:W3CDTF">2017-04-29T22:11:00Z</dcterms:created>
  <dcterms:modified xsi:type="dcterms:W3CDTF">2017-05-15T05:08:14Z</dcterms:modified>
</cp:coreProperties>
</file>