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61" r:id="rId3"/>
    <p:sldId id="257" r:id="rId4"/>
    <p:sldId id="262" r:id="rId5"/>
    <p:sldId id="292" r:id="rId6"/>
    <p:sldId id="258" r:id="rId7"/>
    <p:sldId id="259" r:id="rId8"/>
    <p:sldId id="263" r:id="rId9"/>
    <p:sldId id="260" r:id="rId10"/>
    <p:sldId id="264" r:id="rId11"/>
    <p:sldId id="265" r:id="rId12"/>
    <p:sldId id="266" r:id="rId13"/>
    <p:sldId id="267" r:id="rId14"/>
    <p:sldId id="268" r:id="rId15"/>
    <p:sldId id="272" r:id="rId16"/>
    <p:sldId id="294" r:id="rId17"/>
    <p:sldId id="290" r:id="rId18"/>
    <p:sldId id="285" r:id="rId19"/>
    <p:sldId id="286" r:id="rId20"/>
    <p:sldId id="287" r:id="rId21"/>
    <p:sldId id="288" r:id="rId22"/>
    <p:sldId id="289" r:id="rId23"/>
    <p:sldId id="270" r:id="rId24"/>
    <p:sldId id="269" r:id="rId25"/>
    <p:sldId id="305" r:id="rId26"/>
    <p:sldId id="271" r:id="rId27"/>
    <p:sldId id="273" r:id="rId28"/>
    <p:sldId id="275" r:id="rId29"/>
    <p:sldId id="310" r:id="rId30"/>
    <p:sldId id="276" r:id="rId31"/>
    <p:sldId id="274" r:id="rId32"/>
    <p:sldId id="293" r:id="rId33"/>
    <p:sldId id="311" r:id="rId34"/>
    <p:sldId id="312" r:id="rId35"/>
    <p:sldId id="295" r:id="rId36"/>
    <p:sldId id="313" r:id="rId37"/>
    <p:sldId id="278" r:id="rId38"/>
    <p:sldId id="277" r:id="rId39"/>
    <p:sldId id="279" r:id="rId40"/>
    <p:sldId id="280" r:id="rId41"/>
    <p:sldId id="281" r:id="rId42"/>
    <p:sldId id="298" r:id="rId43"/>
    <p:sldId id="299" r:id="rId44"/>
    <p:sldId id="300" r:id="rId45"/>
    <p:sldId id="301" r:id="rId46"/>
    <p:sldId id="302" r:id="rId47"/>
    <p:sldId id="303" r:id="rId48"/>
    <p:sldId id="308" r:id="rId49"/>
    <p:sldId id="309" r:id="rId50"/>
    <p:sldId id="306" r:id="rId51"/>
    <p:sldId id="307" r:id="rId52"/>
    <p:sldId id="304" r:id="rId53"/>
    <p:sldId id="291"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259"/>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305"/>
            <p14:sldId id="271"/>
            <p14:sldId id="273"/>
            <p14:sldId id="275"/>
            <p14:sldId id="310"/>
            <p14:sldId id="276"/>
            <p14:sldId id="274"/>
            <p14:sldId id="293"/>
            <p14:sldId id="311"/>
            <p14:sldId id="312"/>
            <p14:sldId id="295"/>
            <p14:sldId id="313"/>
            <p14:sldId id="278"/>
            <p14:sldId id="277"/>
            <p14:sldId id="279"/>
            <p14:sldId id="280"/>
            <p14:sldId id="281"/>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478" autoAdjust="0"/>
  </p:normalViewPr>
  <p:slideViewPr>
    <p:cSldViewPr snapToGrid="0">
      <p:cViewPr varScale="1">
        <p:scale>
          <a:sx n="80" d="100"/>
          <a:sy n="80" d="100"/>
        </p:scale>
        <p:origin x="78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commentAuthors" Target="commentAuthor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7T23:53:50.502" idx="1">
    <p:pos x="10" y="10"/>
    <p:text>This slide should be broken up into 3 more slides illustrating each thing a stream consists of.</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Lambdas and FIs</a:t>
            </a:r>
            <a:r>
              <a:rPr lang="en-US" baseline="0" dirty="0"/>
              <a:t> can be used as lightweight building blocks for pattern based development: instead of needing a constellation of classes to implement various factories, the Supplier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variations of primitive</a:t>
            </a:r>
            <a:r>
              <a:rPr lang="en-US" baseline="0" dirty="0"/>
              <a:t> Functions because the cross product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that require the return type and all argument types to be identical.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functional interface that is used by the stream framework for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System.out</a:t>
            </a:r>
            <a:r>
              <a:rPr lang="en-US" dirty="0"/>
              <a:t>::</a:t>
            </a:r>
            <a:r>
              <a:rPr lang="en-US" dirty="0" err="1"/>
              <a:t>println</a:t>
            </a:r>
            <a:r>
              <a:rPr lang="en-US" dirty="0"/>
              <a:t> is a method reference,</a:t>
            </a:r>
            <a:r>
              <a:rPr lang="en-US" baseline="0" dirty="0"/>
              <a:t> which is a shorthand way of writing a lambda that calls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OCP, a constructor method reference with</a:t>
            </a:r>
            <a:r>
              <a:rPr lang="en-US" baseline="0" dirty="0"/>
              <a:t> choices for which FI to use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instance method reference can be the most difficult to understand.  Although the reference is named against the class, it is applied to an instance of the class by using the first argument of the lambda as the object instance to apply the method to.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collection is a structure to store data.  A stream is a structure to store a computation.  Nothing on the stream actually “exists” until a terminal operation is run.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 breaks this down</a:t>
            </a:r>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on these points to follow.  If</a:t>
            </a:r>
            <a:r>
              <a:rPr lang="en-US" baseline="0" dirty="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mathematics, an identity property is a number such that when it is applied with an operator it does not change the value of the other operand.  0 + X = X, 1 * X = X, “” + X = X, etc.  “Reduction” is a fancy way of saying, take all of the values and compute a single value from them.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think</a:t>
            </a:r>
            <a:r>
              <a:rPr lang="en-US" baseline="0" dirty="0"/>
              <a:t> </a:t>
            </a:r>
            <a:r>
              <a:rPr lang="en-US" baseline="0" dirty="0" err="1"/>
              <a:t>java.util.Map</a:t>
            </a:r>
            <a:r>
              <a:rPr lang="en-US" baseline="0" dirty="0"/>
              <a:t> from the collections framework!  Map is a reference to the mathematical concept that any function may be thought of as a means of mapping its input values to output values.  The functions should be idempotent, deterministic and avoid </a:t>
            </a:r>
            <a:r>
              <a:rPr lang="en-US" baseline="0"/>
              <a:t>side-effects.</a:t>
            </a:r>
          </a:p>
          <a:p>
            <a:r>
              <a:rPr lang="en-US" baseline="0"/>
              <a:t>Note that it is the terminal for each operation that produces the output.  Until that is called, the Stream is passively waiting for more intermediate operations or the terminal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see the skip</a:t>
            </a:r>
            <a:r>
              <a:rPr lang="en-US" baseline="0" dirty="0"/>
              <a:t> - </a:t>
            </a:r>
            <a:r>
              <a:rPr lang="en-US" dirty="0"/>
              <a:t>limit or limit</a:t>
            </a:r>
            <a:r>
              <a:rPr lang="en-US" baseline="0" dirty="0"/>
              <a:t> - </a:t>
            </a:r>
            <a:r>
              <a:rPr lang="en-US" dirty="0"/>
              <a:t>skip on the</a:t>
            </a:r>
            <a:r>
              <a:rPr lang="en-US" baseline="0" dirty="0"/>
              <a:t> OCP.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match family of operations is not considered a reduction because it doesn’t always process all of the elements.</a:t>
            </a:r>
          </a:p>
          <a:p>
            <a:r>
              <a:rPr lang="en-US"/>
              <a:t>Never use any reduction in an infinite stream.  By definition, a reduction processes all of the elements.</a:t>
            </a:r>
          </a:p>
        </p:txBody>
      </p:sp>
      <p:sp>
        <p:nvSpPr>
          <p:cNvPr id="4" name="Slide Number Placeholder 3"/>
          <p:cNvSpPr>
            <a:spLocks noGrp="1"/>
          </p:cNvSpPr>
          <p:nvPr>
            <p:ph type="sldNum" sz="quarter" idx="5"/>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Collections.toCollection</a:t>
            </a:r>
            <a:r>
              <a:rPr lang="en-US" baseline="0" dirty="0"/>
              <a:t> allows full control over the collection type provided and how it is created by using a Supplier lambda.  In the last example a method reference to </a:t>
            </a:r>
            <a:r>
              <a:rPr lang="en-US" baseline="0" dirty="0" err="1"/>
              <a:t>LinkedHashSet’s</a:t>
            </a:r>
            <a:r>
              <a:rPr lang="en-US" baseline="0" dirty="0"/>
              <a:t> constructor was used as the </a:t>
            </a:r>
            <a:r>
              <a:rPr lang="en-US" baseline="0"/>
              <a:t>supplier.</a:t>
            </a:r>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Downstream collectors are collectors that</a:t>
            </a:r>
            <a:r>
              <a:rPr lang="en-US" baseline="0" dirty="0"/>
              <a:t> are called from other collectors to process or reduce the values.  In this case, we produce a map with the keys and sum of the values, instead of a map with they keys and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groups the</a:t>
            </a:r>
            <a:r>
              <a:rPr lang="en-US" baseline="0" dirty="0"/>
              <a:t> words by their starting letter, listing each word with its letter.  In another twist, we use a </a:t>
            </a:r>
            <a:r>
              <a:rPr lang="en-US" baseline="0" dirty="0" err="1"/>
              <a:t>TreeMap</a:t>
            </a:r>
            <a:r>
              <a:rPr lang="en-US" baseline="0" dirty="0"/>
              <a:t> and </a:t>
            </a:r>
            <a:r>
              <a:rPr lang="en-US" baseline="0" dirty="0" err="1"/>
              <a:t>TreeSet</a:t>
            </a:r>
            <a:r>
              <a:rPr lang="en-US" baseline="0" dirty="0"/>
              <a:t> to demonstrate the flexibility offered by specifying the collection implementation: with very little effort on our part, we have produced an ordered map with a set of ordered 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  Note that we had to switch out the </a:t>
            </a:r>
            <a:r>
              <a:rPr lang="en-US" baseline="0" dirty="0" err="1"/>
              <a:t>TreeMap</a:t>
            </a:r>
            <a:r>
              <a:rPr lang="en-US" baseline="0" dirty="0"/>
              <a:t> and </a:t>
            </a:r>
            <a:r>
              <a:rPr lang="en-US" baseline="0" dirty="0" err="1"/>
              <a:t>TreeSet</a:t>
            </a:r>
            <a:r>
              <a:rPr lang="en-US" baseline="0" dirty="0"/>
              <a:t> with the “</a:t>
            </a:r>
            <a:r>
              <a:rPr lang="en-US" baseline="0" dirty="0" err="1"/>
              <a:t>ConcurrentSkipList</a:t>
            </a:r>
            <a:r>
              <a:rPr lang="en-US" baseline="0" dirty="0"/>
              <a:t>” versions to support the concurrent processing.  We also have a version using a downstream collector to count the number of </a:t>
            </a:r>
            <a:r>
              <a:rPr lang="en-US" baseline="0" dirty="0" err="1"/>
              <a:t>occurances</a:t>
            </a:r>
            <a:r>
              <a:rPr lang="en-US" baseline="0" dirty="0"/>
              <a:t> of each </a:t>
            </a:r>
            <a:r>
              <a:rPr lang="en-US" baseline="0"/>
              <a:t>word.</a:t>
            </a:r>
          </a:p>
          <a:p>
            <a:r>
              <a:rPr lang="en-US" baseline="0"/>
              <a:t>This is not necessarily faster than the sequential stream.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is most other languages, but Oracle decided on -&gt; apparently to confuse people.  Their documentation suggests that programmers might get =&gt; confused with &gt;= .  That doesn’t happen in other languages, but here we are.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returned lambda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not the exception decorator.  The </a:t>
            </a:r>
            <a:r>
              <a:rPr lang="en-US" baseline="0" dirty="0" err="1"/>
              <a:t>NotClosedException</a:t>
            </a:r>
            <a:r>
              <a:rPr lang="en-US" baseline="0" dirty="0"/>
              <a:t> won’t be caught if an exception occurs in the body because it will be a suppressed exception.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Wrap is the example shown on the previous two slides.  The difference between</a:t>
            </a:r>
            <a:r>
              <a:rPr lang="en-US" baseline="0" dirty="0"/>
              <a:t> consume and wrap + catch is consume always processes exceptions from the close method, but wrapped exceptions are only caught if no exception occurs in the try-with-resources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CloseIt</a:t>
            </a:r>
            <a:r>
              <a:rPr lang="en-US" baseline="0" dirty="0"/>
              <a:t> project has a readme markdown file that is everything you wanted to know about using a closeable as a lambda but were afraid to ask.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other programming languages, the value</a:t>
            </a:r>
            <a:r>
              <a:rPr lang="en-US" baseline="0" dirty="0"/>
              <a:t> of the lambda is not automatically the last expression executed.  The return value is necessary unless the single statement form is used.  The forms with argument type names can be useful to resolve ambiguous lambda expressions.  These occur when a lambda is passed to an overloaded method with multiple FIs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and static methods are not abstract because they define a body.  Equals and </a:t>
            </a:r>
            <a:r>
              <a:rPr lang="en-US" dirty="0" err="1"/>
              <a:t>hashCode</a:t>
            </a:r>
            <a:r>
              <a:rPr lang="en-US" baseline="0" dirty="0"/>
              <a:t> are not abstract because they are defined by Object.  The optional @</a:t>
            </a:r>
            <a:r>
              <a:rPr lang="en-US" baseline="0" dirty="0" err="1"/>
              <a:t>FunctionalInterface</a:t>
            </a:r>
            <a:r>
              <a:rPr lang="en-US" baseline="0" dirty="0"/>
              <a:t> annotation causes the compiler to verify and enforce that there is exactly 1 abstract method.   You will see something like this on the OCP test.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8 uses type inference</a:t>
            </a:r>
            <a:r>
              <a:rPr lang="en-US" baseline="0" dirty="0"/>
              <a:t> to produce a lambda with the correct return value and argument.  Saves much code.  Note how much more readable lambda is than </a:t>
            </a:r>
            <a:r>
              <a:rPr lang="en-US" baseline="0" dirty="0" err="1"/>
              <a:t>innerClass</a:t>
            </a:r>
            <a:r>
              <a:rPr lang="en-US" baseline="0" dirty="0"/>
              <a:t>.  Java 8 also optimizes lambdas.  Since that lambda does not reference any “outside” variables, Java 8 will automatically create a single constant instance of it and reuse it.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2056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  Although any interface with exactly 1 abstract method is a Functional Interface, these are used by the Stream framework.  You need to know these cold for the OCP.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for true/false, yes/no answers.  Primitive FIs are like their generic counterparts except that they either accept or return a primitive value of double, </a:t>
            </a:r>
            <a:r>
              <a:rPr lang="en-US" baseline="0" dirty="0" err="1"/>
              <a:t>int</a:t>
            </a:r>
            <a:r>
              <a:rPr lang="en-US" baseline="0" dirty="0"/>
              <a: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forEach</a:t>
            </a:r>
            <a:r>
              <a:rPr lang="en-US" dirty="0"/>
              <a:t> method may</a:t>
            </a:r>
            <a:r>
              <a:rPr lang="en-US" baseline="0" dirty="0"/>
              <a:t> be used as a replacement for the imperative for loop in many cases. </a:t>
            </a:r>
            <a:r>
              <a:rPr lang="en-US" dirty="0"/>
              <a:t>Lambdas and FIs</a:t>
            </a:r>
            <a:r>
              <a:rPr lang="en-US" baseline="0" dirty="0"/>
              <a:t> can be used as lightweight building blocks for pattern based development: instead of needing a constellation of classes to implement various collection visitors, the Consumer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hyperlink" Target="https://tinyurl.com/love-lambda" TargetMode="Externa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hyperlink" Target="https://en.wikipedia.org/wiki/Decorator_pattern"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Adapter_pattern" TargetMode="External" /><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8" Type="http://schemas.openxmlformats.org/officeDocument/2006/relationships/hyperlink" Target="https://github.com/RichardRoda/closeit" TargetMode="External" /><Relationship Id="rId3" Type="http://schemas.openxmlformats.org/officeDocument/2006/relationships/hyperlink" Target="https://www.linkedin.com/in/richardroda" TargetMode="External" /><Relationship Id="rId7" Type="http://schemas.openxmlformats.org/officeDocument/2006/relationships/hyperlink" Target="https://creativecommons.org/licenses/by/3.0/us/legalcode" TargetMode="External" /><Relationship Id="rId2" Type="http://schemas.openxmlformats.org/officeDocument/2006/relationships/notesSlide" Target="../notesSlides/notesSlide34.xml" /><Relationship Id="rId1" Type="http://schemas.openxmlformats.org/officeDocument/2006/relationships/slideLayout" Target="../slideLayouts/slideLayout2.xml" /><Relationship Id="rId6" Type="http://schemas.openxmlformats.org/officeDocument/2006/relationships/hyperlink" Target="https://creativecommons.org/licenses/by/3.0/us/" TargetMode="External" /><Relationship Id="rId5" Type="http://schemas.openxmlformats.org/officeDocument/2006/relationships/hyperlink" Target="https://tinyurl.com/love-lambda" TargetMode="External" /><Relationship Id="rId4" Type="http://schemas.openxmlformats.org/officeDocument/2006/relationships/hyperlink" Target="https://github.com/RichardRoda/2017-CodePaLOUsa-Lambda" TargetMode="External" /><Relationship Id="rId9" Type="http://schemas.openxmlformats.org/officeDocument/2006/relationships/hyperlink" Target="http://www.oracle.com/webfolder/technetwork/tutorials/obe/java/Lambda-QuickStart/index.html" TargetMode="External" /></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Lambda and Functional Interfaces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a:t>Consumer&lt;T&gt;</a:t>
            </a:r>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Collections and Streams have this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endParaRPr lang="en-US" sz="2400" b="1" dirty="0">
              <a:solidFill>
                <a:srgbClr val="000080"/>
              </a:solidFill>
              <a:highlight>
                <a:srgbClr val="FFFFFF"/>
              </a:highlight>
            </a:endParaRPr>
          </a:p>
          <a:p>
            <a:pPr marL="0" indent="0">
              <a:buNone/>
            </a:pPr>
            <a:endParaRPr lang="en-US" sz="2400" b="1" dirty="0">
              <a:solidFill>
                <a:srgbClr val="000080"/>
              </a:solidFill>
              <a:highlight>
                <a:srgbClr val="FFFFFF"/>
              </a:highlight>
              <a:latin typeface="Courier New" panose="02070309020205020404" pitchFamily="49" charset="0"/>
            </a:endParaRPr>
          </a:p>
          <a:p>
            <a:pPr marL="0" indent="0">
              <a:buNone/>
            </a:pPr>
            <a:endParaRPr lang="en-US" sz="2400" b="1" dirty="0">
              <a:solidFill>
                <a:srgbClr val="000080"/>
              </a:solidFill>
              <a:highlight>
                <a:srgbClr val="FFFFFF"/>
              </a:highlight>
              <a:latin typeface="Courier New" panose="02070309020205020404" pitchFamily="49" charset="0"/>
            </a:endParaRP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40083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a:t>
            </a:r>
          </a:p>
          <a:p>
            <a:r>
              <a:rPr lang="en-US" sz="2400" dirty="0"/>
              <a:t>Useful for implementing the Factory pattern.</a:t>
            </a:r>
          </a:p>
          <a:p>
            <a:r>
              <a:rPr lang="en-US" sz="2400" dirty="0"/>
              <a:t>Functional Method</a:t>
            </a:r>
            <a:r>
              <a:rPr lang="en-US" sz="2400"/>
              <a:t>: </a:t>
            </a:r>
            <a:r>
              <a:rPr lang="en-US" sz="2400" dirty="0">
                <a:solidFill>
                  <a:srgbClr val="000000"/>
                </a:solidFill>
                <a:highlight>
                  <a:srgbClr val="FFFFFF"/>
                </a:highlight>
                <a:latin typeface="Courier New" panose="02070309020205020404" pitchFamily="49" charset="0"/>
              </a:rPr>
              <a:t>T</a:t>
            </a:r>
            <a:r>
              <a:rPr lang="en-US" sz="240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a:t>
            </a:r>
            <a:r>
              <a:rPr lang="en-US" sz="2400"/>
              <a:t>Primitive Fis</a:t>
            </a:r>
            <a:r>
              <a:rPr lang="en-US" sz="2400" dirty="0"/>
              <a:t>: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a:t>Commonly used to compute a result, or to map one value to another value.</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Tree>
    <p:extLst>
      <p:ext uri="{BB962C8B-B14F-4D97-AF65-F5344CB8AC3E}">
        <p14:creationId xmlns:p14="http://schemas.microsoft.com/office/powerpoint/2010/main" val="12188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Interface: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o1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o2</a:t>
            </a:r>
            <a:r>
              <a:rPr lang="fr-FR" sz="2400" b="1" dirty="0">
                <a:solidFill>
                  <a:srgbClr val="000080"/>
                </a:solidFill>
                <a:highlight>
                  <a:srgbClr val="FFFFFF"/>
                </a:highlight>
                <a:latin typeface="Courier New" panose="02070309020205020404" pitchFamily="49" charset="0"/>
              </a:rPr>
              <a:t>)</a:t>
            </a:r>
          </a:p>
          <a:p>
            <a:pPr lvl="1"/>
            <a:r>
              <a:rPr lang="en-US" sz="2200" dirty="0"/>
              <a:t>When o1 &lt; o2, returns &lt;= -1</a:t>
            </a:r>
          </a:p>
          <a:p>
            <a:pPr lvl="1"/>
            <a:r>
              <a:rPr lang="en-US" sz="2200" dirty="0"/>
              <a:t>When o1 = o2, returns 0</a:t>
            </a:r>
          </a:p>
          <a:p>
            <a:pPr lvl="1"/>
            <a:r>
              <a:rPr lang="en-US" sz="2200" dirty="0"/>
              <a:t>When o1 &gt; o2, returns &gt;= 1</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Tree>
    <p:extLst>
      <p:ext uri="{BB962C8B-B14F-4D97-AF65-F5344CB8AC3E}">
        <p14:creationId xmlns:p14="http://schemas.microsoft.com/office/powerpoint/2010/main" val="25139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5313"/>
            <a:ext cx="8596668" cy="862013"/>
          </a:xfrm>
        </p:spPr>
        <p:txBody>
          <a:bodyPr/>
          <a:lstStyle/>
          <a:p>
            <a:r>
              <a:rPr lang="en-US" dirty="0"/>
              <a:t>Optional&lt;T&gt; Class</a:t>
            </a:r>
          </a:p>
        </p:txBody>
      </p:sp>
      <p:sp>
        <p:nvSpPr>
          <p:cNvPr id="3" name="Content Placeholder 2"/>
          <p:cNvSpPr>
            <a:spLocks noGrp="1"/>
          </p:cNvSpPr>
          <p:nvPr>
            <p:ph idx="1"/>
          </p:nvPr>
        </p:nvSpPr>
        <p:spPr>
          <a:xfrm>
            <a:off x="333375" y="1538289"/>
            <a:ext cx="9324975" cy="4503074"/>
          </a:xfrm>
        </p:spPr>
        <p:txBody>
          <a:bodyPr>
            <a:normAutofit/>
          </a:bodyPr>
          <a:lstStyle/>
          <a:p>
            <a:r>
              <a:rPr lang="en-US" sz="2400" dirty="0"/>
              <a:t>Container class returned by various stream methods.</a:t>
            </a:r>
          </a:p>
          <a:p>
            <a:r>
              <a:rPr lang="en-US" sz="2400" dirty="0"/>
              <a:t>Represents a value that may or may not exist.  Used instead of returning a </a:t>
            </a:r>
            <a:r>
              <a:rPr lang="en-US" sz="2400" b="1" dirty="0">
                <a:solidFill>
                  <a:srgbClr val="0000FF"/>
                </a:solidFill>
                <a:latin typeface="Courier New" panose="02070309020205020404" pitchFamily="49" charset="0"/>
              </a:rPr>
              <a:t>null</a:t>
            </a:r>
            <a:r>
              <a:rPr lang="en-US" sz="2400" dirty="0"/>
              <a:t> value.</a:t>
            </a:r>
          </a:p>
          <a:p>
            <a:r>
              <a:rPr lang="en-US" sz="2400" dirty="0" err="1">
                <a:solidFill>
                  <a:srgbClr val="000000"/>
                </a:solidFill>
                <a:latin typeface="Courier New" panose="02070309020205020404" pitchFamily="49" charset="0"/>
              </a:rPr>
              <a:t>isPresent</a:t>
            </a:r>
            <a:r>
              <a:rPr lang="en-US" sz="2400" dirty="0">
                <a:solidFill>
                  <a:prstClr val="black">
                    <a:lumMod val="75000"/>
                    <a:lumOff val="25000"/>
                  </a:prstClr>
                </a:solidFill>
              </a:rPr>
              <a:t> returns </a:t>
            </a:r>
            <a:r>
              <a:rPr lang="en-US" sz="2400" b="1" dirty="0">
                <a:solidFill>
                  <a:srgbClr val="0000FF"/>
                </a:solidFill>
                <a:latin typeface="Courier New" panose="02070309020205020404" pitchFamily="49" charset="0"/>
              </a:rPr>
              <a:t>true</a:t>
            </a:r>
            <a:r>
              <a:rPr lang="en-US" sz="2400" dirty="0">
                <a:solidFill>
                  <a:prstClr val="black">
                    <a:lumMod val="75000"/>
                    <a:lumOff val="25000"/>
                  </a:prstClr>
                </a:solidFill>
              </a:rPr>
              <a:t> when a value exists, </a:t>
            </a:r>
            <a:r>
              <a:rPr lang="en-US" sz="2400" dirty="0" err="1">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a:solidFill>
                  <a:prstClr val="black">
                    <a:lumMod val="75000"/>
                    <a:lumOff val="25000"/>
                  </a:prstClr>
                </a:solidFill>
              </a:rPr>
              <a:t> executes a </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when a value exists, and </a:t>
            </a:r>
            <a:r>
              <a:rPr lang="en-US" sz="2400" dirty="0">
                <a:solidFill>
                  <a:srgbClr val="000000"/>
                </a:solidFill>
                <a:latin typeface="Courier New" panose="02070309020205020404" pitchFamily="49" charset="0"/>
              </a:rPr>
              <a:t>get</a:t>
            </a:r>
            <a:r>
              <a:rPr lang="en-US" sz="2400" b="1" dirty="0">
                <a:solidFill>
                  <a:srgbClr val="000080"/>
                </a:solidFill>
                <a:latin typeface="Courier New" panose="02070309020205020404" pitchFamily="49" charset="0"/>
              </a:rPr>
              <a:t>()</a:t>
            </a:r>
            <a:r>
              <a:rPr lang="en-US" sz="2400" dirty="0">
                <a:solidFill>
                  <a:prstClr val="black">
                    <a:lumMod val="75000"/>
                    <a:lumOff val="25000"/>
                  </a:prstClr>
                </a:solidFill>
              </a:rPr>
              <a:t> obtains the value, throwing </a:t>
            </a:r>
            <a:r>
              <a:rPr lang="en-US" sz="2400" dirty="0" err="1"/>
              <a:t>NoSuchElement</a:t>
            </a:r>
            <a:r>
              <a:rPr lang="en-US" sz="2400" dirty="0"/>
              <a:t> if it does not exist.</a:t>
            </a: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2</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false</a:t>
            </a:r>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424003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Tree>
    <p:extLst>
      <p:ext uri="{BB962C8B-B14F-4D97-AF65-F5344CB8AC3E}">
        <p14:creationId xmlns:p14="http://schemas.microsoft.com/office/powerpoint/2010/main" val="381183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Technical Lead at </a:t>
            </a:r>
            <a:r>
              <a:rPr lang="en-US" sz="2600" dirty="0" err="1"/>
              <a:t>Perspecta</a:t>
            </a:r>
            <a:endParaRPr lang="en-US" sz="2600" dirty="0"/>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p>
          <a:p>
            <a:r>
              <a:rPr lang="en-US" sz="2600" dirty="0"/>
              <a:t>Twitter: @</a:t>
            </a:r>
            <a:r>
              <a:rPr lang="en-US" sz="2600" dirty="0" err="1"/>
              <a:t>Richard_Roda</a:t>
            </a:r>
            <a:endParaRPr lang="en-US" sz="2600" dirty="0"/>
          </a:p>
          <a:p>
            <a:r>
              <a:rPr lang="en-US" sz="2600" dirty="0"/>
              <a:t>These slides (pdf): </a:t>
            </a:r>
            <a:r>
              <a:rPr lang="en-US" sz="2600" dirty="0">
                <a:hlinkClick r:id="rId4"/>
              </a:rPr>
              <a:t>https://tinyurl.com/love-lambda</a:t>
            </a:r>
            <a:endParaRPr lang="en-US" sz="2600" dirty="0"/>
          </a:p>
          <a:p>
            <a:pPr marL="0" indent="0">
              <a:buNone/>
            </a:pPr>
            <a:endParaRPr lang="en-US" sz="2400" dirty="0"/>
          </a:p>
          <a:p>
            <a:endParaRPr lang="en-US" sz="2400"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596668" cy="4364962"/>
          </a:xfrm>
        </p:spPr>
        <p:txBody>
          <a:bodyPr>
            <a:normAutofit/>
          </a:bodyPr>
          <a:lstStyle/>
          <a:p>
            <a:r>
              <a:rPr lang="en-US" sz="2000" dirty="0"/>
              <a:t>Example:</a:t>
            </a: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Creates a new instance of the class, and returns it as the result.</a:t>
            </a:r>
          </a:p>
          <a:p>
            <a:r>
              <a:rPr lang="en-US" sz="2000" dirty="0"/>
              <a:t>Must be bound to a functional </a:t>
            </a:r>
            <a:r>
              <a:rPr lang="en-US" sz="2000"/>
              <a:t>interface with </a:t>
            </a:r>
            <a:r>
              <a:rPr lang="en-US" sz="2000" dirty="0"/>
              <a:t>a non-void return type.</a:t>
            </a:r>
          </a:p>
          <a:p>
            <a:r>
              <a:rPr lang="en-US" sz="2000" dirty="0"/>
              <a:t>Supplier is canonically used for a constructor method reference.</a:t>
            </a:r>
          </a:p>
          <a:p>
            <a:r>
              <a:rPr lang="en-US" sz="2000" dirty="0"/>
              <a:t>Function and </a:t>
            </a:r>
            <a:r>
              <a:rPr lang="en-US" sz="2000" dirty="0" err="1"/>
              <a:t>BiFunction</a:t>
            </a:r>
            <a:r>
              <a:rPr lang="en-US" sz="2000" dirty="0"/>
              <a:t> are used for constructors with arguments.</a:t>
            </a:r>
          </a:p>
        </p:txBody>
      </p:sp>
    </p:spTree>
    <p:extLst>
      <p:ext uri="{BB962C8B-B14F-4D97-AF65-F5344CB8AC3E}">
        <p14:creationId xmlns:p14="http://schemas.microsoft.com/office/powerpoint/2010/main" val="3525251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Tree>
    <p:extLst>
      <p:ext uri="{BB962C8B-B14F-4D97-AF65-F5344CB8AC3E}">
        <p14:creationId xmlns:p14="http://schemas.microsoft.com/office/powerpoint/2010/main" val="2603768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748553"/>
          </a:xfrm>
        </p:spPr>
        <p:txBody>
          <a:bodyPr/>
          <a:lstStyle/>
          <a:p>
            <a:r>
              <a:rPr lang="en-US" dirty="0"/>
              <a:t>What is a Java Stream?</a:t>
            </a:r>
          </a:p>
        </p:txBody>
      </p:sp>
      <p:sp>
        <p:nvSpPr>
          <p:cNvPr id="3" name="Content Placeholder 2"/>
          <p:cNvSpPr>
            <a:spLocks noGrp="1"/>
          </p:cNvSpPr>
          <p:nvPr>
            <p:ph idx="1"/>
          </p:nvPr>
        </p:nvSpPr>
        <p:spPr>
          <a:xfrm>
            <a:off x="677334" y="1129553"/>
            <a:ext cx="8596668" cy="5492777"/>
          </a:xfrm>
        </p:spPr>
        <p:txBody>
          <a:bodyPr>
            <a:normAutofit/>
          </a:bodyPr>
          <a:lstStyle/>
          <a:p>
            <a:r>
              <a:rPr lang="en-US" dirty="0"/>
              <a:t>Abstraction for computation of elements.</a:t>
            </a:r>
          </a:p>
          <a:p>
            <a:r>
              <a:rPr lang="en-US" dirty="0"/>
              <a:t>A computation structure, not a data structure.</a:t>
            </a:r>
          </a:p>
          <a:p>
            <a:r>
              <a:rPr lang="en-US" dirty="0"/>
              <a:t>A stream consists of</a:t>
            </a:r>
          </a:p>
          <a:p>
            <a:pPr marL="800100" lvl="1" indent="-342900">
              <a:buFont typeface="+mj-lt"/>
              <a:buAutoNum type="arabicPeriod"/>
            </a:pPr>
            <a:r>
              <a:rPr lang="en-US" sz="1800" dirty="0"/>
              <a:t>A data source</a:t>
            </a:r>
            <a:r>
              <a:rPr lang="en-US" dirty="0"/>
              <a:t>, such as a collection, file, or computation.  May be infinite, such as the set of numbers starting at 0.  A data source is </a:t>
            </a:r>
            <a:r>
              <a:rPr lang="en-US" i="1" dirty="0"/>
              <a:t>lazy</a:t>
            </a:r>
            <a:r>
              <a:rPr lang="en-US" dirty="0"/>
              <a:t>.</a:t>
            </a:r>
          </a:p>
          <a:p>
            <a:pPr marL="800100" lvl="1" indent="-342900">
              <a:buFont typeface="+mj-lt"/>
              <a:buAutoNum type="arabicPeriod"/>
            </a:pPr>
            <a:r>
              <a:rPr lang="en-US" sz="1800" dirty="0"/>
              <a:t>Zero or more intermediate operations.</a:t>
            </a:r>
          </a:p>
          <a:p>
            <a:pPr marL="1200150" lvl="2" indent="-342900"/>
            <a:r>
              <a:rPr lang="en-US" sz="1500" dirty="0"/>
              <a:t>Accepts a stream and returns a another stream with the operation appended to it.</a:t>
            </a:r>
          </a:p>
          <a:p>
            <a:pPr marL="1200150" lvl="2" indent="-342900"/>
            <a:r>
              <a:rPr lang="en-US" sz="1500" i="1" dirty="0"/>
              <a:t>Lazy</a:t>
            </a:r>
            <a:r>
              <a:rPr lang="en-US" sz="1500" dirty="0"/>
              <a:t>:  Only executed when a terminal operation processed the stream.</a:t>
            </a:r>
          </a:p>
          <a:p>
            <a:pPr marL="800100" lvl="1" indent="-342900">
              <a:buFont typeface="+mj-lt"/>
              <a:buAutoNum type="arabicPeriod"/>
            </a:pPr>
            <a:r>
              <a:rPr lang="en-US" sz="1800" dirty="0"/>
              <a:t>A terminal operation</a:t>
            </a:r>
          </a:p>
          <a:p>
            <a:pPr marL="1200150" lvl="2" indent="-342900"/>
            <a:r>
              <a:rPr lang="en-US" sz="1500" dirty="0"/>
              <a:t>Returns a result, such as a number or a collection.</a:t>
            </a:r>
          </a:p>
          <a:p>
            <a:pPr marL="1200150" lvl="2" indent="-342900"/>
            <a:r>
              <a:rPr lang="en-US" sz="1500" i="1" dirty="0"/>
              <a:t>Eager:  </a:t>
            </a:r>
            <a:r>
              <a:rPr lang="en-US" sz="1500" dirty="0"/>
              <a:t>It requests the elements from the final stream, which has the effect of pulling elements from the data source and applying the intermediate operations to them.  A stream is a passive description of a computation until a terminal operation is applied.</a:t>
            </a:r>
          </a:p>
          <a:p>
            <a:pPr marL="1200150" lvl="2" indent="-342900"/>
            <a:r>
              <a:rPr lang="en-US" sz="1500" dirty="0"/>
              <a:t>Closes the stream.  Any further operations are invalid and result in an </a:t>
            </a:r>
            <a:r>
              <a:rPr lang="en-US" sz="1500" dirty="0" err="1"/>
              <a:t>IllegalStateException</a:t>
            </a:r>
            <a:r>
              <a:rPr lang="en-US" sz="1500" dirty="0"/>
              <a:t>.</a:t>
            </a:r>
          </a:p>
        </p:txBody>
      </p:sp>
    </p:spTree>
    <p:extLst>
      <p:ext uri="{BB962C8B-B14F-4D97-AF65-F5344CB8AC3E}">
        <p14:creationId xmlns:p14="http://schemas.microsoft.com/office/powerpoint/2010/main" val="84888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are Like Factory Conveyor Belts</a:t>
            </a:r>
          </a:p>
        </p:txBody>
      </p:sp>
      <p:sp>
        <p:nvSpPr>
          <p:cNvPr id="3" name="Content Placeholder 2"/>
          <p:cNvSpPr>
            <a:spLocks noGrp="1"/>
          </p:cNvSpPr>
          <p:nvPr>
            <p:ph idx="1"/>
          </p:nvPr>
        </p:nvSpPr>
        <p:spPr>
          <a:xfrm>
            <a:off x="677334" y="1281113"/>
            <a:ext cx="8596668" cy="5210175"/>
          </a:xfrm>
        </p:spPr>
        <p:txBody>
          <a:bodyPr>
            <a:normAutofit lnSpcReduction="10000"/>
          </a:bodyPr>
          <a:lstStyle/>
          <a:p>
            <a:r>
              <a:rPr lang="en-US" sz="2400" dirty="0"/>
              <a:t>The data source is the raw material to be processed.</a:t>
            </a:r>
          </a:p>
          <a:p>
            <a:r>
              <a:rPr lang="en-US" sz="2400" dirty="0"/>
              <a:t>Adding the intermediate operations is like getting the workers into place.</a:t>
            </a:r>
          </a:p>
          <a:p>
            <a:r>
              <a:rPr lang="en-US" sz="2400" dirty="0"/>
              <a:t>Like a conveyor belt takes the result of the previous worker’s changes to the next worker, a Stream takes the result of the previous intermediate operation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the conveyor belt is running, it can’t be changed.</a:t>
            </a:r>
          </a:p>
        </p:txBody>
      </p:sp>
    </p:spTree>
    <p:extLst>
      <p:ext uri="{BB962C8B-B14F-4D97-AF65-F5344CB8AC3E}">
        <p14:creationId xmlns:p14="http://schemas.microsoft.com/office/powerpoint/2010/main" val="2603566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 Add a Collection of Numbers</a:t>
            </a:r>
          </a:p>
        </p:txBody>
      </p:sp>
      <p:sp>
        <p:nvSpPr>
          <p:cNvPr id="3" name="Content Placeholder 2"/>
          <p:cNvSpPr>
            <a:spLocks noGrp="1"/>
          </p:cNvSpPr>
          <p:nvPr>
            <p:ph idx="1"/>
          </p:nvPr>
        </p:nvSpPr>
        <p:spPr>
          <a:xfrm>
            <a:off x="677334" y="1600201"/>
            <a:ext cx="8596668" cy="4441162"/>
          </a:xfrm>
        </p:spPr>
        <p:txBody>
          <a:bodyPr>
            <a:normAutofit/>
          </a:bodyPr>
          <a:lstStyle/>
          <a:p>
            <a:r>
              <a:rPr lang="en-US" dirty="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Same Sum using an </a:t>
            </a:r>
            <a:r>
              <a:rPr lang="en-US" dirty="0" err="1"/>
              <a:t>IntStream</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rangeClosed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1</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1000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pPr marL="0" indent="0">
              <a:buNone/>
            </a:pP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 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stream.</a:t>
            </a:r>
          </a:p>
          <a:p>
            <a:r>
              <a:rPr lang="en-US" dirty="0">
                <a:solidFill>
                  <a:schemeClr val="tx1"/>
                </a:solidFill>
                <a:highlight>
                  <a:srgbClr val="FFFFFF"/>
                </a:highlight>
                <a:cs typeface="Courier New" panose="02070309020205020404" pitchFamily="49" charset="0"/>
              </a:rPr>
              <a:t>A </a:t>
            </a:r>
            <a:r>
              <a:rPr lang="en-US">
                <a:solidFill>
                  <a:schemeClr val="tx1"/>
                </a:solidFill>
                <a:highlight>
                  <a:srgbClr val="FFFFFF"/>
                </a:highlight>
                <a:cs typeface="Courier New" panose="02070309020205020404" pitchFamily="49" charset="0"/>
              </a:rPr>
              <a:t>reduction processes </a:t>
            </a:r>
            <a:r>
              <a:rPr lang="en-US" dirty="0">
                <a:solidFill>
                  <a:schemeClr val="tx1"/>
                </a:solidFill>
                <a:highlight>
                  <a:srgbClr val="FFFFFF"/>
                </a:highlight>
                <a:cs typeface="Courier New" panose="02070309020205020404" pitchFamily="49" charset="0"/>
              </a:rPr>
              <a:t>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addition, 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Tree>
    <p:extLst>
      <p:ext uri="{BB962C8B-B14F-4D97-AF65-F5344CB8AC3E}">
        <p14:creationId xmlns:p14="http://schemas.microsoft.com/office/powerpoint/2010/main" val="642348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Offers a performance benefit over the generic stream by avoiding boxing of primitive computations.</a:t>
            </a:r>
          </a:p>
          <a:p>
            <a:r>
              <a:rPr lang="en-US" dirty="0"/>
              <a:t>Offers additional methods,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649507"/>
            <a:ext cx="8596668" cy="4468906"/>
          </a:xfrm>
        </p:spPr>
        <p:txBody>
          <a:bodyPr>
            <a:normAutofit/>
          </a:bodyPr>
          <a:lstStyle/>
          <a:p>
            <a:r>
              <a:rPr lang="en-US" sz="2400" dirty="0"/>
              <a:t>In Java, it is an unnamed function that is bound to an interface as an object.</a:t>
            </a:r>
          </a:p>
          <a:p>
            <a:r>
              <a:rPr lang="en-US" sz="2400" dirty="0"/>
              <a:t>Similar to a closure: class members, </a:t>
            </a:r>
            <a:r>
              <a:rPr lang="en-US" sz="2400" i="1" dirty="0"/>
              <a:t>effectively final </a:t>
            </a:r>
            <a:r>
              <a:rPr lang="en-US" sz="2400" dirty="0"/>
              <a:t>arguments and local variables are available to it.</a:t>
            </a:r>
          </a:p>
          <a:p>
            <a:r>
              <a:rPr lang="en-US" sz="2400" dirty="0"/>
              <a:t>Lambdas may only exist when assigned to a Functional Interface,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endParaRPr lang="en-US" sz="2400" i="1" dirty="0"/>
          </a:p>
          <a:p>
            <a:endParaRPr lang="en-US" sz="2400"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a:t>Map </a:t>
            </a:r>
          </a:p>
        </p:txBody>
      </p:sp>
      <p:sp>
        <p:nvSpPr>
          <p:cNvPr id="3" name="Content Placeholder 2"/>
          <p:cNvSpPr>
            <a:spLocks noGrp="1"/>
          </p:cNvSpPr>
          <p:nvPr>
            <p:ph idx="1"/>
          </p:nvPr>
        </p:nvSpPr>
        <p:spPr>
          <a:xfrm>
            <a:off x="524934" y="1521478"/>
            <a:ext cx="8596668" cy="4579285"/>
          </a:xfrm>
        </p:spPr>
        <p:txBody>
          <a:bodyPr>
            <a:normAutofit fontScale="92500" lnSpcReduction="10000"/>
          </a:bodyPr>
          <a:lstStyle/>
          <a:p>
            <a:r>
              <a:rPr lang="en-US" sz="2400" dirty="0"/>
              <a:t>Not to be confused with </a:t>
            </a:r>
            <a:r>
              <a:rPr lang="en-US" sz="2400" dirty="0" err="1">
                <a:solidFill>
                  <a:srgbClr val="000000"/>
                </a:solidFill>
                <a:latin typeface="Courier New" panose="02070309020205020404" pitchFamily="49" charset="0"/>
              </a:rPr>
              <a:t>java.util.Map</a:t>
            </a:r>
            <a:r>
              <a:rPr lang="en-US" sz="2400" dirty="0"/>
              <a:t>.</a:t>
            </a:r>
          </a:p>
          <a:p>
            <a:r>
              <a:rPr lang="en-US" sz="2400" dirty="0"/>
              <a:t>Intermediate operation</a:t>
            </a:r>
          </a:p>
          <a:p>
            <a:r>
              <a:rPr lang="en-US" sz="2400" dirty="0"/>
              <a:t>Apply a computation on stream elements.</a:t>
            </a:r>
          </a:p>
          <a:p>
            <a:r>
              <a:rPr lang="en-US" sz="2400" dirty="0"/>
              <a:t>May be used to change the element type of a stream 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75</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	.</a:t>
            </a:r>
            <a:r>
              <a:rPr lang="en-US" sz="2400" dirty="0" err="1">
                <a:solidFill>
                  <a:srgbClr val="000000"/>
                </a:solidFill>
                <a:latin typeface="Courier New" panose="02070309020205020404" pitchFamily="49" charset="0"/>
              </a:rPr>
              <a:t>mapToObj</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p>
          <a:p>
            <a:pPr marL="0" indent="0">
              <a:buNone/>
            </a:pPr>
            <a:r>
              <a:rPr lang="en-US" sz="2400" dirty="0" err="1">
                <a:solidFill>
                  <a:srgbClr val="000000"/>
                </a:solidFill>
                <a:latin typeface="Courier New" panose="02070309020205020404" pitchFamily="49" charset="0"/>
              </a:rPr>
              <a:t>s</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p>
          <a:p>
            <a:r>
              <a:rPr lang="en-US" sz="2400" dirty="0"/>
              <a:t>Change values, but keep data type (</a:t>
            </a:r>
            <a:r>
              <a:rPr lang="en-US" sz="2400" dirty="0" err="1"/>
              <a:t>int</a:t>
            </a:r>
            <a:r>
              <a:rPr lang="en-US" sz="2400" dirty="0"/>
              <a:t>).</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a:p>
        </p:txBody>
      </p:sp>
    </p:spTree>
    <p:extLst>
      <p:ext uri="{BB962C8B-B14F-4D97-AF65-F5344CB8AC3E}">
        <p14:creationId xmlns:p14="http://schemas.microsoft.com/office/powerpoint/2010/main" val="843364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chemeClr val="tx1"/>
                </a:solidFill>
                <a:highlight>
                  <a:srgbClr val="FFFFFF"/>
                </a:highlight>
                <a:cs typeface="Courier New" panose="02070309020205020404" pitchFamily="49" charset="0"/>
              </a:rPr>
              <a:t> or primitive predicate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p>
          <a:p>
            <a:pPr marL="0" indent="0">
              <a:buNone/>
            </a:pP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Operation </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p>
          <a:p>
            <a:pPr marL="0" indent="0">
              <a:buNone/>
            </a:pP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endParaRPr lang="en-US" sz="2400" dirty="0"/>
          </a:p>
          <a:p>
            <a:pPr marL="0" indent="0">
              <a:buNone/>
            </a:pPr>
            <a:r>
              <a:rPr lang="en-US" sz="2400" dirty="0">
                <a:solidFill>
                  <a:srgbClr val="008000"/>
                </a:solidFill>
                <a:latin typeface="Courier New" panose="02070309020205020404" pitchFamily="49" charset="0"/>
              </a:rPr>
              <a:t>/* count=250, sum=124500, min=0, average=498.000000, max=996 */</a:t>
            </a:r>
            <a:endParaRPr lang="en-US" sz="2400" dirty="0"/>
          </a:p>
          <a:p>
            <a:pPr marL="0" indent="0">
              <a:buNone/>
            </a:pPr>
            <a:endParaRPr lang="en-US" dirty="0">
              <a:solidFill>
                <a:srgbClr val="000000"/>
              </a:solidFill>
              <a:latin typeface="Courier New" panose="02070309020205020404" pitchFamily="49" charset="0"/>
            </a:endParaRPr>
          </a:p>
          <a:p>
            <a:endParaRPr lang="en-US" dirty="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and Skip</a:t>
            </a:r>
          </a:p>
        </p:txBody>
      </p:sp>
      <p:sp>
        <p:nvSpPr>
          <p:cNvPr id="3" name="Content Placeholder 2"/>
          <p:cNvSpPr>
            <a:spLocks noGrp="1"/>
          </p:cNvSpPr>
          <p:nvPr>
            <p:ph idx="1"/>
          </p:nvPr>
        </p:nvSpPr>
        <p:spPr>
          <a:xfrm>
            <a:off x="677334" y="1536702"/>
            <a:ext cx="8596668" cy="4649786"/>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Tree>
    <p:extLst>
      <p:ext uri="{BB962C8B-B14F-4D97-AF65-F5344CB8AC3E}">
        <p14:creationId xmlns:p14="http://schemas.microsoft.com/office/powerpoint/2010/main" val="1349995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C55F-B025-1646-8698-4E547B39859F}"/>
              </a:ext>
            </a:extLst>
          </p:cNvPr>
          <p:cNvSpPr>
            <a:spLocks noGrp="1"/>
          </p:cNvSpPr>
          <p:nvPr>
            <p:ph type="title"/>
          </p:nvPr>
        </p:nvSpPr>
        <p:spPr/>
        <p:txBody>
          <a:bodyPr/>
          <a:lstStyle/>
          <a:p>
            <a:r>
              <a:rPr lang="en-US"/>
              <a:t>Terminal Operations</a:t>
            </a:r>
          </a:p>
        </p:txBody>
      </p:sp>
      <p:sp>
        <p:nvSpPr>
          <p:cNvPr id="3" name="Content Placeholder 2">
            <a:extLst>
              <a:ext uri="{FF2B5EF4-FFF2-40B4-BE49-F238E27FC236}">
                <a16:creationId xmlns:a16="http://schemas.microsoft.com/office/drawing/2014/main" id="{212DEAB1-CB9C-0443-A7F4-896B0EDCEF7F}"/>
              </a:ext>
            </a:extLst>
          </p:cNvPr>
          <p:cNvSpPr>
            <a:spLocks noGrp="1"/>
          </p:cNvSpPr>
          <p:nvPr>
            <p:ph idx="1"/>
          </p:nvPr>
        </p:nvSpPr>
        <p:spPr>
          <a:xfrm>
            <a:off x="677334" y="1433423"/>
            <a:ext cx="8596668" cy="4727891"/>
          </a:xfrm>
        </p:spPr>
        <p:txBody>
          <a:bodyPr>
            <a:normAutofit lnSpcReduction="10000"/>
          </a:bodyPr>
          <a:lstStyle/>
          <a:p>
            <a:r>
              <a:rPr lang="en-US" sz="2000"/>
              <a:t>count – A </a:t>
            </a:r>
            <a:r>
              <a:rPr lang="en-US" sz="2000" i="1"/>
              <a:t>reduction </a:t>
            </a:r>
            <a:r>
              <a:rPr lang="en-US" sz="2000"/>
              <a:t>that returns the number of elements in the stream.  Never use on an infinite stream.</a:t>
            </a:r>
          </a:p>
          <a:p>
            <a:r>
              <a:rPr lang="en-US" sz="2000"/>
              <a:t>reduce – Perform a </a:t>
            </a:r>
            <a:r>
              <a:rPr lang="en-US" sz="2000" i="1"/>
              <a:t>reduction </a:t>
            </a:r>
            <a:r>
              <a:rPr lang="en-US" sz="2000"/>
              <a:t>of the stream using a </a:t>
            </a:r>
            <a:r>
              <a:rPr lang="en-US" sz="2000">
                <a:latin typeface="Courier New" panose="02070309020205020404" pitchFamily="49" charset="0"/>
                <a:cs typeface="Courier New" panose="02070309020205020404" pitchFamily="49" charset="0"/>
              </a:rPr>
              <a:t>BinaryOperator</a:t>
            </a:r>
            <a:r>
              <a:rPr lang="en-US" sz="2000"/>
              <a:t> to accumulate the elements.  Never use on an infinite stream.</a:t>
            </a:r>
          </a:p>
          <a:p>
            <a:r>
              <a:rPr lang="en-US" sz="2000"/>
              <a:t>anyMatch – Returns </a:t>
            </a:r>
            <a:r>
              <a:rPr lang="en-US" sz="2000" b="1">
                <a:solidFill>
                  <a:srgbClr val="0000FF"/>
                </a:solidFill>
                <a:latin typeface="Courier New" panose="02070309020205020404" pitchFamily="49" charset="0"/>
              </a:rPr>
              <a:t>true</a:t>
            </a:r>
            <a:r>
              <a:rPr lang="en-US" sz="2000"/>
              <a:t> and stops processing if any elements matches the supplied </a:t>
            </a:r>
            <a:r>
              <a:rPr lang="en-US" sz="2000">
                <a:latin typeface="Courier New" panose="02070309020205020404" pitchFamily="49" charset="0"/>
                <a:cs typeface="Courier New" panose="02070309020205020404" pitchFamily="49" charset="0"/>
              </a:rPr>
              <a:t>Predicate</a:t>
            </a:r>
            <a:r>
              <a:rPr lang="en-US" sz="2000"/>
              <a:t>, </a:t>
            </a:r>
            <a:r>
              <a:rPr lang="en-US" sz="2000" b="1">
                <a:solidFill>
                  <a:srgbClr val="0000FF"/>
                </a:solidFill>
                <a:latin typeface="Courier New" panose="02070309020205020404" pitchFamily="49" charset="0"/>
              </a:rPr>
              <a:t>false</a:t>
            </a:r>
            <a:r>
              <a:rPr lang="en-US" sz="2000"/>
              <a:t> otherwise.  Empty Stream is </a:t>
            </a:r>
            <a:r>
              <a:rPr lang="en-US" sz="2000" b="1">
                <a:solidFill>
                  <a:srgbClr val="0000FF"/>
                </a:solidFill>
                <a:latin typeface="Courier New" panose="02070309020205020404" pitchFamily="49" charset="0"/>
              </a:rPr>
              <a:t>false</a:t>
            </a:r>
            <a:r>
              <a:rPr lang="en-US" sz="2000"/>
              <a:t>.</a:t>
            </a:r>
          </a:p>
          <a:p>
            <a:r>
              <a:rPr lang="en-US" sz="2000"/>
              <a:t>allMatch – Returns </a:t>
            </a:r>
            <a:r>
              <a:rPr lang="en-US" sz="2000" b="1">
                <a:solidFill>
                  <a:srgbClr val="0000FF"/>
                </a:solidFill>
                <a:latin typeface="Courier New" panose="02070309020205020404" pitchFamily="49" charset="0"/>
              </a:rPr>
              <a:t>false</a:t>
            </a:r>
            <a:r>
              <a:rPr lang="en-US" sz="2000"/>
              <a:t> and stops processing if any elements fail to match the supplied </a:t>
            </a:r>
            <a:r>
              <a:rPr lang="en-US" sz="2000">
                <a:latin typeface="Courier New" panose="02070309020205020404" pitchFamily="49" charset="0"/>
                <a:cs typeface="Courier New" panose="02070309020205020404" pitchFamily="49" charset="0"/>
              </a:rPr>
              <a:t>Predicate</a:t>
            </a:r>
            <a:r>
              <a:rPr lang="en-US" sz="2000"/>
              <a:t>, </a:t>
            </a:r>
            <a:r>
              <a:rPr lang="en-US" sz="2000" b="1">
                <a:solidFill>
                  <a:srgbClr val="0000FF"/>
                </a:solidFill>
                <a:latin typeface="Courier New" panose="02070309020205020404" pitchFamily="49" charset="0"/>
              </a:rPr>
              <a:t>true</a:t>
            </a:r>
            <a:r>
              <a:rPr lang="en-US" sz="2000"/>
              <a:t> otherwise. Empty Stream is </a:t>
            </a:r>
            <a:r>
              <a:rPr lang="en-US" sz="2000" b="1">
                <a:solidFill>
                  <a:srgbClr val="0000FF"/>
                </a:solidFill>
                <a:latin typeface="Courier New" panose="02070309020205020404" pitchFamily="49" charset="0"/>
              </a:rPr>
              <a:t>true</a:t>
            </a:r>
          </a:p>
          <a:p>
            <a:r>
              <a:rPr lang="en-US" sz="2000"/>
              <a:t>noneMatch – Returns </a:t>
            </a:r>
            <a:r>
              <a:rPr lang="en-US" sz="2000" b="1">
                <a:solidFill>
                  <a:srgbClr val="0000FF"/>
                </a:solidFill>
                <a:latin typeface="Courier New" panose="02070309020205020404" pitchFamily="49" charset="0"/>
              </a:rPr>
              <a:t>false</a:t>
            </a:r>
            <a:r>
              <a:rPr lang="en-US" sz="2000"/>
              <a:t> and stops processing if any elements match the supplied </a:t>
            </a:r>
            <a:r>
              <a:rPr lang="en-US" sz="2000">
                <a:latin typeface="Courier New" panose="02070309020205020404" pitchFamily="49" charset="0"/>
                <a:cs typeface="Courier New" panose="02070309020205020404" pitchFamily="49" charset="0"/>
              </a:rPr>
              <a:t>Predicate</a:t>
            </a:r>
            <a:r>
              <a:rPr lang="en-US" sz="2000"/>
              <a:t>. Empty Stream is true.</a:t>
            </a:r>
          </a:p>
          <a:p>
            <a:r>
              <a:rPr lang="en-US" sz="2000"/>
              <a:t>forEach – A </a:t>
            </a:r>
            <a:r>
              <a:rPr lang="en-US" sz="2000">
                <a:solidFill>
                  <a:srgbClr val="8000FF"/>
                </a:solidFill>
                <a:latin typeface="Courier New" panose="02070309020205020404" pitchFamily="49" charset="0"/>
              </a:rPr>
              <a:t>void</a:t>
            </a:r>
            <a:r>
              <a:rPr lang="en-US" sz="2000"/>
              <a:t> operation that presents each element to a </a:t>
            </a:r>
            <a:r>
              <a:rPr lang="en-US" sz="2000">
                <a:latin typeface="Courier New" panose="02070309020205020404" pitchFamily="49" charset="0"/>
                <a:cs typeface="Courier New" panose="02070309020205020404" pitchFamily="49" charset="0"/>
              </a:rPr>
              <a:t>Consumer</a:t>
            </a:r>
            <a:r>
              <a:rPr lang="en-US" sz="2000"/>
              <a:t> for processing.</a:t>
            </a:r>
          </a:p>
        </p:txBody>
      </p:sp>
    </p:spTree>
    <p:extLst>
      <p:ext uri="{BB962C8B-B14F-4D97-AF65-F5344CB8AC3E}">
        <p14:creationId xmlns:p14="http://schemas.microsoft.com/office/powerpoint/2010/main" val="4080770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5863"/>
          </a:xfrm>
        </p:spPr>
        <p:txBody>
          <a:bodyPr>
            <a:normAutofit fontScale="90000"/>
          </a:bodyPr>
          <a:lstStyle/>
          <a:p>
            <a:r>
              <a:rPr lang="en-US" dirty="0"/>
              <a:t>Terminal Operations that return Optional&lt;</a:t>
            </a:r>
            <a:r>
              <a:rPr lang="en-US"/>
              <a:t>T&gt;</a:t>
            </a:r>
            <a:endParaRPr lang="en-US" dirty="0"/>
          </a:p>
        </p:txBody>
      </p:sp>
      <p:sp>
        <p:nvSpPr>
          <p:cNvPr id="3" name="Content Placeholder 2"/>
          <p:cNvSpPr>
            <a:spLocks noGrp="1"/>
          </p:cNvSpPr>
          <p:nvPr>
            <p:ph idx="1"/>
          </p:nvPr>
        </p:nvSpPr>
        <p:spPr>
          <a:xfrm>
            <a:off x="636865" y="1588163"/>
            <a:ext cx="8596668" cy="4660237"/>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a:t>findFirst - </a:t>
            </a:r>
            <a:r>
              <a:rPr lang="en-US" sz="2400" dirty="0"/>
              <a:t>produces the first element in a stream.  Because this implies ordering of the elements, any parallel stream is transformed into a sequential stream to guarantee element encounter order</a:t>
            </a:r>
          </a:p>
          <a:p>
            <a:r>
              <a:rPr lang="en-US" sz="2400" err="1"/>
              <a:t>findAny</a:t>
            </a:r>
            <a:r>
              <a:rPr lang="en-US" sz="2400"/>
              <a:t> - produces </a:t>
            </a:r>
            <a:r>
              <a:rPr lang="en-US" sz="2400" dirty="0"/>
              <a:t>any element on the stream.  It does not impose any overhead on parallel stream, but may produce differing values on invocation of the same stream.</a:t>
            </a:r>
          </a:p>
          <a:p>
            <a:r>
              <a:rPr lang="en-US" sz="2400"/>
              <a:t>Min - produces </a:t>
            </a:r>
            <a:r>
              <a:rPr lang="en-US" sz="2400" dirty="0"/>
              <a:t>the minimal element, and max produces the maximum element.</a:t>
            </a:r>
          </a:p>
        </p:txBody>
      </p:sp>
    </p:spTree>
    <p:extLst>
      <p:ext uri="{BB962C8B-B14F-4D97-AF65-F5344CB8AC3E}">
        <p14:creationId xmlns:p14="http://schemas.microsoft.com/office/powerpoint/2010/main" val="3933398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a:t>These collectors take the elements and add them to a stream.</a:t>
            </a:r>
            <a:endParaRPr lang="en-US" dirty="0"/>
          </a:p>
          <a:p>
            <a:r>
              <a:rPr lang="en-US"/>
              <a:t>There are toList(), toSet(), and toCollection() collectors.</a:t>
            </a:r>
            <a:endParaRPr lang="en-US" dirty="0"/>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2, 3, 4, 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272111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7733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will be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partitioningBy</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a:t>Grouping By Collector</a:t>
            </a:r>
            <a:endParaRPr lang="en-US" dirty="0"/>
          </a:p>
        </p:txBody>
      </p:sp>
      <p:sp>
        <p:nvSpPr>
          <p:cNvPr id="3" name="Content Placeholder 2"/>
          <p:cNvSpPr>
            <a:spLocks noGrp="1"/>
          </p:cNvSpPr>
          <p:nvPr>
            <p:ph idx="1"/>
          </p:nvPr>
        </p:nvSpPr>
        <p:spPr>
          <a:xfrm>
            <a:off x="560792" y="1411941"/>
            <a:ext cx="8596668" cy="4827494"/>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"work"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5776"/>
          </a:xfrm>
        </p:spPr>
        <p:txBody>
          <a:bodyPr/>
          <a:lstStyle/>
          <a:p>
            <a:r>
              <a:rPr lang="en-US" dirty="0"/>
              <a:t>Lambda Examples</a:t>
            </a:r>
          </a:p>
        </p:txBody>
      </p:sp>
      <p:sp>
        <p:nvSpPr>
          <p:cNvPr id="3" name="Content Placeholder 2"/>
          <p:cNvSpPr>
            <a:spLocks noGrp="1"/>
          </p:cNvSpPr>
          <p:nvPr>
            <p:ph idx="1"/>
          </p:nvPr>
        </p:nvSpPr>
        <p:spPr>
          <a:xfrm>
            <a:off x="677334" y="1815352"/>
            <a:ext cx="8596668" cy="4513729"/>
          </a:xfrm>
        </p:spPr>
        <p:txBody>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  Recall the </a:t>
            </a:r>
            <a:r>
              <a:rPr lang="en-US" dirty="0" err="1">
                <a:solidFill>
                  <a:srgbClr val="000000"/>
                </a:solidFill>
                <a:latin typeface="Courier New" panose="02070309020205020404" pitchFamily="49" charset="0"/>
              </a:rPr>
              <a:t>aboutJack</a:t>
            </a:r>
            <a:r>
              <a:rPr lang="en-US" dirty="0"/>
              <a:t> 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000000"/>
                </a:solidFill>
                <a:highlight>
                  <a:srgbClr val="FFFFFF"/>
                </a:highlight>
                <a:latin typeface="Courier New" panose="02070309020205020404" pitchFamily="49" charset="0"/>
              </a:rPr>
              <a:t>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a:t>Using </a:t>
            </a:r>
            <a:r>
              <a:rPr lang="en-US" sz="2400" dirty="0"/>
              <a:t>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thrown Exception will either need to be caught or processed.</a:t>
            </a:r>
          </a:p>
          <a:p>
            <a:r>
              <a:rPr lang="en-US" sz="3200" dirty="0"/>
              <a:t>This may result in the code being littered with catch statements.</a:t>
            </a:r>
          </a:p>
          <a:p>
            <a:endParaRPr lang="en-US" dirty="0"/>
          </a:p>
        </p:txBody>
      </p:sp>
    </p:spTree>
    <p:extLst>
      <p:ext uri="{BB962C8B-B14F-4D97-AF65-F5344CB8AC3E}">
        <p14:creationId xmlns:p14="http://schemas.microsoft.com/office/powerpoint/2010/main" val="1122548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AutoCloseable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If we use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Tree>
    <p:extLst>
      <p:ext uri="{BB962C8B-B14F-4D97-AF65-F5344CB8AC3E}">
        <p14:creationId xmlns:p14="http://schemas.microsoft.com/office/powerpoint/2010/main" val="25123326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2"/>
              </a:rPr>
              <a:t>https://en.wikipedia.org/wiki/Decorator_pattern</a:t>
            </a:r>
            <a:r>
              <a:rPr lang="en-US" sz="2400" dirty="0"/>
              <a:t> </a:t>
            </a:r>
          </a:p>
          <a:p>
            <a:endParaRPr lang="en-US" sz="2400" dirty="0"/>
          </a:p>
          <a:p>
            <a:endParaRPr lang="en-US" sz="2400" dirty="0"/>
          </a:p>
        </p:txBody>
      </p:sp>
    </p:spTree>
    <p:extLst>
      <p:ext uri="{BB962C8B-B14F-4D97-AF65-F5344CB8AC3E}">
        <p14:creationId xmlns:p14="http://schemas.microsoft.com/office/powerpoint/2010/main" val="224077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1143001"/>
            <a:ext cx="8596668" cy="5056094"/>
          </a:xfrm>
        </p:spPr>
        <p:txBody>
          <a:bodyPr>
            <a:normAutofit/>
          </a:bodyPr>
          <a:lstStyle/>
          <a:p>
            <a:r>
              <a:rPr lang="en-US" dirty="0"/>
              <a:t>A lambda expression may take one of the following forms:</a:t>
            </a:r>
            <a:endParaRPr lang="en-US" i="1" dirty="0"/>
          </a:p>
          <a:p>
            <a:pPr lvl="1"/>
            <a:r>
              <a:rPr lang="en-US" dirty="0"/>
              <a:t> </a:t>
            </a:r>
            <a:r>
              <a:rPr lang="en-US" i="1" dirty="0"/>
              <a:t>[Argument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 </a:t>
            </a:r>
          </a:p>
          <a:p>
            <a:pPr lvl="1"/>
            <a:r>
              <a:rPr lang="en-US" i="1" dirty="0"/>
              <a:t> [Argument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p>
          <a:p>
            <a:r>
              <a:rPr lang="en-US" dirty="0"/>
              <a:t>Argument List may take one of the following forms:</a:t>
            </a:r>
          </a:p>
          <a:p>
            <a:pPr lvl="1"/>
            <a:r>
              <a:rPr lang="en-US" dirty="0"/>
              <a:t>() -&gt; …</a:t>
            </a:r>
          </a:p>
          <a:p>
            <a:pPr lvl="1"/>
            <a:r>
              <a:rPr lang="en-US" dirty="0" err="1"/>
              <a:t>i</a:t>
            </a:r>
            <a:r>
              <a:rPr lang="en-US" dirty="0"/>
              <a:t> -&gt; …</a:t>
            </a:r>
          </a:p>
          <a:p>
            <a:pPr lvl="1"/>
            <a:r>
              <a:rPr lang="en-US" dirty="0"/>
              <a:t>(</a:t>
            </a:r>
            <a:r>
              <a:rPr lang="en-US" dirty="0" err="1"/>
              <a:t>i</a:t>
            </a:r>
            <a:r>
              <a:rPr lang="en-US" dirty="0"/>
              <a:t>) -&gt; …</a:t>
            </a:r>
          </a:p>
          <a:p>
            <a:pPr lvl="1"/>
            <a:r>
              <a:rPr lang="en-US" dirty="0"/>
              <a:t>(Integer </a:t>
            </a:r>
            <a:r>
              <a:rPr lang="en-US" dirty="0" err="1"/>
              <a:t>i</a:t>
            </a:r>
            <a:r>
              <a:rPr lang="en-US" dirty="0"/>
              <a:t>) -&gt; …</a:t>
            </a:r>
          </a:p>
          <a:p>
            <a:pPr lvl="1"/>
            <a:r>
              <a:rPr lang="en-US" dirty="0"/>
              <a:t>(</a:t>
            </a:r>
            <a:r>
              <a:rPr lang="en-US" dirty="0" err="1"/>
              <a:t>i,j</a:t>
            </a:r>
            <a:r>
              <a:rPr lang="en-US" dirty="0"/>
              <a:t>…) -&gt; …</a:t>
            </a:r>
          </a:p>
          <a:p>
            <a:pPr lvl="1"/>
            <a:r>
              <a:rPr lang="en-US" dirty="0"/>
              <a:t>(Integer </a:t>
            </a:r>
            <a:r>
              <a:rPr lang="en-US" dirty="0" err="1"/>
              <a:t>i</a:t>
            </a:r>
            <a:r>
              <a:rPr lang="en-US" dirty="0"/>
              <a:t>, String j…) -&gt; …</a:t>
            </a:r>
          </a:p>
          <a:p>
            <a:r>
              <a:rPr lang="en-US" dirty="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r>
              <a:rPr lang="en-US" dirty="0"/>
              <a:t> form, the return is optional for a void return value.  When using a single </a:t>
            </a:r>
            <a:r>
              <a:rPr lang="en-US" i="1" dirty="0"/>
              <a:t>statement,</a:t>
            </a:r>
            <a:r>
              <a:rPr lang="en-US" dirty="0"/>
              <a:t> the result of the statement is implicitly returned.</a:t>
            </a:r>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t>
            </a:r>
            <a:r>
              <a:rPr lang="en-US" sz="2000" dirty="0" err="1"/>
              <a:t>accessable</a:t>
            </a:r>
            <a:r>
              <a:rPr lang="en-US" sz="2000" dirty="0"/>
              <a:t>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AutoCloseable</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doSomethingWithContext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8625"/>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1157288"/>
            <a:ext cx="8596668" cy="5467350"/>
          </a:xfrm>
        </p:spPr>
        <p:txBody>
          <a:bodyPr>
            <a:normAutofit/>
          </a:bodyPr>
          <a:lstStyle/>
          <a:p>
            <a:r>
              <a:rPr lang="en-US" sz="2400" dirty="0"/>
              <a:t>Provides generic functional interfaces to use as the target of try-with-resources statements.  Supports 0-5 checked exceptions.</a:t>
            </a:r>
          </a:p>
          <a:p>
            <a:r>
              <a:rPr lang="en-US" sz="2400" dirty="0"/>
              <a:t>Makes it easy to use try-with-resources for any object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a:t>Hide – Hide a checked exception from the compiler and throw it.</a:t>
            </a:r>
          </a:p>
          <a:p>
            <a:pPr lvl="1"/>
            <a:r>
              <a:rPr lang="en-US" sz="2000" dirty="0"/>
              <a:t>Wrap – Wrap the exception within another exception of a different type.  This a form of the Adapter design pattern. </a:t>
            </a:r>
            <a:r>
              <a:rPr lang="en-US" sz="2000" dirty="0">
                <a:hlinkClick r:id="rId3"/>
              </a:rPr>
              <a:t>https://en.wikipedia.org/wiki/Adapter_pattern</a:t>
            </a:r>
            <a:r>
              <a:rPr lang="en-US" sz="2000" dirty="0"/>
              <a:t>. </a:t>
            </a:r>
          </a:p>
        </p:txBody>
      </p:sp>
    </p:spTree>
    <p:extLst>
      <p:ext uri="{BB962C8B-B14F-4D97-AF65-F5344CB8AC3E}">
        <p14:creationId xmlns:p14="http://schemas.microsoft.com/office/powerpoint/2010/main" val="3261860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My Linked In: </a:t>
            </a:r>
            <a:r>
              <a:rPr lang="en-US" sz="2400" dirty="0">
                <a:hlinkClick r:id="rId3"/>
              </a:rPr>
              <a:t>https://www.linkedin.com/in/richardroda</a:t>
            </a:r>
            <a:r>
              <a:rPr lang="en-US" sz="2400" dirty="0"/>
              <a:t> </a:t>
            </a:r>
          </a:p>
          <a:p>
            <a:r>
              <a:rPr lang="en-US" sz="2400" dirty="0"/>
              <a:t>My Twitter: @</a:t>
            </a:r>
            <a:r>
              <a:rPr lang="en-US" sz="2400" dirty="0" err="1"/>
              <a:t>Richard_Roda</a:t>
            </a:r>
            <a:endParaRPr lang="en-US" sz="2400" dirty="0"/>
          </a:p>
          <a:p>
            <a:r>
              <a:rPr lang="en-US" sz="2400" dirty="0"/>
              <a:t>This Project: </a:t>
            </a:r>
            <a:r>
              <a:rPr lang="en-US" sz="2400" dirty="0">
                <a:hlinkClick r:id="rId4"/>
              </a:rPr>
              <a:t>https://github.com/RichardRoda/2017-CodePaLOUsa-Lambda</a:t>
            </a:r>
            <a:r>
              <a:rPr lang="en-US" sz="2400" dirty="0"/>
              <a:t> </a:t>
            </a:r>
          </a:p>
          <a:p>
            <a:r>
              <a:rPr lang="en-US" sz="2400" dirty="0"/>
              <a:t>These slides (pdf): </a:t>
            </a:r>
            <a:r>
              <a:rPr lang="en-US" sz="2400" dirty="0">
                <a:hlinkClick r:id="rId5"/>
              </a:rPr>
              <a:t>https://tinyurl.com/love-lambda</a:t>
            </a:r>
            <a:endParaRPr lang="en-US" sz="2400" dirty="0"/>
          </a:p>
          <a:p>
            <a:r>
              <a:rPr lang="en-US" sz="2400" dirty="0"/>
              <a:t>These slides license: </a:t>
            </a:r>
            <a:r>
              <a:rPr lang="en-US" sz="2400" dirty="0">
                <a:hlinkClick r:id="rId6"/>
              </a:rPr>
              <a:t>CC BY 3.0 US</a:t>
            </a:r>
            <a:r>
              <a:rPr lang="en-US" sz="2400" dirty="0"/>
              <a:t> </a:t>
            </a:r>
            <a:r>
              <a:rPr lang="en-US" sz="2400" dirty="0">
                <a:hlinkClick r:id="rId7"/>
              </a:rPr>
              <a:t>license terms</a:t>
            </a:r>
            <a:endParaRPr lang="en-US" sz="2400" dirty="0"/>
          </a:p>
          <a:p>
            <a:r>
              <a:rPr lang="en-US" sz="2400" dirty="0" err="1"/>
              <a:t>CloseIt</a:t>
            </a:r>
            <a:r>
              <a:rPr lang="en-US" sz="2400" dirty="0"/>
              <a:t>: </a:t>
            </a:r>
            <a:r>
              <a:rPr lang="en-US" sz="2400" dirty="0">
                <a:hlinkClick r:id="rId8"/>
              </a:rPr>
              <a:t>https://github.com/RichardRoda/closeit</a:t>
            </a:r>
            <a:r>
              <a:rPr lang="en-US" sz="2400" dirty="0"/>
              <a:t> - com.github.richardroda.util:closeit:1.4</a:t>
            </a:r>
          </a:p>
          <a:p>
            <a:r>
              <a:rPr lang="en-US" sz="2400" dirty="0"/>
              <a:t>Oracle’s Lambda Quick Start Guide: </a:t>
            </a:r>
            <a:r>
              <a:rPr lang="en-US" sz="2400" dirty="0">
                <a:hlinkClick r:id="rId9"/>
              </a:rPr>
              <a:t>http://www.oracle.com/webfolder/technetwork/tutorials/obe/java/Lambda-QuickStart/index.html</a:t>
            </a:r>
            <a:r>
              <a:rPr lang="en-US" sz="2400" dirty="0"/>
              <a:t> </a:t>
            </a:r>
            <a:endParaRPr lang="en-US" dirty="0"/>
          </a:p>
        </p:txBody>
      </p:sp>
    </p:spTree>
    <p:extLst>
      <p:ext uri="{BB962C8B-B14F-4D97-AF65-F5344CB8AC3E}">
        <p14:creationId xmlns:p14="http://schemas.microsoft.com/office/powerpoint/2010/main" val="108037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lnSpcReduction="1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err="1">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54317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0330"/>
            <a:ext cx="8596668" cy="1317811"/>
          </a:xfrm>
        </p:spPr>
        <p:txBody>
          <a:bodyPr/>
          <a:lstStyle/>
          <a:p>
            <a:r>
              <a:rPr lang="en-US" dirty="0"/>
              <a:t>Binding Lambda to Example2 FI vs Anonymous Inner class</a:t>
            </a:r>
          </a:p>
        </p:txBody>
      </p:sp>
      <p:sp>
        <p:nvSpPr>
          <p:cNvPr id="3" name="Content Placeholder 2"/>
          <p:cNvSpPr>
            <a:spLocks noGrp="1"/>
          </p:cNvSpPr>
          <p:nvPr>
            <p:ph idx="1"/>
          </p:nvPr>
        </p:nvSpPr>
        <p:spPr>
          <a:xfrm>
            <a:off x="677334" y="1604682"/>
            <a:ext cx="8596668" cy="5253318"/>
          </a:xfrm>
        </p:spPr>
        <p:txBody>
          <a:bodyPr>
            <a:normAutofit fontScale="70000" lnSpcReduction="20000"/>
          </a:bodyPr>
          <a:lstStyle/>
          <a:p>
            <a:r>
              <a:rPr lang="en-US" sz="3400" dirty="0"/>
              <a:t>Both of these implement </a:t>
            </a:r>
            <a:r>
              <a:rPr lang="en-US" sz="3400" dirty="0" err="1"/>
              <a:t>myMethod</a:t>
            </a:r>
            <a:r>
              <a:rPr lang="en-US" sz="3400" dirty="0"/>
              <a:t> defined in Example2.</a:t>
            </a:r>
          </a:p>
          <a:p>
            <a:r>
              <a:rPr lang="en-US" sz="3400" dirty="0"/>
              <a:t>Since there is exactly one abstract functional method, method types and return values are inferred from the FI.</a:t>
            </a:r>
          </a:p>
          <a:p>
            <a:pPr marL="0" indent="0">
              <a:buNone/>
            </a:pP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class</a:t>
            </a:r>
            <a:r>
              <a:rPr lang="en-US" sz="2400" dirty="0">
                <a:solidFill>
                  <a:srgbClr val="000000"/>
                </a:solidFill>
                <a:highlight>
                  <a:srgbClr val="FFFFFF"/>
                </a:highlight>
                <a:latin typeface="Courier New" panose="02070309020205020404" pitchFamily="49" charset="0"/>
              </a:rPr>
              <a:t> Example3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static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main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String</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args</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Example2 lambda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8 chars</a:t>
            </a:r>
          </a:p>
          <a:p>
            <a:pPr marL="0" indent="0">
              <a:buNone/>
            </a:pPr>
            <a:r>
              <a:rPr lang="en-US" sz="2400" dirty="0">
                <a:solidFill>
                  <a:srgbClr val="000000"/>
                </a:solidFill>
                <a:highlight>
                  <a:srgbClr val="FFFFFF"/>
                </a:highlight>
                <a:latin typeface="Courier New" panose="02070309020205020404" pitchFamily="49" charset="0"/>
              </a:rPr>
              <a:t>        Example2 </a:t>
            </a:r>
            <a:r>
              <a:rPr lang="en-US" sz="2400" dirty="0" err="1">
                <a:solidFill>
                  <a:srgbClr val="000000"/>
                </a:solidFill>
                <a:highlight>
                  <a:srgbClr val="FFFFFF"/>
                </a:highlight>
                <a:latin typeface="Courier New" panose="02070309020205020404" pitchFamily="49" charset="0"/>
              </a:rPr>
              <a:t>innerClass</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new</a:t>
            </a:r>
            <a:r>
              <a:rPr lang="en-US" sz="2400" dirty="0">
                <a:solidFill>
                  <a:srgbClr val="000000"/>
                </a:solidFill>
                <a:highlight>
                  <a:srgbClr val="FFFFFF"/>
                </a:highlight>
                <a:latin typeface="Courier New" panose="02070309020205020404" pitchFamily="49" charset="0"/>
              </a:rPr>
              <a:t> Example2</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@Override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err="1">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5 lines of code, 65 chars</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lambda</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innerClass</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p>
        </p:txBody>
      </p:sp>
    </p:spTree>
    <p:extLst>
      <p:ext uri="{BB962C8B-B14F-4D97-AF65-F5344CB8AC3E}">
        <p14:creationId xmlns:p14="http://schemas.microsoft.com/office/powerpoint/2010/main" val="98385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Conventions</a:t>
            </a:r>
          </a:p>
        </p:txBody>
      </p:sp>
      <p:sp>
        <p:nvSpPr>
          <p:cNvPr id="3" name="Content Placeholder 2"/>
          <p:cNvSpPr>
            <a:spLocks noGrp="1"/>
          </p:cNvSpPr>
          <p:nvPr>
            <p:ph idx="1"/>
          </p:nvPr>
        </p:nvSpPr>
        <p:spPr>
          <a:xfrm>
            <a:off x="677334" y="1371601"/>
            <a:ext cx="8596668" cy="5114364"/>
          </a:xfrm>
        </p:spPr>
        <p:txBody>
          <a:bodyPr>
            <a:normAutofit/>
          </a:bodyPr>
          <a:lstStyle/>
          <a:p>
            <a:r>
              <a:rPr lang="en-US" sz="2400" dirty="0"/>
              <a:t>The abstract method is called the </a:t>
            </a:r>
            <a:r>
              <a:rPr lang="en-US" sz="2400" i="1" dirty="0"/>
              <a:t>functional method</a:t>
            </a:r>
            <a:endParaRPr lang="en-US" sz="2400" dirty="0"/>
          </a:p>
          <a:p>
            <a:r>
              <a:rPr lang="en-US" sz="2400" dirty="0"/>
              <a:t>The following conventions apply for type variables used by Java 8 FIs:</a:t>
            </a:r>
          </a:p>
          <a:p>
            <a:r>
              <a:rPr lang="en-US" sz="2400" dirty="0"/>
              <a:t>T – First argument</a:t>
            </a:r>
          </a:p>
          <a:p>
            <a:r>
              <a:rPr lang="en-US" sz="2400" dirty="0"/>
              <a:t>U – Second argument</a:t>
            </a:r>
          </a:p>
          <a:p>
            <a:r>
              <a:rPr lang="en-US" sz="2400" dirty="0"/>
              <a:t>R – Return Value</a:t>
            </a:r>
          </a:p>
          <a:p>
            <a:r>
              <a:rPr lang="en-US" sz="2400" dirty="0"/>
              <a:t>Any of the above are omitted if not used.</a:t>
            </a:r>
          </a:p>
          <a:p>
            <a:r>
              <a:rPr lang="en-US" sz="2400" dirty="0"/>
              <a:t>If an FI lacks an argument, T is used for the return value instead of R.</a:t>
            </a:r>
          </a:p>
          <a:p>
            <a:r>
              <a:rPr lang="en-US" sz="2400" dirty="0"/>
              <a:t>Many 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8711</TotalTime>
  <Words>4970</Words>
  <Application>Microsoft Office PowerPoint</Application>
  <PresentationFormat>Widescreen</PresentationFormat>
  <Paragraphs>493</Paragraphs>
  <Slides>53</Slides>
  <Notes>34</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Facet</vt:lpstr>
      <vt:lpstr>Learning to Love the Lambda in the Stream</vt:lpstr>
      <vt:lpstr>Speaker Introduction</vt:lpstr>
      <vt:lpstr>What is a Lambda Expression?</vt:lpstr>
      <vt:lpstr>Lambda Examples</vt:lpstr>
      <vt:lpstr>Lambda Syntax</vt:lpstr>
      <vt:lpstr>Functional Interface (FI) in Java 8</vt:lpstr>
      <vt:lpstr>Binding Lambda to Example2 FI vs Anonymous Inner class</vt:lpstr>
      <vt:lpstr>Key Functional Interfaces</vt:lpstr>
      <vt:lpstr>Functional Interface Conventions</vt:lpstr>
      <vt:lpstr>Predicate&lt;T&gt;</vt:lpstr>
      <vt:lpstr>Consumer&lt;T&gt;</vt:lpstr>
      <vt:lpstr>Supplier&lt;T&gt;</vt:lpstr>
      <vt:lpstr>Function&lt;T,R&gt;</vt:lpstr>
      <vt:lpstr>UnaryOperator&lt;T&gt;</vt:lpstr>
      <vt:lpstr>Comparator&lt;T&gt;</vt:lpstr>
      <vt:lpstr>Optional&lt;T&gt; Class</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Streams are Like Factory Conveyor Belts</vt:lpstr>
      <vt:lpstr>Reduction – Add a Collection of Numbers</vt:lpstr>
      <vt:lpstr>Breaking Down the Stream</vt:lpstr>
      <vt:lpstr>Primitive Streams</vt:lpstr>
      <vt:lpstr>Intermediate Operations</vt:lpstr>
      <vt:lpstr>Map </vt:lpstr>
      <vt:lpstr>Filter</vt:lpstr>
      <vt:lpstr>Limit and Skip</vt:lpstr>
      <vt:lpstr>Terminal Operations</vt:lpstr>
      <vt:lpstr>Terminal Operations</vt:lpstr>
      <vt:lpstr>Terminal Operations that return Optional&lt;T&gt;</vt:lpstr>
      <vt:lpstr>Collector (Terminal Operation)</vt:lpstr>
      <vt:lpstr>Collections Collectors</vt:lpstr>
      <vt:lpstr>Partition Collector</vt:lpstr>
      <vt:lpstr>Grouping By Collector</vt:lpstr>
      <vt:lpstr>Grouping By Concurrent</vt:lpstr>
      <vt:lpstr>Joining Collector</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482</cp:revision>
  <dcterms:created xsi:type="dcterms:W3CDTF">2017-04-29T22:11:00Z</dcterms:created>
  <dcterms:modified xsi:type="dcterms:W3CDTF">2019-08-19T19:50:03Z</dcterms:modified>
</cp:coreProperties>
</file>