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276" r:id="rId30"/>
    <p:sldId id="274" r:id="rId31"/>
    <p:sldId id="293" r:id="rId32"/>
    <p:sldId id="295" r:id="rId33"/>
    <p:sldId id="278" r:id="rId34"/>
    <p:sldId id="277" r:id="rId35"/>
    <p:sldId id="279" r:id="rId36"/>
    <p:sldId id="280" r:id="rId37"/>
    <p:sldId id="281" r:id="rId38"/>
    <p:sldId id="297" r:id="rId39"/>
    <p:sldId id="298" r:id="rId40"/>
    <p:sldId id="299" r:id="rId41"/>
    <p:sldId id="300" r:id="rId42"/>
    <p:sldId id="301" r:id="rId43"/>
    <p:sldId id="302" r:id="rId44"/>
    <p:sldId id="303" r:id="rId45"/>
    <p:sldId id="308" r:id="rId46"/>
    <p:sldId id="306" r:id="rId47"/>
    <p:sldId id="307" r:id="rId48"/>
    <p:sldId id="304" r:id="rId49"/>
    <p:sldId id="29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276"/>
            <p14:sldId id="274"/>
            <p14:sldId id="293"/>
            <p14:sldId id="295"/>
            <p14:sldId id="278"/>
            <p14:sldId id="277"/>
            <p14:sldId id="279"/>
            <p14:sldId id="280"/>
            <p14:sldId id="281"/>
            <p14:sldId id="297"/>
          </p14:sldIdLst>
        </p14:section>
        <p14:section name="Autoclosable Lambdas" id="{6DB5A368-647B-4A8B-A9CB-F59BDD8F2DD2}">
          <p14:sldIdLst>
            <p14:sldId id="298"/>
            <p14:sldId id="299"/>
            <p14:sldId id="300"/>
            <p14:sldId id="301"/>
            <p14:sldId id="302"/>
            <p14:sldId id="303"/>
            <p14:sldId id="308"/>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System.out</a:t>
            </a:r>
            <a:r>
              <a:rPr lang="en-US" dirty="0" smtClean="0"/>
              <a:t>::</a:t>
            </a:r>
            <a:r>
              <a:rPr lang="en-US" dirty="0" err="1" smtClean="0"/>
              <a:t>println</a:t>
            </a:r>
            <a:r>
              <a:rPr lang="en-US" dirty="0" smtClean="0"/>
              <a:t> is a method reference,</a:t>
            </a:r>
            <a:r>
              <a:rPr lang="en-US" baseline="0" dirty="0" smtClean="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a:t>
            </a:r>
            <a:r>
              <a:rPr lang="en-US" baseline="0" dirty="0" smtClean="0"/>
              <a:t>collection </a:t>
            </a:r>
            <a:r>
              <a:rPr lang="en-US" baseline="0" dirty="0" smtClean="0"/>
              <a:t>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a:t>
            </a:r>
            <a:r>
              <a:rPr lang="en-US" dirty="0" smtClean="0"/>
              <a:t>the object </a:t>
            </a:r>
            <a:r>
              <a:rPr lang="en-US" dirty="0" smtClean="0"/>
              <a:t>instance to apply the method to</a:t>
            </a:r>
            <a:r>
              <a:rPr lang="en-US" dirty="0" smtClean="0"/>
              <a:t>.  The first argument rule</a:t>
            </a:r>
            <a:r>
              <a:rPr lang="en-US" baseline="0" dirty="0" smtClean="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a:t>
            </a:r>
            <a:r>
              <a:rPr lang="en-US" baseline="0" dirty="0" smtClean="0"/>
              <a:t>idempotent, deterministic </a:t>
            </a:r>
            <a:r>
              <a:rPr lang="en-US" baseline="0" dirty="0" smtClean="0"/>
              <a:t>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see the skip</a:t>
            </a:r>
            <a:r>
              <a:rPr lang="en-US" baseline="0" dirty="0" smtClean="0"/>
              <a:t> - </a:t>
            </a:r>
            <a:r>
              <a:rPr lang="en-US" dirty="0" smtClean="0"/>
              <a:t>limit or limit</a:t>
            </a:r>
            <a:r>
              <a:rPr lang="en-US" baseline="0" dirty="0" smtClean="0"/>
              <a:t> - </a:t>
            </a:r>
            <a:r>
              <a:rPr lang="en-US" dirty="0" smtClean="0"/>
              <a:t>skip on the</a:t>
            </a:r>
            <a:r>
              <a:rPr lang="en-US" baseline="0" dirty="0" smtClean="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Functional Interface that the</a:t>
            </a:r>
            <a:r>
              <a:rPr lang="en-US" baseline="0" dirty="0" smtClean="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decorator, or wrapper pattern introduced by the Design Patterns book, is a pattern where additional</a:t>
            </a:r>
            <a:r>
              <a:rPr lang="en-US" baseline="0" dirty="0" smtClean="0"/>
              <a:t> behaviors are added to an object by decorating it, or wrapping it within another object.  In this case, the </a:t>
            </a:r>
            <a:r>
              <a:rPr lang="en-US" baseline="0" dirty="0" err="1" smtClean="0"/>
              <a:t>AutoClosable</a:t>
            </a:r>
            <a:r>
              <a:rPr lang="en-US" baseline="0" dirty="0" smtClean="0"/>
              <a:t> is being decorated with exception post-processing to wrap any exception within the </a:t>
            </a:r>
            <a:r>
              <a:rPr lang="en-US" baseline="0" dirty="0" err="1" smtClean="0"/>
              <a:t>NotClosedException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logger here is using </a:t>
            </a:r>
            <a:r>
              <a:rPr lang="en-US" dirty="0" err="1" smtClean="0"/>
              <a:t>getCause</a:t>
            </a:r>
            <a:r>
              <a:rPr lang="en-US" dirty="0" smtClean="0"/>
              <a:t>() because it knows that this exception</a:t>
            </a:r>
            <a:r>
              <a:rPr lang="en-US" baseline="0" dirty="0" smtClean="0"/>
              <a:t> will always be wrapped.  It is printing the actual exception thrown by the close() method, not the exception decorator.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a:t>
            </a:r>
            <a:r>
              <a:rPr lang="en-US" baseline="0" dirty="0" smtClean="0"/>
              <a:t>Their documentation suggests that programmers might get =&gt; confused </a:t>
            </a:r>
            <a:r>
              <a:rPr lang="en-US" baseline="0" dirty="0" smtClean="0"/>
              <a:t>with </a:t>
            </a:r>
            <a:r>
              <a:rPr lang="en-US" baseline="0" dirty="0" smtClean="0"/>
              <a:t>&gt;= .  That doesn’t happen in other languages, but here we are.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Wrap is the example shown on the previous two slides.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t>
            </a:r>
            <a:r>
              <a:rPr lang="en-US" baseline="0" dirty="0" smtClean="0"/>
              <a:t>with multiple FIs and </a:t>
            </a:r>
            <a:r>
              <a:rPr lang="en-US" baseline="0" dirty="0" smtClean="0"/>
              <a:t>more than 1 match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r>
              <a:rPr lang="en-US" baseline="0" dirty="0" smtClean="0"/>
              <a:t>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a:t>
            </a:r>
            <a:r>
              <a:rPr lang="en-US" baseline="0" dirty="0" smtClean="0"/>
              <a:t>collection visitors</a:t>
            </a:r>
            <a:r>
              <a:rPr lang="en-US" baseline="0" dirty="0" smtClean="0"/>
              <a:t>,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www.oracle.com/webfolder/technetwork/tutorials/obe/java/Lambda-QuickStart/index.html" TargetMode="External"/><Relationship Id="rId3" Type="http://schemas.openxmlformats.org/officeDocument/2006/relationships/hyperlink" Target="https://github.com/RichardRoda/2017-CodePaLOUsa-Lambda" TargetMode="External"/><Relationship Id="rId7" Type="http://schemas.openxmlformats.org/officeDocument/2006/relationships/hyperlink" Target="https://github.com/RichardRoda/closeit"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Functional </a:t>
            </a:r>
            <a:r>
              <a:rPr lang="en-US" sz="2400" dirty="0"/>
              <a:t>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initial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a:t>
            </a:r>
            <a:r>
              <a:rPr lang="en-US" sz="2400" dirty="0" smtClean="0"/>
              <a:t>that is used by the stream framework for sorting data.</a:t>
            </a:r>
            <a:endParaRPr lang="en-US" sz="2400" dirty="0" smtClean="0"/>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 Class</a:t>
            </a:r>
            <a:endParaRPr lang="en-US" dirty="0"/>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a:t>
            </a:r>
            <a:r>
              <a:rPr lang="en-US" sz="2400" dirty="0" smtClean="0"/>
              <a:t>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returns </a:t>
            </a:r>
            <a:r>
              <a:rPr lang="en-US" sz="2400" b="1" dirty="0" smtClean="0">
                <a:solidFill>
                  <a:srgbClr val="0000FF"/>
                </a:solidFill>
                <a:latin typeface="Courier New" panose="02070309020205020404" pitchFamily="49" charset="0"/>
              </a:rPr>
              <a:t>true</a:t>
            </a:r>
            <a:r>
              <a:rPr lang="en-US" sz="2400" dirty="0" smtClean="0">
                <a:solidFill>
                  <a:prstClr val="black">
                    <a:lumMod val="75000"/>
                    <a:lumOff val="25000"/>
                  </a:prstClr>
                </a:solidFill>
              </a:rPr>
              <a:t> when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a:t>
            </a:r>
            <a:r>
              <a:rPr lang="en-US" dirty="0" smtClean="0">
                <a:solidFill>
                  <a:srgbClr val="008000"/>
                </a:solidFill>
                <a:latin typeface="Courier New" panose="02070309020205020404" pitchFamily="49" charset="0"/>
              </a:rPr>
              <a:t>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 with syntax,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a:t>
            </a:r>
            <a:r>
              <a:rPr lang="en-US" sz="2600" dirty="0" err="1" smtClean="0"/>
              <a:t>Perspecta</a:t>
            </a:r>
            <a:endParaRPr lang="en-US" sz="2600" dirty="0" smtClean="0"/>
          </a:p>
          <a:p>
            <a:r>
              <a:rPr lang="en-US" sz="2600" dirty="0" smtClean="0"/>
              <a:t>Over 15 years of Java development experience</a:t>
            </a:r>
          </a:p>
          <a:p>
            <a:r>
              <a:rPr lang="en-US" sz="2600" dirty="0" smtClean="0"/>
              <a:t>Oracle Certified Professional </a:t>
            </a:r>
            <a:r>
              <a:rPr lang="en-US" sz="2600" dirty="0" smtClean="0"/>
              <a:t>Java </a:t>
            </a:r>
            <a:r>
              <a:rPr lang="en-US" sz="2600" dirty="0" smtClean="0"/>
              <a:t>8 and </a:t>
            </a:r>
            <a:r>
              <a:rPr lang="en-US" sz="2600" dirty="0" smtClean="0"/>
              <a:t>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p>
          <a:p>
            <a:r>
              <a:rPr lang="en-US" sz="2000" dirty="0"/>
              <a:t>Arguments are bound in declaration order.</a:t>
            </a:r>
          </a:p>
          <a:p>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r>
              <a:rPr lang="en-US" sz="2000" dirty="0" smtClean="0"/>
              <a:t>.</a:t>
            </a:r>
          </a:p>
          <a:p>
            <a:r>
              <a:rPr lang="en-US" sz="2000" dirty="0" smtClean="0"/>
              <a:t>The first argument rule has significance when choosing the order of arguments for the “Bi” family of Functional Interfaces.</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are Like Factory Conveyor Belts</a:t>
            </a:r>
            <a:endParaRPr lang="en-US" dirty="0"/>
          </a:p>
        </p:txBody>
      </p:sp>
      <p:sp>
        <p:nvSpPr>
          <p:cNvPr id="3" name="Content Placeholder 2"/>
          <p:cNvSpPr>
            <a:spLocks noGrp="1"/>
          </p:cNvSpPr>
          <p:nvPr>
            <p:ph idx="1"/>
          </p:nvPr>
        </p:nvSpPr>
        <p:spPr>
          <a:xfrm>
            <a:off x="677334" y="1281113"/>
            <a:ext cx="8596668" cy="5210175"/>
          </a:xfrm>
        </p:spPr>
        <p:txBody>
          <a:bodyPr>
            <a:normAutofit/>
          </a:bodyPr>
          <a:lstStyle/>
          <a:p>
            <a:r>
              <a:rPr lang="en-US" sz="2400" dirty="0" smtClean="0"/>
              <a:t>The data source is the raw material to be processed.</a:t>
            </a:r>
          </a:p>
          <a:p>
            <a:r>
              <a:rPr lang="en-US" sz="2400" dirty="0" smtClean="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a:t>
            </a:r>
            <a:r>
              <a:rPr lang="en-US" sz="2400" dirty="0" smtClean="0"/>
              <a:t>next intermediate operation or terminal operation.</a:t>
            </a:r>
          </a:p>
          <a:p>
            <a:r>
              <a:rPr lang="en-US" sz="2400" dirty="0" smtClean="0"/>
              <a:t>A conveyor belt doesn’t start until all the workers are in place and ready.  Likewise a stream doesn’t start until all the intermediate operations and the terminal operation have been defined.</a:t>
            </a:r>
          </a:p>
          <a:p>
            <a:r>
              <a:rPr lang="en-US" sz="2400" dirty="0" smtClean="0"/>
              <a:t>Defining the terminal operation starts the processing.</a:t>
            </a:r>
          </a:p>
        </p:txBody>
      </p:sp>
    </p:spTree>
    <p:extLst>
      <p:ext uri="{BB962C8B-B14F-4D97-AF65-F5344CB8AC3E}">
        <p14:creationId xmlns:p14="http://schemas.microsoft.com/office/powerpoint/2010/main" val="26035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 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is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a:t>
            </a:r>
            <a:r>
              <a:rPr lang="en-US" dirty="0" smtClean="0"/>
              <a:t>values of </a:t>
            </a:r>
            <a:r>
              <a:rPr lang="en-US" dirty="0"/>
              <a:t>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vs Imperative Programming</a:t>
            </a:r>
            <a:endParaRPr lang="en-US" dirty="0"/>
          </a:p>
        </p:txBody>
      </p:sp>
      <p:sp>
        <p:nvSpPr>
          <p:cNvPr id="3" name="Content Placeholder 2"/>
          <p:cNvSpPr>
            <a:spLocks noGrp="1"/>
          </p:cNvSpPr>
          <p:nvPr>
            <p:ph idx="1"/>
          </p:nvPr>
        </p:nvSpPr>
        <p:spPr>
          <a:xfrm>
            <a:off x="677334" y="1624013"/>
            <a:ext cx="8596668" cy="4417349"/>
          </a:xfrm>
        </p:spPr>
        <p:txBody>
          <a:bodyPr>
            <a:normAutofit/>
          </a:bodyPr>
          <a:lstStyle/>
          <a:p>
            <a:r>
              <a:rPr lang="en-US" sz="2400" dirty="0" smtClean="0"/>
              <a:t>Imperative Programming focuses on </a:t>
            </a:r>
            <a:r>
              <a:rPr lang="en-US" sz="2400" i="1" dirty="0" smtClean="0"/>
              <a:t>how</a:t>
            </a:r>
            <a:r>
              <a:rPr lang="en-US" sz="2400" dirty="0" smtClean="0"/>
              <a:t> a tasks are done.</a:t>
            </a:r>
          </a:p>
          <a:p>
            <a:r>
              <a:rPr lang="en-US" sz="2400" dirty="0" smtClean="0"/>
              <a:t>Each step, including loop structures and task management must be explicit.</a:t>
            </a:r>
          </a:p>
          <a:p>
            <a:endParaRPr lang="en-US" sz="2400" dirty="0"/>
          </a:p>
          <a:p>
            <a:r>
              <a:rPr lang="en-US" sz="2400" dirty="0" smtClean="0"/>
              <a:t>Stream Programming focuses on </a:t>
            </a:r>
            <a:r>
              <a:rPr lang="en-US" sz="2400" i="1" dirty="0" smtClean="0"/>
              <a:t>what</a:t>
            </a:r>
            <a:r>
              <a:rPr lang="en-US" sz="2400" dirty="0" smtClean="0"/>
              <a:t> tasks are done.</a:t>
            </a:r>
          </a:p>
          <a:p>
            <a:r>
              <a:rPr lang="en-US" sz="2400" dirty="0" smtClean="0"/>
              <a:t>The coordination of data between the tasks is handled by the stream itself.</a:t>
            </a:r>
          </a:p>
          <a:p>
            <a:r>
              <a:rPr lang="en-US" sz="2400" dirty="0" smtClean="0"/>
              <a:t>Optimizations, such as parallelism, can be introduced to idempotent operations without requiring </a:t>
            </a:r>
            <a:r>
              <a:rPr lang="en-US" sz="2400" dirty="0" smtClean="0"/>
              <a:t>rewriting </a:t>
            </a:r>
            <a:r>
              <a:rPr lang="en-US" sz="2400" dirty="0" smtClean="0"/>
              <a:t>of a stream process.</a:t>
            </a:r>
            <a:endParaRPr lang="en-US" sz="2400" dirty="0"/>
          </a:p>
        </p:txBody>
      </p:sp>
    </p:spTree>
    <p:extLst>
      <p:ext uri="{BB962C8B-B14F-4D97-AF65-F5344CB8AC3E}">
        <p14:creationId xmlns:p14="http://schemas.microsoft.com/office/powerpoint/2010/main" val="2926649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AutoClosable</a:t>
            </a:r>
            <a:r>
              <a:rPr lang="en-US" dirty="0" smtClean="0"/>
              <a:t> </a:t>
            </a:r>
            <a:r>
              <a:rPr lang="en-US" dirty="0" smtClean="0"/>
              <a:t>Lambdas</a:t>
            </a:r>
            <a:endParaRPr lang="en-US" dirty="0"/>
          </a:p>
        </p:txBody>
      </p:sp>
      <p:sp>
        <p:nvSpPr>
          <p:cNvPr id="6" name="Subtitle 5"/>
          <p:cNvSpPr>
            <a:spLocks noGrp="1"/>
          </p:cNvSpPr>
          <p:nvPr>
            <p:ph type="subTitle" idx="1"/>
          </p:nvPr>
        </p:nvSpPr>
        <p:spPr/>
        <p:txBody>
          <a:bodyPr/>
          <a:lstStyle/>
          <a:p>
            <a:r>
              <a:rPr lang="en-US" dirty="0" smtClean="0"/>
              <a:t>Use try-with-resources with any class, and catch the close exception</a:t>
            </a:r>
            <a:endParaRPr lang="en-US" dirty="0"/>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smtClean="0"/>
              <a:t>AutoClosable</a:t>
            </a:r>
            <a:r>
              <a:rPr lang="en-US" dirty="0" smtClean="0"/>
              <a:t> is a </a:t>
            </a:r>
            <a:r>
              <a:rPr lang="en-US" dirty="0" smtClean="0"/>
              <a:t>Functional Interface</a:t>
            </a:r>
            <a:endParaRPr lang="en-US" dirty="0"/>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This interface is a functional interface because it has exactly one abstract method.</a:t>
            </a:r>
          </a:p>
          <a:p>
            <a:r>
              <a:rPr lang="en-US" sz="2400" dirty="0" smtClean="0"/>
              <a:t>The Functional Method is </a:t>
            </a:r>
            <a:r>
              <a:rPr lang="en-US" sz="2400" dirty="0">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r>
              <a:rPr lang="en-US" sz="2400" dirty="0" smtClean="0"/>
              <a:t>.</a:t>
            </a:r>
          </a:p>
          <a:p>
            <a:r>
              <a:rPr lang="en-US" sz="2400" dirty="0" smtClean="0"/>
              <a:t>The missing </a:t>
            </a:r>
            <a:r>
              <a:rPr lang="en-US" sz="2400" dirty="0" smtClean="0">
                <a:solidFill>
                  <a:srgbClr val="00000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FunctionalInterface</a:t>
            </a:r>
            <a:r>
              <a:rPr lang="en-US" sz="2400" dirty="0" smtClean="0"/>
              <a:t> annotation is unnecessary.</a:t>
            </a:r>
          </a:p>
          <a:p>
            <a:pPr marL="0" indent="0">
              <a:buNone/>
            </a:pPr>
            <a:endParaRPr lang="en-US" dirty="0" smtClean="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try-with-resources with any class</a:t>
            </a:r>
            <a:br>
              <a:rPr lang="en-US" dirty="0" smtClean="0"/>
            </a:br>
            <a:r>
              <a:rPr lang="en-US" dirty="0" smtClean="0"/>
              <a:t>Example: Close a Context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In Java 7, try-with-resources was added to the language.</a:t>
            </a:r>
          </a:p>
          <a:p>
            <a:r>
              <a:rPr lang="en-US" sz="2400" dirty="0" smtClean="0"/>
              <a:t>Unfortunately, not every class that could benefit from it implemented it.</a:t>
            </a:r>
          </a:p>
          <a:p>
            <a:r>
              <a:rPr lang="en-US" sz="2400" dirty="0" smtClean="0"/>
              <a:t>With the magic of Lambdas, </a:t>
            </a:r>
            <a:r>
              <a:rPr lang="en-US" sz="2400" dirty="0" smtClean="0"/>
              <a:t>anything </a:t>
            </a:r>
            <a:r>
              <a:rPr lang="en-US" sz="2400" dirty="0" smtClean="0"/>
              <a:t>can leverage try-with-resources.</a:t>
            </a:r>
          </a:p>
          <a:p>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dirty="0" smtClean="0"/>
              <a:t>the </a:t>
            </a:r>
            <a:r>
              <a:rPr lang="en-US" dirty="0" err="1" smtClean="0"/>
              <a:t>AutoClosable</a:t>
            </a:r>
            <a:r>
              <a:rPr lang="en-US" dirty="0" smtClean="0"/>
              <a:t> </a:t>
            </a:r>
            <a:r>
              <a:rPr lang="en-US" dirty="0" smtClean="0"/>
              <a:t>Lambda</a:t>
            </a:r>
            <a:endParaRPr lang="en-US" dirty="0"/>
          </a:p>
        </p:txBody>
      </p:sp>
      <p:sp>
        <p:nvSpPr>
          <p:cNvPr id="3" name="Content Placeholder 2"/>
          <p:cNvSpPr>
            <a:spLocks noGrp="1"/>
          </p:cNvSpPr>
          <p:nvPr>
            <p:ph idx="1"/>
          </p:nvPr>
        </p:nvSpPr>
        <p:spPr/>
        <p:txBody>
          <a:bodyPr/>
          <a:lstStyle/>
          <a:p>
            <a:r>
              <a:rPr lang="en-US" sz="3200" dirty="0" smtClean="0"/>
              <a:t>The close method throws Exception.</a:t>
            </a:r>
          </a:p>
          <a:p>
            <a:r>
              <a:rPr lang="en-US" sz="3200" dirty="0" smtClean="0"/>
              <a:t>The thrown Exception will either need to be caught or processed.</a:t>
            </a:r>
          </a:p>
          <a:p>
            <a:r>
              <a:rPr lang="en-US" sz="3200" dirty="0" smtClean="0"/>
              <a:t>This may result in the code being littered with catch statements.</a:t>
            </a:r>
          </a:p>
          <a:p>
            <a:endParaRPr lang="en-US" dirty="0" smtClean="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a:t>
            </a:r>
            <a:r>
              <a:rPr lang="en-US" dirty="0" err="1" smtClean="0"/>
              <a:t>AutoClosable</a:t>
            </a:r>
            <a:r>
              <a:rPr lang="en-US" dirty="0" smtClean="0"/>
              <a:t> Lambda</a:t>
            </a:r>
            <a:endParaRPr lang="en-US" dirty="0"/>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smtClean="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Override </a:t>
            </a:r>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Parameterizing </a:t>
            </a:r>
            <a:r>
              <a:rPr lang="en-US" dirty="0" err="1" smtClean="0"/>
              <a:t>AutoClosable</a:t>
            </a:r>
            <a:r>
              <a:rPr lang="en-US" dirty="0" smtClean="0"/>
              <a:t> Exceptions</a:t>
            </a:r>
            <a:endParaRPr lang="en-US" dirty="0"/>
          </a:p>
        </p:txBody>
      </p:sp>
      <p:sp>
        <p:nvSpPr>
          <p:cNvPr id="3" name="Content Placeholder 2"/>
          <p:cNvSpPr>
            <a:spLocks noGrp="1"/>
          </p:cNvSpPr>
          <p:nvPr>
            <p:ph idx="1"/>
          </p:nvPr>
        </p:nvSpPr>
        <p:spPr>
          <a:xfrm>
            <a:off x="677334" y="1495425"/>
            <a:ext cx="8596668" cy="4895850"/>
          </a:xfrm>
        </p:spPr>
        <p:txBody>
          <a:bodyPr/>
          <a:lstStyle/>
          <a:p>
            <a:r>
              <a:rPr lang="en-US" sz="2000" dirty="0" smtClean="0"/>
              <a:t>Using generics, it is possible to parameterize the checked exceptions that a sub-interface of </a:t>
            </a:r>
            <a:r>
              <a:rPr lang="en-US" sz="2000" dirty="0" err="1" smtClean="0"/>
              <a:t>AutoClosable</a:t>
            </a:r>
            <a:r>
              <a:rPr lang="en-US" sz="2000" dirty="0" smtClean="0"/>
              <a:t> may throw.</a:t>
            </a:r>
          </a:p>
          <a:p>
            <a:r>
              <a:rPr lang="en-US" sz="2000" dirty="0" smtClean="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AutoCloseable</a:t>
            </a:r>
            <a:r>
              <a:rPr lang="en-US" sz="2000" dirty="0">
                <a:solidFill>
                  <a:srgbClr val="000000"/>
                </a:solidFill>
                <a:latin typeface="Courier New" panose="02070309020205020404" pitchFamily="49" charset="0"/>
              </a:rPr>
              <a:t>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   </a:t>
            </a:r>
            <a:r>
              <a:rPr lang="en-US" sz="2000" b="1" dirty="0" smtClean="0">
                <a:solidFill>
                  <a:srgbClr val="0000FF"/>
                </a:solidFill>
                <a:latin typeface="Courier New" panose="02070309020205020404" pitchFamily="49" charset="0"/>
              </a:rPr>
              <a:t>default</a:t>
            </a:r>
            <a:r>
              <a:rPr lang="en-US" sz="2000" dirty="0" smtClean="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   </a:t>
            </a:r>
            <a:r>
              <a:rPr lang="en-US" sz="2000" dirty="0" smtClean="0">
                <a:solidFill>
                  <a:srgbClr val="8000FF"/>
                </a:solidFill>
                <a:latin typeface="Courier New" panose="02070309020205020404" pitchFamily="49" charset="0"/>
              </a:rPr>
              <a:t>void</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b="1" dirty="0" smtClean="0">
                <a:solidFill>
                  <a:srgbClr val="000080"/>
                </a:solidFill>
                <a:latin typeface="Courier New" panose="02070309020205020404" pitchFamily="49" charset="0"/>
              </a:rPr>
              <a:t>}</a:t>
            </a:r>
          </a:p>
          <a:p>
            <a:r>
              <a:rPr lang="en-US" sz="2000" dirty="0" smtClean="0"/>
              <a:t>The default </a:t>
            </a:r>
            <a:r>
              <a:rPr lang="en-US" sz="2000" dirty="0">
                <a:solidFill>
                  <a:srgbClr val="000000"/>
                </a:solidFill>
                <a:latin typeface="Courier New" panose="02070309020205020404" pitchFamily="49" charset="0"/>
              </a:rPr>
              <a:t>close</a:t>
            </a:r>
            <a:r>
              <a:rPr lang="en-US" sz="2000" b="1" dirty="0" smtClean="0">
                <a:solidFill>
                  <a:srgbClr val="000080"/>
                </a:solidFill>
                <a:latin typeface="Courier New" panose="02070309020205020404" pitchFamily="49" charset="0"/>
              </a:rPr>
              <a:t>()</a:t>
            </a:r>
            <a:r>
              <a:rPr lang="en-US" sz="2000" dirty="0" smtClean="0"/>
              <a:t> method is necessary because applying the generic </a:t>
            </a:r>
            <a:r>
              <a:rPr lang="en-US" sz="2000" dirty="0" smtClean="0"/>
              <a:t>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smtClean="0"/>
              <a:t> </a:t>
            </a:r>
            <a:r>
              <a:rPr lang="en-US" sz="2000" dirty="0" smtClean="0"/>
              <a:t>method results </a:t>
            </a:r>
            <a:r>
              <a:rPr lang="en-US" sz="2000" dirty="0" smtClean="0"/>
              <a:t>in a compiler </a:t>
            </a:r>
            <a:r>
              <a:rPr lang="en-US" sz="2000" dirty="0" smtClean="0"/>
              <a:t>error when used </a:t>
            </a:r>
            <a:r>
              <a:rPr lang="en-US" sz="2000" dirty="0"/>
              <a:t>in a </a:t>
            </a:r>
            <a:r>
              <a:rPr lang="en-US" sz="2000" dirty="0" smtClean="0"/>
              <a:t>try-with-resources statement. </a:t>
            </a:r>
            <a:endParaRPr lang="en-US" sz="2000" dirty="0" smtClean="0"/>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Parameterized FI</a:t>
            </a:r>
            <a:endParaRPr lang="en-US" dirty="0"/>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If we use </a:t>
            </a:r>
            <a:r>
              <a:rPr lang="en-US" sz="2400" dirty="0" smtClean="0">
                <a:solidFill>
                  <a:srgbClr val="000000"/>
                </a:solidFill>
                <a:latin typeface="Courier New" panose="02070309020205020404" pitchFamily="49" charset="0"/>
              </a:rPr>
              <a:t>CloseIt1</a:t>
            </a:r>
            <a:r>
              <a:rPr lang="en-US" sz="2400" dirty="0"/>
              <a:t> </a:t>
            </a:r>
            <a:r>
              <a:rPr lang="en-US" sz="2400" dirty="0" smtClean="0"/>
              <a:t>from the previous slide:</a:t>
            </a:r>
            <a:endParaRPr lang="en-US" sz="2400" dirty="0" smtClean="0"/>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try</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latin typeface="Courier New" panose="02070309020205020404" pitchFamily="49" charset="0"/>
              </a:rPr>
              <a:t>CloseIt1</a:t>
            </a:r>
            <a:r>
              <a:rPr lang="en-US" b="1" dirty="0" smtClean="0">
                <a:solidFill>
                  <a:srgbClr val="000080"/>
                </a:solidFill>
                <a:latin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rPr>
              <a:t>NamingException</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Decorating the Close Lambda		</a:t>
            </a:r>
            <a:endParaRPr lang="en-US" dirty="0"/>
          </a:p>
        </p:txBody>
      </p:sp>
      <p:sp>
        <p:nvSpPr>
          <p:cNvPr id="3" name="Content Placeholder 2"/>
          <p:cNvSpPr>
            <a:spLocks noGrp="1"/>
          </p:cNvSpPr>
          <p:nvPr>
            <p:ph idx="1"/>
          </p:nvPr>
        </p:nvSpPr>
        <p:spPr>
          <a:xfrm>
            <a:off x="390525" y="1452563"/>
            <a:ext cx="9077325" cy="5005387"/>
          </a:xfrm>
        </p:spPr>
        <p:txBody>
          <a:bodyPr>
            <a:normAutofit/>
          </a:bodyPr>
          <a:lstStyle/>
          <a:p>
            <a:r>
              <a:rPr lang="en-US" sz="2200" dirty="0" smtClean="0"/>
              <a:t>Consider the following code</a:t>
            </a:r>
          </a:p>
          <a:p>
            <a:pPr lvl="1"/>
            <a:r>
              <a:rPr lang="en-US" sz="2000" dirty="0" smtClean="0"/>
              <a:t>Assume </a:t>
            </a:r>
            <a:r>
              <a:rPr lang="en-US" sz="2000" dirty="0" err="1" smtClean="0">
                <a:solidFill>
                  <a:srgbClr val="000000"/>
                </a:solidFill>
                <a:latin typeface="Courier New" panose="02070309020205020404" pitchFamily="49" charset="0"/>
              </a:rPr>
              <a:t>NotClosedException</a:t>
            </a:r>
            <a:r>
              <a:rPr lang="en-US" sz="2000" dirty="0" smtClean="0"/>
              <a:t> is an unchecked exception with a constructor that takes a </a:t>
            </a:r>
            <a:r>
              <a:rPr lang="en-US" sz="2000" dirty="0" err="1" smtClean="0"/>
              <a:t>throwable</a:t>
            </a:r>
            <a:r>
              <a:rPr lang="en-US" sz="2000" dirty="0" smtClean="0"/>
              <a:t>.</a:t>
            </a:r>
          </a:p>
          <a:p>
            <a:pPr lvl="1"/>
            <a:r>
              <a:rPr lang="en-US" sz="2000" dirty="0" smtClean="0"/>
              <a:t>Decorator Pattern: </a:t>
            </a:r>
            <a:r>
              <a:rPr lang="en-US" sz="2000" dirty="0">
                <a:hlinkClick r:id="rId3"/>
              </a:rPr>
              <a:t>https://en.wikipedia.org/wiki/Decorator_pattern</a:t>
            </a:r>
            <a:endParaRPr lang="en-US" sz="2000" dirty="0" smtClean="0">
              <a:solidFill>
                <a:srgbClr val="8000FF"/>
              </a:solidFill>
              <a:latin typeface="Courier New" panose="02070309020205020404" pitchFamily="49" charset="0"/>
            </a:endParaRPr>
          </a:p>
          <a:p>
            <a:pPr marL="0" indent="0">
              <a:buNone/>
            </a:pP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0000"/>
                </a:solidFill>
                <a:latin typeface="Courier New" panose="02070309020205020404" pitchFamily="49" charset="0"/>
              </a:rPr>
              <a:t>	</a:t>
            </a: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smtClean="0">
                <a:solidFill>
                  <a:srgbClr val="8000FF"/>
                </a:solidFill>
                <a:latin typeface="Courier New" panose="02070309020205020404" pitchFamily="49" charset="0"/>
              </a:rPr>
              <a:t>	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smtClean="0">
                <a:solidFill>
                  <a:srgbClr val="000000"/>
                </a:solidFill>
                <a:latin typeface="Courier New" panose="02070309020205020404" pitchFamily="49" charset="0"/>
              </a:rPr>
              <a:t>wrapAllException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AutoCloseable</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smtClean="0">
                <a:solidFill>
                  <a:srgbClr val="0000FF"/>
                </a:solidFill>
                <a:latin typeface="Courier New" panose="02070309020205020404" pitchFamily="49" charset="0"/>
              </a:rPr>
              <a:t>		return</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catch</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the Close Exception</a:t>
            </a:r>
            <a:endParaRPr lang="en-US" dirty="0"/>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smtClean="0"/>
              <a:t>The close lambda is decorated to wrap any exceptions that occur within a </a:t>
            </a:r>
            <a:r>
              <a:rPr lang="en-US" sz="2000" dirty="0" err="1" smtClean="0">
                <a:solidFill>
                  <a:srgbClr val="000000"/>
                </a:solidFill>
                <a:latin typeface="Courier New" panose="02070309020205020404" pitchFamily="49" charset="0"/>
              </a:rPr>
              <a:t>NotClosedException</a:t>
            </a:r>
            <a:r>
              <a:rPr lang="en-US" sz="2000" dirty="0" smtClean="0"/>
              <a:t>.  If no exception occurs within the body, this wrapped exception will be caught and processed by the catch clause.</a:t>
            </a:r>
          </a:p>
          <a:p>
            <a:pPr marL="0" indent="0">
              <a:buNone/>
            </a:pP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NamingException</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try</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CloseIt0 </a:t>
            </a:r>
            <a:r>
              <a:rPr lang="en-US" dirty="0">
                <a:solidFill>
                  <a:srgbClr val="000000"/>
                </a:solidFill>
                <a:latin typeface="Courier New" panose="02070309020205020404" pitchFamily="49" charset="0"/>
              </a:rPr>
              <a:t>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CloseIt0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wrapAllException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logger</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log</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Level</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smtClean="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smtClean="0"/>
              <a:t>The </a:t>
            </a:r>
            <a:r>
              <a:rPr lang="en-US" dirty="0" err="1" smtClean="0"/>
              <a:t>CloseIt</a:t>
            </a:r>
            <a:r>
              <a:rPr lang="en-US" dirty="0" smtClean="0"/>
              <a:t> Project</a:t>
            </a:r>
            <a:endParaRPr lang="en-US" dirty="0"/>
          </a:p>
        </p:txBody>
      </p:sp>
      <p:sp>
        <p:nvSpPr>
          <p:cNvPr id="3" name="Content Placeholder 2"/>
          <p:cNvSpPr>
            <a:spLocks noGrp="1"/>
          </p:cNvSpPr>
          <p:nvPr>
            <p:ph idx="1"/>
          </p:nvPr>
        </p:nvSpPr>
        <p:spPr>
          <a:xfrm>
            <a:off x="677334" y="1104900"/>
            <a:ext cx="8596668" cy="5076825"/>
          </a:xfrm>
        </p:spPr>
        <p:txBody>
          <a:bodyPr>
            <a:normAutofit/>
          </a:bodyPr>
          <a:lstStyle/>
          <a:p>
            <a:r>
              <a:rPr lang="en-US" dirty="0" smtClean="0"/>
              <a:t>Provides generic functional interfaces to use as the target of try-with-resources statements.  Supports 0-5 checked exceptions.</a:t>
            </a:r>
          </a:p>
          <a:p>
            <a:r>
              <a:rPr lang="en-US" dirty="0"/>
              <a:t>Makes it easy to use try-with-resources for </a:t>
            </a:r>
            <a:r>
              <a:rPr lang="en-US" dirty="0" smtClean="0"/>
              <a:t>any object </a:t>
            </a:r>
            <a:r>
              <a:rPr lang="en-US" dirty="0"/>
              <a:t>that needs cleanup as a replacement for the problematic try-finally construct</a:t>
            </a:r>
            <a:r>
              <a:rPr lang="en-US" dirty="0" smtClean="0"/>
              <a:t>.</a:t>
            </a:r>
            <a:endParaRPr lang="en-US" dirty="0" smtClean="0"/>
          </a:p>
          <a:p>
            <a:r>
              <a:rPr lang="en-US" dirty="0" smtClean="0"/>
              <a:t>Provides </a:t>
            </a:r>
            <a:r>
              <a:rPr lang="en-US" dirty="0" smtClean="0"/>
              <a:t>decorators (</a:t>
            </a:r>
            <a:r>
              <a:rPr lang="en-US" dirty="0">
                <a:hlinkClick r:id="rId3"/>
              </a:rPr>
              <a:t>https://</a:t>
            </a:r>
            <a:r>
              <a:rPr lang="en-US" dirty="0" smtClean="0">
                <a:hlinkClick r:id="rId3"/>
              </a:rPr>
              <a:t>en.wikipedia.org/wiki/Decorator_pattern</a:t>
            </a:r>
            <a:r>
              <a:rPr lang="en-US" dirty="0" smtClean="0"/>
              <a:t>) for the </a:t>
            </a:r>
            <a:r>
              <a:rPr lang="en-US" dirty="0" err="1" smtClean="0"/>
              <a:t>AutoClosable</a:t>
            </a:r>
            <a:r>
              <a:rPr lang="en-US" dirty="0" smtClean="0"/>
              <a:t> </a:t>
            </a:r>
            <a:r>
              <a:rPr lang="en-US" dirty="0" smtClean="0"/>
              <a:t>lambda for </a:t>
            </a:r>
            <a:r>
              <a:rPr lang="en-US" dirty="0" smtClean="0"/>
              <a:t>handling exceptions in the close method:</a:t>
            </a:r>
          </a:p>
          <a:p>
            <a:pPr lvl="1"/>
            <a:r>
              <a:rPr lang="en-US" sz="1800" dirty="0" smtClean="0"/>
              <a:t>Ignore – Pretend the exception never happened.  Discard it.</a:t>
            </a:r>
          </a:p>
          <a:p>
            <a:pPr lvl="1"/>
            <a:r>
              <a:rPr lang="en-US" sz="1800" dirty="0" smtClean="0"/>
              <a:t>Consume – Do something with the exception, such as log it, </a:t>
            </a:r>
            <a:r>
              <a:rPr lang="en-US" sz="1800" dirty="0" smtClean="0"/>
              <a:t>then discard</a:t>
            </a:r>
            <a:r>
              <a:rPr lang="en-US" sz="1800" dirty="0" smtClean="0"/>
              <a:t>.</a:t>
            </a:r>
            <a:endParaRPr lang="en-US" sz="1800" dirty="0" smtClean="0"/>
          </a:p>
          <a:p>
            <a:pPr lvl="1"/>
            <a:r>
              <a:rPr lang="en-US" sz="1800" dirty="0" smtClean="0"/>
              <a:t>Hide – Hide a checked exception from the compiler but throw it anyway.</a:t>
            </a:r>
          </a:p>
          <a:p>
            <a:pPr lvl="1"/>
            <a:r>
              <a:rPr lang="en-US" sz="1800" dirty="0" smtClean="0"/>
              <a:t>Wrap – Wrap the exception within another exception of a different </a:t>
            </a:r>
            <a:r>
              <a:rPr lang="en-US" sz="1800" dirty="0" smtClean="0"/>
              <a:t>type.  This is the example from the previous two slides.</a:t>
            </a:r>
            <a:endParaRPr lang="en-US" sz="1800" dirty="0" smtClean="0"/>
          </a:p>
          <a:p>
            <a:pPr lvl="2"/>
            <a:r>
              <a:rPr lang="en-US" sz="1800" dirty="0" smtClean="0"/>
              <a:t>A safer alternative to hide for </a:t>
            </a:r>
            <a:r>
              <a:rPr lang="en-US" sz="1800" dirty="0" smtClean="0"/>
              <a:t>unwanted </a:t>
            </a:r>
            <a:r>
              <a:rPr lang="en-US" sz="1800" dirty="0" smtClean="0"/>
              <a:t>checked exceptions.</a:t>
            </a:r>
          </a:p>
          <a:p>
            <a:pPr lvl="2"/>
            <a:r>
              <a:rPr lang="en-US" sz="1800" dirty="0" smtClean="0"/>
              <a:t>Wrapping allows an exception </a:t>
            </a:r>
            <a:r>
              <a:rPr lang="en-US" sz="1800" dirty="0" smtClean="0"/>
              <a:t>from the </a:t>
            </a:r>
            <a:r>
              <a:rPr lang="en-US" sz="1800" dirty="0" smtClean="0"/>
              <a:t>close method to be caught </a:t>
            </a:r>
            <a:r>
              <a:rPr lang="en-US" sz="1800" dirty="0" smtClean="0"/>
              <a:t>separately when no exceptions occur within the body.</a:t>
            </a:r>
            <a:endParaRPr lang="en-US" sz="1800" dirty="0" smtClean="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smtClean="0"/>
              <a:t>Questions</a:t>
            </a:r>
            <a:endParaRPr lang="en-US" dirty="0"/>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My Linked In: </a:t>
            </a:r>
            <a:r>
              <a:rPr lang="en-US" sz="2400" dirty="0" smtClean="0">
                <a:hlinkClick r:id="rId2"/>
              </a:rPr>
              <a:t>https://www.linkedin.com/in/richardroda</a:t>
            </a:r>
            <a:r>
              <a:rPr lang="en-US" sz="2400" dirty="0" smtClean="0"/>
              <a:t> </a:t>
            </a:r>
          </a:p>
          <a:p>
            <a:r>
              <a:rPr lang="en-US" sz="2400" dirty="0" smtClean="0"/>
              <a:t>My 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r>
              <a:rPr lang="en-US" sz="2400" dirty="0" err="1" smtClean="0"/>
              <a:t>CloseIt</a:t>
            </a:r>
            <a:r>
              <a:rPr lang="en-US" sz="2400" dirty="0"/>
              <a:t>: </a:t>
            </a:r>
            <a:r>
              <a:rPr lang="en-US" sz="2400" dirty="0">
                <a:hlinkClick r:id="rId7"/>
              </a:rPr>
              <a:t>https://</a:t>
            </a:r>
            <a:r>
              <a:rPr lang="en-US" sz="2400" dirty="0" smtClean="0">
                <a:hlinkClick r:id="rId7"/>
              </a:rPr>
              <a:t>github.com/RichardRoda/closeit</a:t>
            </a:r>
            <a:r>
              <a:rPr lang="en-US" sz="2400" dirty="0"/>
              <a:t> - com.github.richardroda.util:closeit:1.4</a:t>
            </a:r>
            <a:endParaRPr lang="en-US" sz="2400" dirty="0" smtClean="0"/>
          </a:p>
          <a:p>
            <a:r>
              <a:rPr lang="en-US" sz="2400" dirty="0" smtClean="0"/>
              <a:t>Oracle’s </a:t>
            </a:r>
            <a:r>
              <a:rPr lang="en-US" sz="2400" dirty="0"/>
              <a:t>Lambda </a:t>
            </a:r>
            <a:r>
              <a:rPr lang="en-US" sz="2400" dirty="0" smtClean="0"/>
              <a:t>Quick Start Guide: </a:t>
            </a:r>
            <a:r>
              <a:rPr lang="en-US" sz="2400" dirty="0">
                <a:hlinkClick r:id="rId8"/>
              </a:rPr>
              <a:t>http://</a:t>
            </a:r>
            <a:r>
              <a:rPr lang="en-US" sz="2400" dirty="0" smtClean="0">
                <a:hlinkClick r:id="rId8"/>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a:t>
            </a:r>
            <a:r>
              <a:rPr lang="en-US" sz="2100" dirty="0" smtClean="0"/>
              <a:t>is referred </a:t>
            </a:r>
            <a:r>
              <a:rPr lang="en-US" sz="2100" dirty="0" smtClean="0"/>
              <a:t>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a:t>
            </a:r>
            <a:r>
              <a:rPr lang="en-US" sz="2400" dirty="0" smtClean="0"/>
              <a:t>used </a:t>
            </a:r>
            <a:r>
              <a:rPr lang="en-US" sz="2400" dirty="0" smtClean="0"/>
              <a:t>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8491</TotalTime>
  <Words>4622</Words>
  <Application>Microsoft Office PowerPoint</Application>
  <PresentationFormat>Widescreen</PresentationFormat>
  <Paragraphs>477</Paragraphs>
  <Slides>49</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Streams vs Imperative Programming</vt:lpstr>
      <vt:lpstr>AutoClosable Lambdas</vt:lpstr>
      <vt:lpstr>AutoClosable is a Functional Interface</vt:lpstr>
      <vt:lpstr>Use try-with-resources with any class Example: Close a Context</vt:lpstr>
      <vt:lpstr>Issues with the AutoClosable Lambda</vt:lpstr>
      <vt:lpstr>Fixing the AutoClosable Lambda</vt:lpstr>
      <vt:lpstr>Parameterizing AutoClosable Exceptions</vt:lpstr>
      <vt:lpstr>Using the Parameterized FI</vt:lpstr>
      <vt:lpstr>Decorating the Close Lambda  </vt:lpstr>
      <vt:lpstr>Catching the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411</cp:revision>
  <dcterms:created xsi:type="dcterms:W3CDTF">2017-04-29T22:11:00Z</dcterms:created>
  <dcterms:modified xsi:type="dcterms:W3CDTF">2019-08-18T04:40:08Z</dcterms:modified>
</cp:coreProperties>
</file>