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78"/>
  </p:notesMasterIdLst>
  <p:sldIdLst>
    <p:sldId id="256" r:id="rId2"/>
    <p:sldId id="261" r:id="rId3"/>
    <p:sldId id="257" r:id="rId4"/>
    <p:sldId id="262" r:id="rId5"/>
    <p:sldId id="292" r:id="rId6"/>
    <p:sldId id="258" r:id="rId7"/>
    <p:sldId id="334" r:id="rId8"/>
    <p:sldId id="263" r:id="rId9"/>
    <p:sldId id="260" r:id="rId10"/>
    <p:sldId id="264" r:id="rId11"/>
    <p:sldId id="265" r:id="rId12"/>
    <p:sldId id="266" r:id="rId13"/>
    <p:sldId id="267" r:id="rId14"/>
    <p:sldId id="268" r:id="rId15"/>
    <p:sldId id="272" r:id="rId16"/>
    <p:sldId id="294" r:id="rId17"/>
    <p:sldId id="323" r:id="rId18"/>
    <p:sldId id="324" r:id="rId19"/>
    <p:sldId id="336" r:id="rId20"/>
    <p:sldId id="290" r:id="rId21"/>
    <p:sldId id="285" r:id="rId22"/>
    <p:sldId id="286" r:id="rId23"/>
    <p:sldId id="288" r:id="rId24"/>
    <p:sldId id="287" r:id="rId25"/>
    <p:sldId id="289" r:id="rId26"/>
    <p:sldId id="270" r:id="rId27"/>
    <p:sldId id="269" r:id="rId28"/>
    <p:sldId id="314" r:id="rId29"/>
    <p:sldId id="315" r:id="rId30"/>
    <p:sldId id="316" r:id="rId31"/>
    <p:sldId id="305" r:id="rId32"/>
    <p:sldId id="273" r:id="rId33"/>
    <p:sldId id="275" r:id="rId34"/>
    <p:sldId id="310" r:id="rId35"/>
    <p:sldId id="276" r:id="rId36"/>
    <p:sldId id="293" r:id="rId37"/>
    <p:sldId id="321" r:id="rId38"/>
    <p:sldId id="322" r:id="rId39"/>
    <p:sldId id="330" r:id="rId40"/>
    <p:sldId id="274" r:id="rId41"/>
    <p:sldId id="335" r:id="rId42"/>
    <p:sldId id="337" r:id="rId43"/>
    <p:sldId id="331" r:id="rId44"/>
    <p:sldId id="332" r:id="rId45"/>
    <p:sldId id="317" r:id="rId46"/>
    <p:sldId id="318" r:id="rId47"/>
    <p:sldId id="311" r:id="rId48"/>
    <p:sldId id="312" r:id="rId49"/>
    <p:sldId id="271" r:id="rId50"/>
    <p:sldId id="295" r:id="rId51"/>
    <p:sldId id="319" r:id="rId52"/>
    <p:sldId id="320" r:id="rId53"/>
    <p:sldId id="313" r:id="rId54"/>
    <p:sldId id="278" r:id="rId55"/>
    <p:sldId id="277" r:id="rId56"/>
    <p:sldId id="279" r:id="rId57"/>
    <p:sldId id="280" r:id="rId58"/>
    <p:sldId id="281" r:id="rId59"/>
    <p:sldId id="333" r:id="rId60"/>
    <p:sldId id="325" r:id="rId61"/>
    <p:sldId id="326" r:id="rId62"/>
    <p:sldId id="327" r:id="rId63"/>
    <p:sldId id="328" r:id="rId64"/>
    <p:sldId id="329" r:id="rId65"/>
    <p:sldId id="298" r:id="rId66"/>
    <p:sldId id="299" r:id="rId67"/>
    <p:sldId id="300" r:id="rId68"/>
    <p:sldId id="301" r:id="rId69"/>
    <p:sldId id="302" r:id="rId70"/>
    <p:sldId id="303" r:id="rId71"/>
    <p:sldId id="308" r:id="rId72"/>
    <p:sldId id="309" r:id="rId73"/>
    <p:sldId id="306" r:id="rId74"/>
    <p:sldId id="307" r:id="rId75"/>
    <p:sldId id="304" r:id="rId76"/>
    <p:sldId id="291" r:id="rId7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6A636ADF-9E55-4C19-BC3E-336940EABCB1}">
          <p14:sldIdLst>
            <p14:sldId id="256"/>
            <p14:sldId id="261"/>
          </p14:sldIdLst>
        </p14:section>
        <p14:section name="Lambdas" id="{B3708288-6C28-44D9-9CEF-1CD044D58189}">
          <p14:sldIdLst>
            <p14:sldId id="257"/>
            <p14:sldId id="262"/>
            <p14:sldId id="292"/>
          </p14:sldIdLst>
        </p14:section>
        <p14:section name="Functional Interface" id="{54B497A9-4E3B-4EB6-9A47-937737122DE1}">
          <p14:sldIdLst>
            <p14:sldId id="258"/>
            <p14:sldId id="334"/>
          </p14:sldIdLst>
        </p14:section>
        <p14:section name="Key FIs Used by Streams" id="{CB98665B-507C-4C43-9AE7-1B23B294E826}">
          <p14:sldIdLst>
            <p14:sldId id="263"/>
            <p14:sldId id="260"/>
            <p14:sldId id="264"/>
            <p14:sldId id="265"/>
            <p14:sldId id="266"/>
            <p14:sldId id="267"/>
            <p14:sldId id="268"/>
            <p14:sldId id="272"/>
            <p14:sldId id="294"/>
          </p14:sldIdLst>
        </p14:section>
        <p14:section name="Pure Functions" id="{D0287F0D-C947-4555-927E-00186C1B3B2E}">
          <p14:sldIdLst>
            <p14:sldId id="323"/>
            <p14:sldId id="324"/>
            <p14:sldId id="336"/>
          </p14:sldIdLst>
        </p14:section>
        <p14:section name="Method References" id="{848EB93A-D351-44A5-B0FF-0CA232B3A702}">
          <p14:sldIdLst>
            <p14:sldId id="290"/>
            <p14:sldId id="285"/>
            <p14:sldId id="286"/>
            <p14:sldId id="288"/>
            <p14:sldId id="287"/>
            <p14:sldId id="289"/>
          </p14:sldIdLst>
        </p14:section>
        <p14:section name="Streams" id="{48A7BF82-F525-4619-A483-64FE1D8B3D40}">
          <p14:sldIdLst>
            <p14:sldId id="270"/>
            <p14:sldId id="269"/>
            <p14:sldId id="314"/>
            <p14:sldId id="315"/>
            <p14:sldId id="316"/>
            <p14:sldId id="305"/>
            <p14:sldId id="273"/>
            <p14:sldId id="275"/>
          </p14:sldIdLst>
        </p14:section>
        <p14:section name="Intermediate Operations" id="{FE630BCF-A17C-4CED-9DD9-1D6A14534A70}">
          <p14:sldIdLst>
            <p14:sldId id="310"/>
            <p14:sldId id="276"/>
            <p14:sldId id="293"/>
            <p14:sldId id="321"/>
            <p14:sldId id="322"/>
            <p14:sldId id="330"/>
            <p14:sldId id="274"/>
            <p14:sldId id="335"/>
            <p14:sldId id="337"/>
            <p14:sldId id="331"/>
            <p14:sldId id="332"/>
            <p14:sldId id="317"/>
            <p14:sldId id="318"/>
          </p14:sldIdLst>
        </p14:section>
        <p14:section name="Terminal Operations" id="{CA0A4D3A-858B-480C-9A60-2403E39AC4C9}">
          <p14:sldIdLst>
            <p14:sldId id="311"/>
            <p14:sldId id="312"/>
            <p14:sldId id="271"/>
            <p14:sldId id="295"/>
            <p14:sldId id="319"/>
            <p14:sldId id="320"/>
            <p14:sldId id="313"/>
            <p14:sldId id="278"/>
            <p14:sldId id="277"/>
            <p14:sldId id="279"/>
            <p14:sldId id="280"/>
            <p14:sldId id="281"/>
            <p14:sldId id="333"/>
          </p14:sldIdLst>
        </p14:section>
        <p14:section name="Execute Around and Loan Patterns" id="{EFB31892-93CA-4845-8028-D297A63F04F5}">
          <p14:sldIdLst>
            <p14:sldId id="325"/>
            <p14:sldId id="326"/>
            <p14:sldId id="327"/>
            <p14:sldId id="328"/>
            <p14:sldId id="329"/>
          </p14:sldIdLst>
        </p14:section>
        <p14:section name="Autoclosable Lambdas" id="{6DB5A368-647B-4A8B-A9CB-F59BDD8F2DD2}">
          <p14:sldIdLst>
            <p14:sldId id="298"/>
            <p14:sldId id="299"/>
            <p14:sldId id="300"/>
            <p14:sldId id="301"/>
            <p14:sldId id="302"/>
            <p14:sldId id="303"/>
            <p14:sldId id="308"/>
            <p14:sldId id="309"/>
            <p14:sldId id="306"/>
            <p14:sldId id="307"/>
            <p14:sldId id="304"/>
          </p14:sldIdLst>
        </p14:section>
        <p14:section name="Questions &amp; Licensing" id="{669896EF-53AF-49D1-86E2-0E81FAF6F0AD}">
          <p14:sldIdLst>
            <p14:sldId id="29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hard" initials="RR" lastIdx="1" clrIdx="0">
    <p:extLst>
      <p:ext uri="{19B8F6BF-5375-455C-9EA6-DF929625EA0E}">
        <p15:presenceInfo xmlns:p15="http://schemas.microsoft.com/office/powerpoint/2012/main" userId="Richar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82097" autoAdjust="0"/>
  </p:normalViewPr>
  <p:slideViewPr>
    <p:cSldViewPr snapToGrid="0">
      <p:cViewPr varScale="1">
        <p:scale>
          <a:sx n="70" d="100"/>
          <a:sy n="70" d="100"/>
        </p:scale>
        <p:origin x="1171" y="29"/>
      </p:cViewPr>
      <p:guideLst/>
    </p:cSldViewPr>
  </p:slideViewPr>
  <p:notesTextViewPr>
    <p:cViewPr>
      <p:scale>
        <a:sx n="3" d="2"/>
        <a:sy n="3" d="2"/>
      </p:scale>
      <p:origin x="0" y="0"/>
    </p:cViewPr>
  </p:notesTextViewPr>
  <p:sorterViewPr>
    <p:cViewPr>
      <p:scale>
        <a:sx n="100" d="100"/>
        <a:sy n="100" d="100"/>
      </p:scale>
      <p:origin x="0" y="-19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microsoft.com/office/2016/11/relationships/changesInfo" Target="changesInfos/changesInfo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Roda" userId="4a27e55836b7eeb3" providerId="LiveId" clId="{8ECD0A1F-3498-174E-ACC3-F199C08FEB32}"/>
    <pc:docChg chg="undo custSel addSld delSld modSld modSection">
      <pc:chgData name="Richard Roda" userId="4a27e55836b7eeb3" providerId="LiveId" clId="{8ECD0A1F-3498-174E-ACC3-F199C08FEB32}" dt="2021-08-18T02:35:24.282" v="2242" actId="20577"/>
      <pc:docMkLst>
        <pc:docMk/>
      </pc:docMkLst>
      <pc:sldChg chg="modSp modNotesTx">
        <pc:chgData name="Richard Roda" userId="4a27e55836b7eeb3" providerId="LiveId" clId="{8ECD0A1F-3498-174E-ACC3-F199C08FEB32}" dt="2021-08-17T17:50:15.312" v="148" actId="20577"/>
        <pc:sldMkLst>
          <pc:docMk/>
          <pc:sldMk cId="2543171153" sldId="258"/>
        </pc:sldMkLst>
        <pc:spChg chg="mod">
          <ac:chgData name="Richard Roda" userId="4a27e55836b7eeb3" providerId="LiveId" clId="{8ECD0A1F-3498-174E-ACC3-F199C08FEB32}" dt="2021-08-17T17:47:26.065" v="116" actId="20577"/>
          <ac:spMkLst>
            <pc:docMk/>
            <pc:sldMk cId="2543171153" sldId="258"/>
            <ac:spMk id="3" creationId="{00000000-0000-0000-0000-000000000000}"/>
          </ac:spMkLst>
        </pc:spChg>
      </pc:sldChg>
      <pc:sldChg chg="modSp modNotesTx">
        <pc:chgData name="Richard Roda" userId="4a27e55836b7eeb3" providerId="LiveId" clId="{8ECD0A1F-3498-174E-ACC3-F199C08FEB32}" dt="2021-08-17T18:26:21.933" v="332" actId="20577"/>
        <pc:sldMkLst>
          <pc:docMk/>
          <pc:sldMk cId="4008312090" sldId="265"/>
        </pc:sldMkLst>
        <pc:spChg chg="mod">
          <ac:chgData name="Richard Roda" userId="4a27e55836b7eeb3" providerId="LiveId" clId="{8ECD0A1F-3498-174E-ACC3-F199C08FEB32}" dt="2021-08-17T18:26:21.933" v="332" actId="20577"/>
          <ac:spMkLst>
            <pc:docMk/>
            <pc:sldMk cId="4008312090" sldId="265"/>
            <ac:spMk id="3" creationId="{00000000-0000-0000-0000-000000000000}"/>
          </ac:spMkLst>
        </pc:spChg>
      </pc:sldChg>
      <pc:sldChg chg="modNotesTx">
        <pc:chgData name="Richard Roda" userId="4a27e55836b7eeb3" providerId="LiveId" clId="{8ECD0A1F-3498-174E-ACC3-F199C08FEB32}" dt="2021-08-17T18:29:49.999" v="430" actId="20577"/>
        <pc:sldMkLst>
          <pc:docMk/>
          <pc:sldMk cId="4289312128" sldId="266"/>
        </pc:sldMkLst>
      </pc:sldChg>
      <pc:sldChg chg="modSp delCm">
        <pc:chgData name="Richard Roda" userId="4a27e55836b7eeb3" providerId="LiveId" clId="{8ECD0A1F-3498-174E-ACC3-F199C08FEB32}" dt="2021-08-17T23:14:22.409" v="1649" actId="1592"/>
        <pc:sldMkLst>
          <pc:docMk/>
          <pc:sldMk cId="84888869" sldId="269"/>
        </pc:sldMkLst>
        <pc:spChg chg="mod">
          <ac:chgData name="Richard Roda" userId="4a27e55836b7eeb3" providerId="LiveId" clId="{8ECD0A1F-3498-174E-ACC3-F199C08FEB32}" dt="2021-08-17T23:13:07.418" v="1646" actId="1076"/>
          <ac:spMkLst>
            <pc:docMk/>
            <pc:sldMk cId="84888869" sldId="269"/>
            <ac:spMk id="2" creationId="{00000000-0000-0000-0000-000000000000}"/>
          </ac:spMkLst>
        </pc:spChg>
        <pc:spChg chg="mod">
          <ac:chgData name="Richard Roda" userId="4a27e55836b7eeb3" providerId="LiveId" clId="{8ECD0A1F-3498-174E-ACC3-F199C08FEB32}" dt="2021-08-17T23:12:50.860" v="1644" actId="1076"/>
          <ac:spMkLst>
            <pc:docMk/>
            <pc:sldMk cId="84888869" sldId="269"/>
            <ac:spMk id="3" creationId="{00000000-0000-0000-0000-000000000000}"/>
          </ac:spMkLst>
        </pc:spChg>
      </pc:sldChg>
      <pc:sldChg chg="modSp modNotesTx">
        <pc:chgData name="Richard Roda" userId="4a27e55836b7eeb3" providerId="LiveId" clId="{8ECD0A1F-3498-174E-ACC3-F199C08FEB32}" dt="2021-08-17T19:36:22.267" v="552" actId="20577"/>
        <pc:sldMkLst>
          <pc:docMk/>
          <pc:sldMk cId="2389831980" sldId="270"/>
        </pc:sldMkLst>
        <pc:spChg chg="mod">
          <ac:chgData name="Richard Roda" userId="4a27e55836b7eeb3" providerId="LiveId" clId="{8ECD0A1F-3498-174E-ACC3-F199C08FEB32}" dt="2021-08-17T19:35:14.054" v="454" actId="20577"/>
          <ac:spMkLst>
            <pc:docMk/>
            <pc:sldMk cId="2389831980" sldId="270"/>
            <ac:spMk id="5" creationId="{00000000-0000-0000-0000-000000000000}"/>
          </ac:spMkLst>
        </pc:spChg>
      </pc:sldChg>
      <pc:sldChg chg="modSp modNotesTx">
        <pc:chgData name="Richard Roda" userId="4a27e55836b7eeb3" providerId="LiveId" clId="{8ECD0A1F-3498-174E-ACC3-F199C08FEB32}" dt="2021-08-17T17:42:12.366" v="18" actId="1076"/>
        <pc:sldMkLst>
          <pc:docMk/>
          <pc:sldMk cId="923493308" sldId="292"/>
        </pc:sldMkLst>
        <pc:spChg chg="mod">
          <ac:chgData name="Richard Roda" userId="4a27e55836b7eeb3" providerId="LiveId" clId="{8ECD0A1F-3498-174E-ACC3-F199C08FEB32}" dt="2021-08-17T17:42:12.366" v="18" actId="1076"/>
          <ac:spMkLst>
            <pc:docMk/>
            <pc:sldMk cId="923493308" sldId="292"/>
            <ac:spMk id="3" creationId="{00000000-0000-0000-0000-000000000000}"/>
          </ac:spMkLst>
        </pc:spChg>
      </pc:sldChg>
      <pc:sldChg chg="modSp new modNotesTx">
        <pc:chgData name="Richard Roda" userId="4a27e55836b7eeb3" providerId="LiveId" clId="{8ECD0A1F-3498-174E-ACC3-F199C08FEB32}" dt="2021-08-17T23:30:44.957" v="2000" actId="20577"/>
        <pc:sldMkLst>
          <pc:docMk/>
          <pc:sldMk cId="1121819266" sldId="314"/>
        </pc:sldMkLst>
        <pc:spChg chg="mod">
          <ac:chgData name="Richard Roda" userId="4a27e55836b7eeb3" providerId="LiveId" clId="{8ECD0A1F-3498-174E-ACC3-F199C08FEB32}" dt="2021-08-17T19:39:13.946" v="567" actId="20577"/>
          <ac:spMkLst>
            <pc:docMk/>
            <pc:sldMk cId="1121819266" sldId="314"/>
            <ac:spMk id="2" creationId="{731099A7-8879-B141-9237-C66AEAD5F6B7}"/>
          </ac:spMkLst>
        </pc:spChg>
        <pc:spChg chg="mod">
          <ac:chgData name="Richard Roda" userId="4a27e55836b7eeb3" providerId="LiveId" clId="{8ECD0A1F-3498-174E-ACC3-F199C08FEB32}" dt="2021-08-17T19:48:04.357" v="798" actId="20577"/>
          <ac:spMkLst>
            <pc:docMk/>
            <pc:sldMk cId="1121819266" sldId="314"/>
            <ac:spMk id="3" creationId="{DE647D84-AA56-C24E-9DC5-D393CBE4ABED}"/>
          </ac:spMkLst>
        </pc:spChg>
      </pc:sldChg>
      <pc:sldChg chg="new del">
        <pc:chgData name="Richard Roda" userId="4a27e55836b7eeb3" providerId="LiveId" clId="{8ECD0A1F-3498-174E-ACC3-F199C08FEB32}" dt="2021-08-17T19:38:44.517" v="554" actId="680"/>
        <pc:sldMkLst>
          <pc:docMk/>
          <pc:sldMk cId="3717641878" sldId="314"/>
        </pc:sldMkLst>
      </pc:sldChg>
      <pc:sldChg chg="modSp new modNotesTx">
        <pc:chgData name="Richard Roda" userId="4a27e55836b7eeb3" providerId="LiveId" clId="{8ECD0A1F-3498-174E-ACC3-F199C08FEB32}" dt="2021-08-18T02:35:24.282" v="2242" actId="20577"/>
        <pc:sldMkLst>
          <pc:docMk/>
          <pc:sldMk cId="3846748971" sldId="315"/>
        </pc:sldMkLst>
        <pc:spChg chg="mod">
          <ac:chgData name="Richard Roda" userId="4a27e55836b7eeb3" providerId="LiveId" clId="{8ECD0A1F-3498-174E-ACC3-F199C08FEB32}" dt="2021-08-17T19:49:20.726" v="817" actId="20577"/>
          <ac:spMkLst>
            <pc:docMk/>
            <pc:sldMk cId="3846748971" sldId="315"/>
            <ac:spMk id="2" creationId="{BB44DCEE-D719-EA48-B6D6-E5B949E302CA}"/>
          </ac:spMkLst>
        </pc:spChg>
        <pc:spChg chg="mod">
          <ac:chgData name="Richard Roda" userId="4a27e55836b7eeb3" providerId="LiveId" clId="{8ECD0A1F-3498-174E-ACC3-F199C08FEB32}" dt="2021-08-17T21:55:33.999" v="1241" actId="1076"/>
          <ac:spMkLst>
            <pc:docMk/>
            <pc:sldMk cId="3846748971" sldId="315"/>
            <ac:spMk id="3" creationId="{596B04A5-F913-8D47-8FAA-B2EFD0A141E5}"/>
          </ac:spMkLst>
        </pc:spChg>
      </pc:sldChg>
      <pc:sldChg chg="modSp new">
        <pc:chgData name="Richard Roda" userId="4a27e55836b7eeb3" providerId="LiveId" clId="{8ECD0A1F-3498-174E-ACC3-F199C08FEB32}" dt="2021-08-17T23:13:43.176" v="1648" actId="20577"/>
        <pc:sldMkLst>
          <pc:docMk/>
          <pc:sldMk cId="2912673002" sldId="316"/>
        </pc:sldMkLst>
        <pc:spChg chg="mod">
          <ac:chgData name="Richard Roda" userId="4a27e55836b7eeb3" providerId="LiveId" clId="{8ECD0A1F-3498-174E-ACC3-F199C08FEB32}" dt="2021-08-17T23:13:43.176" v="1648" actId="20577"/>
          <ac:spMkLst>
            <pc:docMk/>
            <pc:sldMk cId="2912673002" sldId="316"/>
            <ac:spMk id="2" creationId="{E58574D1-A136-CC47-84C9-9427079EC3D4}"/>
          </ac:spMkLst>
        </pc:spChg>
        <pc:spChg chg="mod">
          <ac:chgData name="Richard Roda" userId="4a27e55836b7eeb3" providerId="LiveId" clId="{8ECD0A1F-3498-174E-ACC3-F199C08FEB32}" dt="2021-08-17T23:11:37.316" v="1636" actId="1076"/>
          <ac:spMkLst>
            <pc:docMk/>
            <pc:sldMk cId="2912673002" sldId="316"/>
            <ac:spMk id="3" creationId="{A293779C-293F-5945-9EF3-990D36829D1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927AF-B093-4AD4-B894-C7B744C95185}" type="datetimeFigureOut">
              <a:rPr lang="en-US" smtClean="0"/>
              <a:t>8/3/2022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9A5078-34A5-4200-8953-1FDEE337BA82}" type="slidenum">
              <a:rPr lang="en-US" smtClean="0"/>
              <a:t>‹#›</a:t>
            </a:fld>
            <a:endParaRPr lang="en-US"/>
          </a:p>
        </p:txBody>
      </p:sp>
    </p:spTree>
    <p:extLst>
      <p:ext uri="{BB962C8B-B14F-4D97-AF65-F5344CB8AC3E}">
        <p14:creationId xmlns:p14="http://schemas.microsoft.com/office/powerpoint/2010/main" val="1970358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a:t>
            </a:fld>
            <a:endParaRPr lang="en-US"/>
          </a:p>
        </p:txBody>
      </p:sp>
    </p:spTree>
    <p:extLst>
      <p:ext uri="{BB962C8B-B14F-4D97-AF65-F5344CB8AC3E}">
        <p14:creationId xmlns:p14="http://schemas.microsoft.com/office/powerpoint/2010/main" val="4188218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consumer is typically used to “do something” with a </a:t>
            </a:r>
            <a:r>
              <a:rPr lang="en-US" dirty="0" smtClean="0"/>
              <a:t>value  Consumers inherently</a:t>
            </a:r>
            <a:r>
              <a:rPr lang="en-US" baseline="0" dirty="0" smtClean="0"/>
              <a:t> have side effects. </a:t>
            </a:r>
            <a:r>
              <a:rPr lang="en-US" dirty="0" smtClean="0"/>
              <a:t>The </a:t>
            </a:r>
            <a:r>
              <a:rPr lang="en-US" dirty="0" err="1"/>
              <a:t>forEach</a:t>
            </a:r>
            <a:r>
              <a:rPr lang="en-US" dirty="0"/>
              <a:t> method may</a:t>
            </a:r>
            <a:r>
              <a:rPr lang="en-US" baseline="0" dirty="0"/>
              <a:t> be used as a replacement for the imperative for loop in many cases.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11</a:t>
            </a:fld>
            <a:endParaRPr lang="en-US"/>
          </a:p>
        </p:txBody>
      </p:sp>
    </p:spTree>
    <p:extLst>
      <p:ext uri="{BB962C8B-B14F-4D97-AF65-F5344CB8AC3E}">
        <p14:creationId xmlns:p14="http://schemas.microsoft.com/office/powerpoint/2010/main" val="26669608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supplier is typically</a:t>
            </a:r>
            <a:r>
              <a:rPr lang="en-US" baseline="0" dirty="0"/>
              <a:t> used to “create something” or “provide a value”.  It does not have to create a new value, and may provide a constant value.  If code does expect a new or exclusive value, it should be documented</a:t>
            </a:r>
            <a:r>
              <a:rPr lang="en-US" baseline="0" dirty="0" smtClean="0"/>
              <a:t>.  Suppliers are associated with constructors. </a:t>
            </a:r>
            <a:r>
              <a:rPr lang="en-US" baseline="0" dirty="0"/>
              <a:t>This is a natural interface to use for the abstract factory design pattern.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12</a:t>
            </a:fld>
            <a:endParaRPr lang="en-US"/>
          </a:p>
        </p:txBody>
      </p:sp>
    </p:spTree>
    <p:extLst>
      <p:ext uri="{BB962C8B-B14F-4D97-AF65-F5344CB8AC3E}">
        <p14:creationId xmlns:p14="http://schemas.microsoft.com/office/powerpoint/2010/main" val="1304488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t>
            </a:r>
            <a:r>
              <a:rPr lang="en-US" dirty="0"/>
              <a:t>mathematics, a function can be said to represent a mapping from one set of values to </a:t>
            </a:r>
            <a:r>
              <a:rPr lang="en-US" dirty="0" smtClean="0"/>
              <a:t>another.  </a:t>
            </a:r>
            <a:r>
              <a:rPr lang="en-US" dirty="0"/>
              <a:t>The function as mapping idea</a:t>
            </a:r>
            <a:r>
              <a:rPr lang="en-US" baseline="0" dirty="0"/>
              <a:t> is used extensively in the Stream framework.</a:t>
            </a:r>
            <a:r>
              <a:rPr lang="en-US" dirty="0"/>
              <a:t>  There is a zoo of related primitive</a:t>
            </a:r>
            <a:r>
              <a:rPr lang="en-US" baseline="0" dirty="0"/>
              <a:t> functional interfaces because the all combinations of going to and from each primitive are supported.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13</a:t>
            </a:fld>
            <a:endParaRPr lang="en-US"/>
          </a:p>
        </p:txBody>
      </p:sp>
    </p:spTree>
    <p:extLst>
      <p:ext uri="{BB962C8B-B14F-4D97-AF65-F5344CB8AC3E}">
        <p14:creationId xmlns:p14="http://schemas.microsoft.com/office/powerpoint/2010/main" val="17587025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Operators</a:t>
            </a:r>
            <a:r>
              <a:rPr lang="en-US" baseline="0" dirty="0"/>
              <a:t> are specializations of Functions and </a:t>
            </a:r>
            <a:r>
              <a:rPr lang="en-US" baseline="0" dirty="0" err="1"/>
              <a:t>BiFunctions</a:t>
            </a:r>
            <a:r>
              <a:rPr lang="en-US" baseline="0" dirty="0"/>
              <a:t> that require the return type and all argument types to be identical.   </a:t>
            </a:r>
            <a:r>
              <a:rPr lang="en-US" baseline="0" dirty="0" smtClean="0"/>
              <a:t>They do </a:t>
            </a:r>
            <a:r>
              <a:rPr lang="en-US" baseline="0" dirty="0"/>
              <a:t>not follow the “Bi” convention to distinguish the one and two operator versions.  Instead, there is the </a:t>
            </a:r>
            <a:r>
              <a:rPr lang="en-US" baseline="0" dirty="0" err="1"/>
              <a:t>UnaryOperator</a:t>
            </a:r>
            <a:r>
              <a:rPr lang="en-US" baseline="0" dirty="0"/>
              <a:t> that takes a single argument, and the </a:t>
            </a:r>
            <a:r>
              <a:rPr lang="en-US" baseline="0" dirty="0" err="1"/>
              <a:t>BinaryOperator</a:t>
            </a:r>
            <a:r>
              <a:rPr lang="en-US" baseline="0" dirty="0"/>
              <a:t> that takes two arguments.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14</a:t>
            </a:fld>
            <a:endParaRPr lang="en-US"/>
          </a:p>
        </p:txBody>
      </p:sp>
    </p:spTree>
    <p:extLst>
      <p:ext uri="{BB962C8B-B14F-4D97-AF65-F5344CB8AC3E}">
        <p14:creationId xmlns:p14="http://schemas.microsoft.com/office/powerpoint/2010/main" val="32001122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Comparator</a:t>
            </a:r>
            <a:r>
              <a:rPr lang="en-US" baseline="0" dirty="0"/>
              <a:t> has been around since the early days of Java, it is a key Stream FI because of its role in comparing values and sorting 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15</a:t>
            </a:fld>
            <a:endParaRPr lang="en-US"/>
          </a:p>
        </p:txBody>
      </p:sp>
    </p:spTree>
    <p:extLst>
      <p:ext uri="{BB962C8B-B14F-4D97-AF65-F5344CB8AC3E}">
        <p14:creationId xmlns:p14="http://schemas.microsoft.com/office/powerpoint/2010/main" val="39048073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Stream framework avoids returning null values.  Instead, it returns the Optional container class for operations where a value may not exist. </a:t>
            </a:r>
            <a:r>
              <a:rPr lang="en-US" baseline="0" dirty="0" smtClean="0"/>
              <a:t>The Optional class has various methods to get, use, filter, and map its value.  The filter, map, and </a:t>
            </a:r>
            <a:r>
              <a:rPr lang="en-US" baseline="0" dirty="0" err="1" smtClean="0"/>
              <a:t>ifPresent</a:t>
            </a:r>
            <a:r>
              <a:rPr lang="en-US" baseline="0" dirty="0" smtClean="0"/>
              <a:t> methods may often be used together instead of explicitly testing with the </a:t>
            </a:r>
            <a:r>
              <a:rPr lang="en-US" baseline="0" dirty="0" err="1" smtClean="0"/>
              <a:t>isPresent</a:t>
            </a:r>
            <a:r>
              <a:rPr lang="en-US" baseline="0" dirty="0" smtClean="0"/>
              <a:t> method and then performing an operation.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16</a:t>
            </a:fld>
            <a:endParaRPr lang="en-US"/>
          </a:p>
        </p:txBody>
      </p:sp>
    </p:spTree>
    <p:extLst>
      <p:ext uri="{BB962C8B-B14F-4D97-AF65-F5344CB8AC3E}">
        <p14:creationId xmlns:p14="http://schemas.microsoft.com/office/powerpoint/2010/main" val="19247783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Whenever feasible, pure commutative functions should be used in</a:t>
            </a:r>
            <a:r>
              <a:rPr lang="en-US" baseline="0" dirty="0"/>
              <a:t> stream processing.  A pure function is a function that takes all of its input from its arguments, has no side-effects, and always provides the same result for any given inputs.  A commutative function is a function that always produces the same result regardless of how its inputs are </a:t>
            </a:r>
            <a:r>
              <a:rPr lang="en-US" baseline="0" dirty="0" smtClean="0"/>
              <a:t>ordered.  If stream processing consists of pure commutative functions and operations, it is parallelizable and works with unordered data. The term “Pure Function” usually means “Pure Commutative Function”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17</a:t>
            </a:fld>
            <a:endParaRPr lang="en-US"/>
          </a:p>
        </p:txBody>
      </p:sp>
    </p:spTree>
    <p:extLst>
      <p:ext uri="{BB962C8B-B14F-4D97-AF65-F5344CB8AC3E}">
        <p14:creationId xmlns:p14="http://schemas.microsoft.com/office/powerpoint/2010/main" val="30753357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examples to give you a feel for what is a pure commutative function and what is not. </a:t>
            </a:r>
            <a:r>
              <a:rPr lang="en-US" baseline="0" dirty="0" smtClean="0"/>
              <a:t>The </a:t>
            </a:r>
            <a:r>
              <a:rPr lang="en-US" baseline="0" dirty="0" err="1"/>
              <a:t>addOne</a:t>
            </a:r>
            <a:r>
              <a:rPr lang="en-US" baseline="0" dirty="0"/>
              <a:t> operator is pure because it uses no data outside of the function and commutative because </a:t>
            </a:r>
            <a:r>
              <a:rPr lang="en-US" baseline="0" dirty="0" smtClean="0"/>
              <a:t>functions with less than 2 arguments </a:t>
            </a:r>
            <a:r>
              <a:rPr lang="en-US" baseline="0" dirty="0"/>
              <a:t>are always commutative.  The </a:t>
            </a:r>
            <a:r>
              <a:rPr lang="en-US" baseline="0" dirty="0" err="1"/>
              <a:t>getSalary</a:t>
            </a:r>
            <a:r>
              <a:rPr lang="en-US" baseline="0" dirty="0"/>
              <a:t> function is pure </a:t>
            </a:r>
            <a:r>
              <a:rPr lang="en-US" baseline="0" dirty="0" smtClean="0"/>
              <a:t>commutative because it uses </a:t>
            </a:r>
            <a:r>
              <a:rPr lang="en-US" baseline="0" dirty="0"/>
              <a:t>no data outside of the object passed in, and the result is </a:t>
            </a:r>
            <a:r>
              <a:rPr lang="en-US" baseline="0" dirty="0" smtClean="0"/>
              <a:t>the property of </a:t>
            </a:r>
            <a:r>
              <a:rPr lang="en-US" baseline="0" dirty="0"/>
              <a:t>the object.  The </a:t>
            </a:r>
            <a:r>
              <a:rPr lang="en-US" baseline="0" dirty="0" err="1"/>
              <a:t>getSet</a:t>
            </a:r>
            <a:r>
              <a:rPr lang="en-US" baseline="0" dirty="0"/>
              <a:t> supplier is pure commutative because it always creates </a:t>
            </a:r>
            <a:r>
              <a:rPr lang="en-US" baseline="0" dirty="0" smtClean="0"/>
              <a:t>empty </a:t>
            </a:r>
            <a:r>
              <a:rPr lang="en-US" baseline="0" dirty="0"/>
              <a:t>hash sets.  Plus is pure commutative because the result is the same regardless of the argument order.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18</a:t>
            </a:fld>
            <a:endParaRPr lang="en-US"/>
          </a:p>
        </p:txBody>
      </p:sp>
    </p:spTree>
    <p:extLst>
      <p:ext uri="{BB962C8B-B14F-4D97-AF65-F5344CB8AC3E}">
        <p14:creationId xmlns:p14="http://schemas.microsoft.com/office/powerpoint/2010/main" val="624438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Minus is not pure commutative.  Although it is pure because it only uses its arguments, the result depends on the order of the </a:t>
            </a:r>
            <a:r>
              <a:rPr lang="en-US" baseline="0" dirty="0" err="1"/>
              <a:t>arguents</a:t>
            </a:r>
            <a:r>
              <a:rPr lang="en-US" baseline="0" dirty="0"/>
              <a:t>.  </a:t>
            </a:r>
            <a:r>
              <a:rPr lang="en-US" baseline="0" dirty="0" err="1"/>
              <a:t>testSet</a:t>
            </a:r>
            <a:r>
              <a:rPr lang="en-US" baseline="0" dirty="0"/>
              <a:t> is not pure because it uses information outside of its arguments to get its result, </a:t>
            </a:r>
            <a:r>
              <a:rPr lang="en-US" baseline="0" dirty="0" smtClean="0"/>
              <a:t>and </a:t>
            </a:r>
            <a:r>
              <a:rPr lang="en-US" baseline="0" dirty="0"/>
              <a:t>has side effects.  </a:t>
            </a:r>
            <a:r>
              <a:rPr lang="en-US" baseline="0" dirty="0" err="1"/>
              <a:t>printConsumer</a:t>
            </a:r>
            <a:r>
              <a:rPr lang="en-US" baseline="0" dirty="0"/>
              <a:t> is not pure because it has side effects.  In general, consumers are never pure functions.  The only possible pure function consumer is one that does nothing</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19</a:t>
            </a:fld>
            <a:endParaRPr lang="en-US"/>
          </a:p>
        </p:txBody>
      </p:sp>
    </p:spTree>
    <p:extLst>
      <p:ext uri="{BB962C8B-B14F-4D97-AF65-F5344CB8AC3E}">
        <p14:creationId xmlns:p14="http://schemas.microsoft.com/office/powerpoint/2010/main" val="31564129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Method references are</a:t>
            </a:r>
            <a:r>
              <a:rPr lang="en-US" baseline="0" dirty="0" smtClean="0"/>
              <a:t> a compact way of writing lambdas that invoke a single method.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20</a:t>
            </a:fld>
            <a:endParaRPr lang="en-US"/>
          </a:p>
        </p:txBody>
      </p:sp>
    </p:spTree>
    <p:extLst>
      <p:ext uri="{BB962C8B-B14F-4D97-AF65-F5344CB8AC3E}">
        <p14:creationId xmlns:p14="http://schemas.microsoft.com/office/powerpoint/2010/main" val="1581600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baseline="0" dirty="0"/>
              <a:t> lambda is an unnamed function object that implements a functional interface.  A functional interface is an interface with exactly one abstract method</a:t>
            </a:r>
            <a:r>
              <a:rPr lang="en-US" dirty="0"/>
              <a:t>.  </a:t>
            </a:r>
            <a:r>
              <a:rPr lang="en-US" dirty="0" smtClean="0"/>
              <a:t>Lambdas can use the </a:t>
            </a:r>
            <a:r>
              <a:rPr lang="en-US" dirty="0"/>
              <a:t>members of the class where a lambda is declared,</a:t>
            </a:r>
            <a:r>
              <a:rPr lang="en-US" baseline="0" dirty="0"/>
              <a:t> </a:t>
            </a:r>
            <a:r>
              <a:rPr lang="en-US" baseline="0" dirty="0" smtClean="0"/>
              <a:t>and method </a:t>
            </a:r>
            <a:r>
              <a:rPr lang="en-US" baseline="0" dirty="0"/>
              <a:t>arguments and local variables </a:t>
            </a:r>
            <a:r>
              <a:rPr lang="en-US" baseline="0" dirty="0" smtClean="0"/>
              <a:t>that </a:t>
            </a:r>
            <a:r>
              <a:rPr lang="en-US" baseline="0" dirty="0"/>
              <a:t>are effectively </a:t>
            </a:r>
            <a:r>
              <a:rPr lang="en-US" baseline="0" dirty="0" smtClean="0"/>
              <a:t>final. </a:t>
            </a:r>
            <a:r>
              <a:rPr lang="en-US" dirty="0"/>
              <a:t>Effectively final </a:t>
            </a:r>
            <a:r>
              <a:rPr lang="en-US" dirty="0" smtClean="0"/>
              <a:t>means it is final, or</a:t>
            </a:r>
            <a:r>
              <a:rPr lang="en-US" baseline="0" dirty="0" smtClean="0"/>
              <a:t> </a:t>
            </a:r>
            <a:r>
              <a:rPr lang="en-US" baseline="0" dirty="0"/>
              <a:t>you can take a local variable or argument, and add the keyword “final” without breaking </a:t>
            </a:r>
            <a:r>
              <a:rPr lang="en-US" baseline="0" dirty="0" smtClean="0"/>
              <a:t>compilation.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a:t>
            </a:fld>
            <a:endParaRPr lang="en-US"/>
          </a:p>
        </p:txBody>
      </p:sp>
    </p:spTree>
    <p:extLst>
      <p:ext uri="{BB962C8B-B14F-4D97-AF65-F5344CB8AC3E}">
        <p14:creationId xmlns:p14="http://schemas.microsoft.com/office/powerpoint/2010/main" val="17780874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method reference is a shorthand way of specifying</a:t>
            </a:r>
            <a:r>
              <a:rPr lang="en-US" baseline="0" dirty="0"/>
              <a:t> a lambda that only calls a single method.  The specification also guarantees that method references are folded into a single instance.  As a practical matter, any lambda that doesn’t use anything except the arguments that are passed into it gets folded into a single instance.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21</a:t>
            </a:fld>
            <a:endParaRPr lang="en-US"/>
          </a:p>
        </p:txBody>
      </p:sp>
    </p:spTree>
    <p:extLst>
      <p:ext uri="{BB962C8B-B14F-4D97-AF65-F5344CB8AC3E}">
        <p14:creationId xmlns:p14="http://schemas.microsoft.com/office/powerpoint/2010/main" val="5189409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most straightforward method reference to understand is the static method reference.  The static method is bound to the functional interface, with the arguments in the static method bound in the same order they occur in the functional interface.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22</a:t>
            </a:fld>
            <a:endParaRPr lang="en-US"/>
          </a:p>
        </p:txBody>
      </p:sp>
    </p:spTree>
    <p:extLst>
      <p:ext uri="{BB962C8B-B14F-4D97-AF65-F5344CB8AC3E}">
        <p14:creationId xmlns:p14="http://schemas.microsoft.com/office/powerpoint/2010/main" val="39175952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constructor </a:t>
            </a:r>
            <a:r>
              <a:rPr lang="en-US" dirty="0" smtClean="0"/>
              <a:t>reference </a:t>
            </a:r>
            <a:r>
              <a:rPr lang="en-US" dirty="0"/>
              <a:t>is</a:t>
            </a:r>
            <a:r>
              <a:rPr lang="en-US" baseline="0" dirty="0"/>
              <a:t> used to create new instances using the specified constructor.  The syntax is </a:t>
            </a:r>
            <a:r>
              <a:rPr lang="en-US" baseline="0" dirty="0" smtClean="0"/>
              <a:t>similar </a:t>
            </a:r>
            <a:r>
              <a:rPr lang="en-US" baseline="0" dirty="0"/>
              <a:t>to a static method </a:t>
            </a:r>
            <a:r>
              <a:rPr lang="en-US" baseline="0" dirty="0" smtClean="0"/>
              <a:t>reference.  </a:t>
            </a:r>
            <a:r>
              <a:rPr lang="en-US" baseline="0" dirty="0"/>
              <a:t>The primary difference is the use of the </a:t>
            </a:r>
            <a:r>
              <a:rPr lang="en-US" baseline="0" dirty="0" smtClean="0"/>
              <a:t>“new</a:t>
            </a:r>
            <a:r>
              <a:rPr lang="en-US" baseline="0" dirty="0"/>
              <a:t>” keyword to reference the constructor.  They may only be bound to FIs with a compatible return type</a:t>
            </a:r>
            <a:r>
              <a:rPr lang="en-US" baseline="0" dirty="0" smtClean="0"/>
              <a:t>.  Since the Supplier’s purpose is to provide a value, it is the most natural or canonical FI for a constructor reference.  A supplier requires an accessible no-</a:t>
            </a:r>
            <a:r>
              <a:rPr lang="en-US" baseline="0" dirty="0" err="1" smtClean="0"/>
              <a:t>args</a:t>
            </a:r>
            <a:r>
              <a:rPr lang="en-US" baseline="0" dirty="0" smtClean="0"/>
              <a:t> constructor.</a:t>
            </a:r>
          </a:p>
          <a:p>
            <a:r>
              <a:rPr lang="en-US" baseline="0" dirty="0" smtClean="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23</a:t>
            </a:fld>
            <a:endParaRPr lang="en-US"/>
          </a:p>
        </p:txBody>
      </p:sp>
    </p:spTree>
    <p:extLst>
      <p:ext uri="{BB962C8B-B14F-4D97-AF65-F5344CB8AC3E}">
        <p14:creationId xmlns:p14="http://schemas.microsoft.com/office/powerpoint/2010/main" val="774530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method reference on an instance is like the static method reference except that it is bound to a specific instance of an object.  An instance is only eligible to be used for a method reference if it is a class member,</a:t>
            </a:r>
            <a:r>
              <a:rPr lang="en-US" baseline="0" dirty="0"/>
              <a:t> an effectively final argument or an effectively final local variable.  The arguments are bound to it the same way they are for a static method reference. </a:t>
            </a:r>
            <a:r>
              <a:rPr lang="en-US" dirty="0"/>
              <a:t>  Recall that </a:t>
            </a:r>
            <a:r>
              <a:rPr lang="en-US" dirty="0" err="1"/>
              <a:t>forEach</a:t>
            </a:r>
            <a:r>
              <a:rPr lang="en-US" baseline="0" dirty="0"/>
              <a:t> is a method on a collection that processes each element with a consumer.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24</a:t>
            </a:fld>
            <a:endParaRPr lang="en-US"/>
          </a:p>
        </p:txBody>
      </p:sp>
    </p:spTree>
    <p:extLst>
      <p:ext uri="{BB962C8B-B14F-4D97-AF65-F5344CB8AC3E}">
        <p14:creationId xmlns:p14="http://schemas.microsoft.com/office/powerpoint/2010/main" val="13262300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that the </a:t>
            </a:r>
            <a:r>
              <a:rPr lang="en-US" dirty="0" err="1"/>
              <a:t>UnaryOperator</a:t>
            </a:r>
            <a:r>
              <a:rPr lang="en-US" dirty="0"/>
              <a:t> is a specialized</a:t>
            </a:r>
            <a:r>
              <a:rPr lang="en-US" baseline="0" dirty="0"/>
              <a:t> function that returns the same type as its argument. </a:t>
            </a:r>
            <a:r>
              <a:rPr lang="en-US" dirty="0" smtClean="0"/>
              <a:t>Although </a:t>
            </a:r>
            <a:r>
              <a:rPr lang="en-US" dirty="0"/>
              <a:t>the </a:t>
            </a:r>
            <a:r>
              <a:rPr lang="en-US" dirty="0" smtClean="0"/>
              <a:t>instance reference </a:t>
            </a:r>
            <a:r>
              <a:rPr lang="en-US" dirty="0"/>
              <a:t>is named against the class, it is applied to an instance of the class by using the first argument of the lambda as the object instance to apply the method to.  </a:t>
            </a:r>
            <a:r>
              <a:rPr lang="en-US" dirty="0" smtClean="0"/>
              <a:t>Any remaining arguments in </a:t>
            </a:r>
            <a:r>
              <a:rPr lang="en-US" dirty="0"/>
              <a:t>the FI are bound to the method arguments in the order they occur.  The first argument rule</a:t>
            </a:r>
            <a:r>
              <a:rPr lang="en-US" baseline="0" dirty="0"/>
              <a:t> has significance with the “Bi” functional interfaces because only the class type of the first argument may be bound as an instance method reference.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25</a:t>
            </a:fld>
            <a:endParaRPr lang="en-US"/>
          </a:p>
        </p:txBody>
      </p:sp>
    </p:spTree>
    <p:extLst>
      <p:ext uri="{BB962C8B-B14F-4D97-AF65-F5344CB8AC3E}">
        <p14:creationId xmlns:p14="http://schemas.microsoft.com/office/powerpoint/2010/main" val="26975338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Java Stream framework has nothing to do with the IO Streams framework.  It is a framework for processing 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26</a:t>
            </a:fld>
            <a:endParaRPr lang="en-US"/>
          </a:p>
        </p:txBody>
      </p:sp>
    </p:spTree>
    <p:extLst>
      <p:ext uri="{BB962C8B-B14F-4D97-AF65-F5344CB8AC3E}">
        <p14:creationId xmlns:p14="http://schemas.microsoft.com/office/powerpoint/2010/main" val="41743806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 stream is a structure to perform a computation.  A Stream is passive until a terminal operation is run.  A stream consists of a data source </a:t>
            </a:r>
            <a:r>
              <a:rPr lang="en-US" baseline="0" dirty="0" smtClean="0"/>
              <a:t>, zero </a:t>
            </a:r>
            <a:r>
              <a:rPr lang="en-US" baseline="0" dirty="0"/>
              <a:t>or more intermediate operations that transform or discard </a:t>
            </a:r>
            <a:r>
              <a:rPr lang="en-US" baseline="0" dirty="0" smtClean="0"/>
              <a:t>values, and a terminal operation.  </a:t>
            </a:r>
            <a:r>
              <a:rPr lang="en-US" baseline="0" dirty="0"/>
              <a:t>The data source and intermediate operations are lazy and only executed when a terminal operation is added.  A terminal operation processes the stream elements and </a:t>
            </a:r>
            <a:r>
              <a:rPr lang="en-US" baseline="0" dirty="0" smtClean="0"/>
              <a:t>may return a </a:t>
            </a:r>
            <a:r>
              <a:rPr lang="en-US" baseline="0" dirty="0"/>
              <a:t>result.  It is eager.  Applying a terminal operation to a stream starts the processing and commits the stream.  Any further </a:t>
            </a:r>
            <a:r>
              <a:rPr lang="en-US" baseline="0" dirty="0" smtClean="0"/>
              <a:t>operations except close </a:t>
            </a:r>
            <a:r>
              <a:rPr lang="en-US" baseline="0" dirty="0"/>
              <a:t>result in an exception</a:t>
            </a:r>
            <a:r>
              <a:rPr lang="en-US" baseline="0" dirty="0" smtClean="0"/>
              <a:t>. So </a:t>
            </a:r>
            <a:r>
              <a:rPr lang="en-US" baseline="0" dirty="0" err="1"/>
              <a:t>lets’s</a:t>
            </a:r>
            <a:r>
              <a:rPr lang="en-US" baseline="0" dirty="0"/>
              <a:t> go over each part of the Java Stream.</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27</a:t>
            </a:fld>
            <a:endParaRPr lang="en-US"/>
          </a:p>
        </p:txBody>
      </p:sp>
    </p:spTree>
    <p:extLst>
      <p:ext uri="{BB962C8B-B14F-4D97-AF65-F5344CB8AC3E}">
        <p14:creationId xmlns:p14="http://schemas.microsoft.com/office/powerpoint/2010/main" val="29942137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data source supplies the data used by a stream.   It can be virtually anything  that supplies data: A collection, file, iterated function.   A stream can be infinite,  never running out of elements unless transformed into a finite stream.  A data source  is lazy.  It is only used when a terminal operation is applied.</a:t>
            </a:r>
          </a:p>
        </p:txBody>
      </p:sp>
      <p:sp>
        <p:nvSpPr>
          <p:cNvPr id="4" name="Slide Number Placeholder 3"/>
          <p:cNvSpPr>
            <a:spLocks noGrp="1"/>
          </p:cNvSpPr>
          <p:nvPr>
            <p:ph type="sldNum" sz="quarter" idx="5"/>
          </p:nvPr>
        </p:nvSpPr>
        <p:spPr/>
        <p:txBody>
          <a:bodyPr/>
          <a:lstStyle/>
          <a:p>
            <a:fld id="{9B9A5078-34A5-4200-8953-1FDEE337BA82}" type="slidenum">
              <a:rPr lang="en-US" smtClean="0"/>
              <a:t>28</a:t>
            </a:fld>
            <a:endParaRPr lang="en-US"/>
          </a:p>
        </p:txBody>
      </p:sp>
    </p:spTree>
    <p:extLst>
      <p:ext uri="{BB962C8B-B14F-4D97-AF65-F5344CB8AC3E}">
        <p14:creationId xmlns:p14="http://schemas.microsoft.com/office/powerpoint/2010/main" val="9180164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Intermediate operations transform a stream.  They typically filter, map, skip, or limit the items in the stream.  They can turn an infinite stream into</a:t>
            </a:r>
            <a:r>
              <a:rPr lang="en-US" baseline="0" dirty="0"/>
              <a:t> a finite stream.</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29</a:t>
            </a:fld>
            <a:endParaRPr lang="en-US"/>
          </a:p>
        </p:txBody>
      </p:sp>
    </p:spTree>
    <p:extLst>
      <p:ext uri="{BB962C8B-B14F-4D97-AF65-F5344CB8AC3E}">
        <p14:creationId xmlns:p14="http://schemas.microsoft.com/office/powerpoint/2010/main" val="13730701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 terminal operation processes the stream and may return a result.  It is eager.  Until a terminal operation is applied, a stream is a passive description of a data source and intermediate operations.  Applying a terminal operation to a stream starts the processing.  Any further stream operations except close result in an exception.</a:t>
            </a:r>
            <a:endParaRPr lang="en-US" i="1" dirty="0"/>
          </a:p>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30</a:t>
            </a:fld>
            <a:endParaRPr lang="en-US"/>
          </a:p>
        </p:txBody>
      </p:sp>
    </p:spTree>
    <p:extLst>
      <p:ext uri="{BB962C8B-B14F-4D97-AF65-F5344CB8AC3E}">
        <p14:creationId xmlns:p14="http://schemas.microsoft.com/office/powerpoint/2010/main" val="3570751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-&gt; is not a typo. </a:t>
            </a:r>
            <a:r>
              <a:rPr lang="en-US" baseline="0" dirty="0" smtClean="0"/>
              <a:t>Example </a:t>
            </a:r>
            <a:r>
              <a:rPr lang="en-US" baseline="0" dirty="0"/>
              <a:t>1b is a higher order function that returns a predicate that is true when given a value matches the value passed to the function.  A higher order function is a function that returns another function, or accepts a function as a parameter.  Lambdas must be assigned to a functional interface.  The first </a:t>
            </a:r>
            <a:r>
              <a:rPr lang="en-US" baseline="0" dirty="0" err="1"/>
              <a:t>two</a:t>
            </a:r>
            <a:r>
              <a:rPr lang="en-US" baseline="0" dirty="0"/>
              <a:t> declarations don’t work because there is no functional interface.  The compiler has no idea what the intended functional interface should be.  The second </a:t>
            </a:r>
            <a:r>
              <a:rPr lang="en-US" baseline="0" dirty="0" err="1"/>
              <a:t>var</a:t>
            </a:r>
            <a:r>
              <a:rPr lang="en-US" baseline="0" dirty="0"/>
              <a:t> declaration works because </a:t>
            </a:r>
            <a:r>
              <a:rPr lang="en-US" baseline="0" dirty="0" err="1" smtClean="0"/>
              <a:t>makeTestFuncion</a:t>
            </a:r>
            <a:r>
              <a:rPr lang="en-US" baseline="0" dirty="0" smtClean="0"/>
              <a:t> </a:t>
            </a:r>
            <a:r>
              <a:rPr lang="en-US" baseline="0" dirty="0"/>
              <a:t>returns a Predicate so the functional interface type is known to the compiler.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a:t>
            </a:fld>
            <a:endParaRPr lang="en-US"/>
          </a:p>
        </p:txBody>
      </p:sp>
    </p:spTree>
    <p:extLst>
      <p:ext uri="{BB962C8B-B14F-4D97-AF65-F5344CB8AC3E}">
        <p14:creationId xmlns:p14="http://schemas.microsoft.com/office/powerpoint/2010/main" val="18253973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the slide as-is.</a:t>
            </a:r>
          </a:p>
        </p:txBody>
      </p:sp>
      <p:sp>
        <p:nvSpPr>
          <p:cNvPr id="4" name="Slide Number Placeholder 3"/>
          <p:cNvSpPr>
            <a:spLocks noGrp="1"/>
          </p:cNvSpPr>
          <p:nvPr>
            <p:ph type="sldNum" sz="quarter" idx="10"/>
          </p:nvPr>
        </p:nvSpPr>
        <p:spPr/>
        <p:txBody>
          <a:bodyPr/>
          <a:lstStyle/>
          <a:p>
            <a:fld id="{9B9A5078-34A5-4200-8953-1FDEE337BA82}" type="slidenum">
              <a:rPr lang="en-US" smtClean="0"/>
              <a:t>31</a:t>
            </a:fld>
            <a:endParaRPr lang="en-US"/>
          </a:p>
        </p:txBody>
      </p:sp>
    </p:spTree>
    <p:extLst>
      <p:ext uri="{BB962C8B-B14F-4D97-AF65-F5344CB8AC3E}">
        <p14:creationId xmlns:p14="http://schemas.microsoft.com/office/powerpoint/2010/main" val="11155399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baseline="0" dirty="0" smtClean="0"/>
              <a:t>Streams have a data source, intermediate operations, and a terminal operation.  The numbers collection is the data source.  The filter is the intermediate operation.  Reduce is a terminal reduction on the stream.  A reduction processes all the stream values to a single value.  </a:t>
            </a:r>
            <a:r>
              <a:rPr lang="en-US" i="0" dirty="0" smtClean="0"/>
              <a:t>This </a:t>
            </a:r>
            <a:r>
              <a:rPr lang="en-US" i="0" dirty="0"/>
              <a:t>stream </a:t>
            </a:r>
            <a:r>
              <a:rPr lang="en-US" i="0" dirty="0" smtClean="0"/>
              <a:t>computes the sum of its positive </a:t>
            </a:r>
            <a:r>
              <a:rPr lang="en-US" i="0" dirty="0"/>
              <a:t>numbers. </a:t>
            </a:r>
            <a:endParaRPr lang="en-US" i="1" u="none" dirty="0"/>
          </a:p>
        </p:txBody>
      </p:sp>
      <p:sp>
        <p:nvSpPr>
          <p:cNvPr id="4" name="Slide Number Placeholder 3"/>
          <p:cNvSpPr>
            <a:spLocks noGrp="1"/>
          </p:cNvSpPr>
          <p:nvPr>
            <p:ph type="sldNum" sz="quarter" idx="10"/>
          </p:nvPr>
        </p:nvSpPr>
        <p:spPr/>
        <p:txBody>
          <a:bodyPr/>
          <a:lstStyle/>
          <a:p>
            <a:fld id="{9B9A5078-34A5-4200-8953-1FDEE337BA82}" type="slidenum">
              <a:rPr lang="en-US" smtClean="0"/>
              <a:t>32</a:t>
            </a:fld>
            <a:endParaRPr lang="en-US"/>
          </a:p>
        </p:txBody>
      </p:sp>
    </p:spTree>
    <p:extLst>
      <p:ext uri="{BB962C8B-B14F-4D97-AF65-F5344CB8AC3E}">
        <p14:creationId xmlns:p14="http://schemas.microsoft.com/office/powerpoint/2010/main" val="28945886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the slide as-is.</a:t>
            </a:r>
          </a:p>
        </p:txBody>
      </p:sp>
      <p:sp>
        <p:nvSpPr>
          <p:cNvPr id="4" name="Slide Number Placeholder 3"/>
          <p:cNvSpPr>
            <a:spLocks noGrp="1"/>
          </p:cNvSpPr>
          <p:nvPr>
            <p:ph type="sldNum" sz="quarter" idx="10"/>
          </p:nvPr>
        </p:nvSpPr>
        <p:spPr/>
        <p:txBody>
          <a:bodyPr/>
          <a:lstStyle/>
          <a:p>
            <a:fld id="{9B9A5078-34A5-4200-8953-1FDEE337BA82}" type="slidenum">
              <a:rPr lang="en-US" smtClean="0"/>
              <a:t>33</a:t>
            </a:fld>
            <a:endParaRPr lang="en-US"/>
          </a:p>
        </p:txBody>
      </p:sp>
    </p:spTree>
    <p:extLst>
      <p:ext uri="{BB962C8B-B14F-4D97-AF65-F5344CB8AC3E}">
        <p14:creationId xmlns:p14="http://schemas.microsoft.com/office/powerpoint/2010/main" val="9439683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Intermediate</a:t>
            </a:r>
            <a:r>
              <a:rPr lang="en-US" baseline="0" dirty="0" smtClean="0"/>
              <a:t> operations create a new stream from an existing stream with an operation applied to it.  Typical intermediate operations find, filter, map, and reorder the stream elements.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34</a:t>
            </a:fld>
            <a:endParaRPr lang="en-US"/>
          </a:p>
        </p:txBody>
      </p:sp>
    </p:spTree>
    <p:extLst>
      <p:ext uri="{BB962C8B-B14F-4D97-AF65-F5344CB8AC3E}">
        <p14:creationId xmlns:p14="http://schemas.microsoft.com/office/powerpoint/2010/main" val="7079545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a:t>Map should not be confused with </a:t>
            </a:r>
            <a:r>
              <a:rPr lang="en-US" i="0" baseline="0" dirty="0" err="1"/>
              <a:t>java.util.Map</a:t>
            </a:r>
            <a:r>
              <a:rPr lang="en-US" i="0" baseline="0" dirty="0"/>
              <a:t>.  </a:t>
            </a:r>
            <a:r>
              <a:rPr lang="en-US" baseline="0" dirty="0"/>
              <a:t>Map is a reference to the mathematical concept that any function may be thought of as a means of mapping its input values to output values.  Pure functions should be used if possible. In the </a:t>
            </a:r>
            <a:r>
              <a:rPr lang="en-US" baseline="0" dirty="0" err="1"/>
              <a:t>sumListsOfLists</a:t>
            </a:r>
            <a:r>
              <a:rPr lang="en-US" baseline="0" dirty="0"/>
              <a:t> example, the </a:t>
            </a:r>
            <a:r>
              <a:rPr lang="en-US" baseline="0" dirty="0" err="1"/>
              <a:t>flatMap</a:t>
            </a:r>
            <a:r>
              <a:rPr lang="en-US" baseline="0" dirty="0"/>
              <a:t> replaces the element in the stream with the contents of the returned stream allowing all of the lists to be summed in a single stream operation.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35</a:t>
            </a:fld>
            <a:endParaRPr lang="en-US"/>
          </a:p>
        </p:txBody>
      </p:sp>
    </p:spTree>
    <p:extLst>
      <p:ext uri="{BB962C8B-B14F-4D97-AF65-F5344CB8AC3E}">
        <p14:creationId xmlns:p14="http://schemas.microsoft.com/office/powerpoint/2010/main" val="23963749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smtClean="0"/>
              <a:t>The iterate method creates an infinite stream by repeatedly applying a function to an initial value.  The </a:t>
            </a:r>
            <a:r>
              <a:rPr lang="en-US" i="0" baseline="0" dirty="0"/>
              <a:t>limit intermediate operation limits the number of items processed.  It transforms an infinite stream into a finite stream.  The skip intermediate operation skips the specified elements in the stream. These operations are not pure commutative.</a:t>
            </a:r>
            <a:r>
              <a:rPr lang="en-US" baseline="0" dirty="0"/>
              <a:t>  These operations can be useful on a finite stream to exclude processing of beginning and ending elements.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36</a:t>
            </a:fld>
            <a:endParaRPr lang="en-US"/>
          </a:p>
        </p:txBody>
      </p:sp>
    </p:spTree>
    <p:extLst>
      <p:ext uri="{BB962C8B-B14F-4D97-AF65-F5344CB8AC3E}">
        <p14:creationId xmlns:p14="http://schemas.microsoft.com/office/powerpoint/2010/main" val="29671749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a stream does not have a known upper bound for its elements, it should always be processed using the limit intermediate operation.  This is a defensive programming tactic to prevent the system from hanging if the stream is not what you expect.  Stream processing may be intentionally infinite in some cases.  An example is an event processor that runs for the duration of the program that is implemented as a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37</a:t>
            </a:fld>
            <a:endParaRPr lang="en-US"/>
          </a:p>
        </p:txBody>
      </p:sp>
    </p:spTree>
    <p:extLst>
      <p:ext uri="{BB962C8B-B14F-4D97-AF65-F5344CB8AC3E}">
        <p14:creationId xmlns:p14="http://schemas.microsoft.com/office/powerpoint/2010/main" val="7784681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stream example</a:t>
            </a:r>
            <a:r>
              <a:rPr lang="en-US" baseline="0" dirty="0"/>
              <a:t> has two issues: There is no limit on the number of items processed.  A large file without blue widgets could result in the stream process appearing to hang.</a:t>
            </a:r>
          </a:p>
          <a:p>
            <a:r>
              <a:rPr lang="en-US" baseline="0" dirty="0"/>
              <a:t>This stream is not closed.  Any file or database resources managed by the Stream will not be released and closed.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38</a:t>
            </a:fld>
            <a:endParaRPr lang="en-US"/>
          </a:p>
        </p:txBody>
      </p:sp>
    </p:spTree>
    <p:extLst>
      <p:ext uri="{BB962C8B-B14F-4D97-AF65-F5344CB8AC3E}">
        <p14:creationId xmlns:p14="http://schemas.microsoft.com/office/powerpoint/2010/main" val="8839311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previously</a:t>
            </a:r>
            <a:r>
              <a:rPr lang="en-US" baseline="0" dirty="0"/>
              <a:t> identified issues of the stream processing never stopping and closing the resources have been fixed.  The limit intermediate operation addresses the possibility that a blue item may never be found, and the try-with-resources ensures that all resources used by the stream are closed.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39</a:t>
            </a:fld>
            <a:endParaRPr lang="en-US"/>
          </a:p>
        </p:txBody>
      </p:sp>
    </p:spTree>
    <p:extLst>
      <p:ext uri="{BB962C8B-B14F-4D97-AF65-F5344CB8AC3E}">
        <p14:creationId xmlns:p14="http://schemas.microsoft.com/office/powerpoint/2010/main" val="21208175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smtClean="0"/>
              <a:t>The filter intermediate operation creates a new stream where the Predicate is true.  For </a:t>
            </a:r>
            <a:r>
              <a:rPr lang="en-US" i="0" baseline="0" dirty="0"/>
              <a:t>the associates, it creates a new stream of associates that can receive commissions.  Then it creates another stream of doubles representing the commission earned from the stream of associates that are commission qualified.   The sum is the total commissions payable.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40</a:t>
            </a:fld>
            <a:endParaRPr lang="en-US"/>
          </a:p>
        </p:txBody>
      </p:sp>
    </p:spTree>
    <p:extLst>
      <p:ext uri="{BB962C8B-B14F-4D97-AF65-F5344CB8AC3E}">
        <p14:creationId xmlns:p14="http://schemas.microsoft.com/office/powerpoint/2010/main" val="3751733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For lambda argument lists, only a single argument is valid without parentheses, but any argument list is always valid with them.  The argument </a:t>
            </a:r>
            <a:r>
              <a:rPr lang="en-US" baseline="0" dirty="0" smtClean="0"/>
              <a:t>types may </a:t>
            </a:r>
            <a:r>
              <a:rPr lang="en-US" baseline="0" dirty="0"/>
              <a:t>only be supplied when parentheses are used </a:t>
            </a:r>
            <a:r>
              <a:rPr lang="en-US" baseline="0" dirty="0" smtClean="0"/>
              <a:t>and must supplied for </a:t>
            </a:r>
            <a:r>
              <a:rPr lang="en-US" baseline="0" dirty="0"/>
              <a:t>all the arguments</a:t>
            </a:r>
            <a:r>
              <a:rPr lang="en-US" baseline="0" dirty="0" smtClean="0"/>
              <a:t>.  Likewise, the </a:t>
            </a:r>
            <a:r>
              <a:rPr lang="en-US" baseline="0" dirty="0" err="1" smtClean="0"/>
              <a:t>var</a:t>
            </a:r>
            <a:r>
              <a:rPr lang="en-US" baseline="0" dirty="0" smtClean="0"/>
              <a:t> keyword may only be used with parentheses and supplied for all arguments. </a:t>
            </a:r>
            <a:r>
              <a:rPr lang="en-US" dirty="0" smtClean="0"/>
              <a:t>A</a:t>
            </a:r>
            <a:r>
              <a:rPr lang="en-US" baseline="0" dirty="0" smtClean="0"/>
              <a:t> </a:t>
            </a:r>
            <a:r>
              <a:rPr lang="en-US" baseline="0" dirty="0"/>
              <a:t>lambda may have a single statement, or a statement block with a return</a:t>
            </a:r>
            <a:r>
              <a:rPr lang="en-US" baseline="0" dirty="0" smtClean="0"/>
              <a:t>.  If the Functional Interface return type is void, the return may be omitted from the statement block.</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a:t>
            </a:fld>
            <a:endParaRPr lang="en-US"/>
          </a:p>
        </p:txBody>
      </p:sp>
    </p:spTree>
    <p:extLst>
      <p:ext uri="{BB962C8B-B14F-4D97-AF65-F5344CB8AC3E}">
        <p14:creationId xmlns:p14="http://schemas.microsoft.com/office/powerpoint/2010/main" val="27546179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distinct intermediate operation filters out duplicate items according to</a:t>
            </a:r>
            <a:r>
              <a:rPr lang="en-US" baseline="0" dirty="0"/>
              <a:t> the Object’s equals method. </a:t>
            </a:r>
            <a:r>
              <a:rPr lang="en-US" baseline="0" dirty="0" smtClean="0"/>
              <a:t>The </a:t>
            </a:r>
            <a:r>
              <a:rPr lang="en-US" baseline="0" dirty="0" err="1" smtClean="0"/>
              <a:t>hashCode</a:t>
            </a:r>
            <a:r>
              <a:rPr lang="en-US" baseline="0" dirty="0" smtClean="0"/>
              <a:t> method should always return the same value for two objects that are equal.  Although </a:t>
            </a:r>
            <a:r>
              <a:rPr lang="en-US" baseline="0" dirty="0"/>
              <a:t>distinct will work with parallel streams, it introduces substantial overhead to do so and makes no guarantee about which duplicate elements get preserved.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41</a:t>
            </a:fld>
            <a:endParaRPr lang="en-US"/>
          </a:p>
        </p:txBody>
      </p:sp>
    </p:spTree>
    <p:extLst>
      <p:ext uri="{BB962C8B-B14F-4D97-AF65-F5344CB8AC3E}">
        <p14:creationId xmlns:p14="http://schemas.microsoft.com/office/powerpoint/2010/main" val="24665903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sorted intermediate operation sorts</a:t>
            </a:r>
            <a:r>
              <a:rPr lang="en-US" baseline="0" dirty="0" smtClean="0"/>
              <a:t> the elements using their natural order if the elements are comparable, or using a provided </a:t>
            </a:r>
            <a:r>
              <a:rPr lang="en-US" baseline="0" dirty="0" smtClean="0"/>
              <a:t>comparator.  </a:t>
            </a:r>
            <a:r>
              <a:rPr lang="en-US" baseline="0" dirty="0" smtClean="0"/>
              <a:t>This operation works on parallel streams.  When used on a sequential ordered stream, the sort is stable.  A stable sort means that ties, when the comparator returns zero, occur in the same order as they do in the underlying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42</a:t>
            </a:fld>
            <a:endParaRPr lang="en-US"/>
          </a:p>
        </p:txBody>
      </p:sp>
    </p:spTree>
    <p:extLst>
      <p:ext uri="{BB962C8B-B14F-4D97-AF65-F5344CB8AC3E}">
        <p14:creationId xmlns:p14="http://schemas.microsoft.com/office/powerpoint/2010/main" val="28569002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t>
            </a:r>
            <a:r>
              <a:rPr lang="en-US" baseline="0" dirty="0" err="1" smtClean="0"/>
              <a:t>takeWhile</a:t>
            </a:r>
            <a:r>
              <a:rPr lang="en-US" baseline="0" dirty="0" smtClean="0"/>
              <a:t> operation stops the stream at the first element that does not match the predicate.  In this example, the processing stops at the number 3.  The 2 and 1 elements that follow the 4 are not included because the number 4 did not match the predicate and stopped stream processing.</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43</a:t>
            </a:fld>
            <a:endParaRPr lang="en-US"/>
          </a:p>
        </p:txBody>
      </p:sp>
    </p:spTree>
    <p:extLst>
      <p:ext uri="{BB962C8B-B14F-4D97-AF65-F5344CB8AC3E}">
        <p14:creationId xmlns:p14="http://schemas.microsoft.com/office/powerpoint/2010/main" val="20007126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dropWhile</a:t>
            </a:r>
            <a:r>
              <a:rPr lang="en-US" dirty="0" smtClean="0"/>
              <a:t> intermediate operation skips elements</a:t>
            </a:r>
            <a:r>
              <a:rPr lang="en-US" baseline="0" dirty="0" smtClean="0"/>
              <a:t> until an element is found that does not match the predicate.  In this case, the number 4 did not match the predicate.  The 2 and 1 numbers that follow the 4 are also included because finding 4 stops the matching and skipping.</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44</a:t>
            </a:fld>
            <a:endParaRPr lang="en-US"/>
          </a:p>
        </p:txBody>
      </p:sp>
    </p:spTree>
    <p:extLst>
      <p:ext uri="{BB962C8B-B14F-4D97-AF65-F5344CB8AC3E}">
        <p14:creationId xmlns:p14="http://schemas.microsoft.com/office/powerpoint/2010/main" val="342564708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this code, the value of modulo is effectively final and never changes.  Yet the stream as written will always check if modulo is null and unbox it to process each data element.  Is there a way we can take advantage of the fact that all of the items would be processed if modulo is null?</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45</a:t>
            </a:fld>
            <a:endParaRPr lang="en-US"/>
          </a:p>
        </p:txBody>
      </p:sp>
    </p:spTree>
    <p:extLst>
      <p:ext uri="{BB962C8B-B14F-4D97-AF65-F5344CB8AC3E}">
        <p14:creationId xmlns:p14="http://schemas.microsoft.com/office/powerpoint/2010/main" val="366178517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solution is more efficient.  When modulo is null the</a:t>
            </a:r>
            <a:r>
              <a:rPr lang="en-US" baseline="0" dirty="0"/>
              <a:t> filter isn’t used at all and the numbers are directly summed.  When modulo is not null the filter no longer has to include the check against it for null and the unboxing of modulo has been factored out by using an int. Since intermediate operations like filter return a new stream, </a:t>
            </a:r>
            <a:r>
              <a:rPr lang="en-US" baseline="0" dirty="0" err="1"/>
              <a:t>sumStream</a:t>
            </a:r>
            <a:r>
              <a:rPr lang="en-US" baseline="0" dirty="0"/>
              <a:t> must be re-assigned the result of the intermediate operation.  Otherwise, the filter operation will not be used. </a:t>
            </a:r>
          </a:p>
        </p:txBody>
      </p:sp>
      <p:sp>
        <p:nvSpPr>
          <p:cNvPr id="4" name="Slide Number Placeholder 3"/>
          <p:cNvSpPr>
            <a:spLocks noGrp="1"/>
          </p:cNvSpPr>
          <p:nvPr>
            <p:ph type="sldNum" sz="quarter" idx="10"/>
          </p:nvPr>
        </p:nvSpPr>
        <p:spPr/>
        <p:txBody>
          <a:bodyPr/>
          <a:lstStyle/>
          <a:p>
            <a:fld id="{9B9A5078-34A5-4200-8953-1FDEE337BA82}" type="slidenum">
              <a:rPr lang="en-US" smtClean="0"/>
              <a:t>46</a:t>
            </a:fld>
            <a:endParaRPr lang="en-US"/>
          </a:p>
        </p:txBody>
      </p:sp>
    </p:spTree>
    <p:extLst>
      <p:ext uri="{BB962C8B-B14F-4D97-AF65-F5344CB8AC3E}">
        <p14:creationId xmlns:p14="http://schemas.microsoft.com/office/powerpoint/2010/main" val="2603602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Terminal operations perform </a:t>
            </a:r>
            <a:r>
              <a:rPr lang="en-US" baseline="0" dirty="0" smtClean="0"/>
              <a:t>the stream processing.</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47</a:t>
            </a:fld>
            <a:endParaRPr lang="en-US"/>
          </a:p>
        </p:txBody>
      </p:sp>
    </p:spTree>
    <p:extLst>
      <p:ext uri="{BB962C8B-B14F-4D97-AF65-F5344CB8AC3E}">
        <p14:creationId xmlns:p14="http://schemas.microsoft.com/office/powerpoint/2010/main" val="41603778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smtClean="0"/>
              <a:t>These</a:t>
            </a:r>
            <a:r>
              <a:rPr lang="en-US" i="0" baseline="0" dirty="0" smtClean="0"/>
              <a:t> are the terminal operations available on a stream.  </a:t>
            </a:r>
            <a:r>
              <a:rPr lang="en-US" i="0" dirty="0" smtClean="0"/>
              <a:t>A</a:t>
            </a:r>
            <a:r>
              <a:rPr lang="en-US" i="0" baseline="0" dirty="0" smtClean="0"/>
              <a:t> </a:t>
            </a:r>
            <a:r>
              <a:rPr lang="en-US" i="0" baseline="0" dirty="0"/>
              <a:t>reduction is an operation that always processes every element to produce a single </a:t>
            </a:r>
            <a:r>
              <a:rPr lang="en-US" i="0" baseline="0" dirty="0" smtClean="0"/>
              <a:t>result.  </a:t>
            </a:r>
            <a:r>
              <a:rPr lang="en-US" dirty="0" smtClean="0"/>
              <a:t>The </a:t>
            </a:r>
            <a:r>
              <a:rPr lang="en-US" dirty="0"/>
              <a:t>match family of operations is not considered a reduction because it doesn’t always process all of the elements.  </a:t>
            </a:r>
            <a:r>
              <a:rPr lang="en-US" dirty="0" err="1"/>
              <a:t>forEach</a:t>
            </a:r>
            <a:r>
              <a:rPr lang="en-US" baseline="0" dirty="0"/>
              <a:t> processes all the values but isn’t considered a reduction because it does not return a value.  </a:t>
            </a:r>
            <a:r>
              <a:rPr lang="en-US" dirty="0"/>
              <a:t>Never use </a:t>
            </a:r>
            <a:r>
              <a:rPr lang="en-US" dirty="0" smtClean="0"/>
              <a:t>a reduction </a:t>
            </a:r>
            <a:r>
              <a:rPr lang="en-US" dirty="0"/>
              <a:t>on an infinite </a:t>
            </a:r>
            <a:r>
              <a:rPr lang="en-US" dirty="0" smtClean="0"/>
              <a:t>stream</a:t>
            </a:r>
            <a:r>
              <a:rPr lang="en-US" baseline="0" dirty="0" smtClean="0"/>
              <a:t>.</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48</a:t>
            </a:fld>
            <a:endParaRPr lang="en-US"/>
          </a:p>
        </p:txBody>
      </p:sp>
    </p:spTree>
    <p:extLst>
      <p:ext uri="{BB962C8B-B14F-4D97-AF65-F5344CB8AC3E}">
        <p14:creationId xmlns:p14="http://schemas.microsoft.com/office/powerpoint/2010/main" val="382542455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baseline="0" dirty="0" smtClean="0"/>
              <a:t>This </a:t>
            </a:r>
            <a:r>
              <a:rPr lang="en-US" i="0" baseline="0" dirty="0"/>
              <a:t>is an example of how to add numbers using a reduction. </a:t>
            </a:r>
            <a:r>
              <a:rPr lang="en-US" i="0" baseline="0" dirty="0" smtClean="0"/>
              <a:t>The first argument to reduce is the identity value.  </a:t>
            </a:r>
            <a:r>
              <a:rPr lang="en-US" dirty="0" smtClean="0"/>
              <a:t>In</a:t>
            </a:r>
            <a:r>
              <a:rPr lang="en-US" baseline="0" dirty="0" smtClean="0"/>
              <a:t> </a:t>
            </a:r>
            <a:r>
              <a:rPr lang="en-US" baseline="0" dirty="0"/>
              <a:t>mathematics, an identity </a:t>
            </a:r>
            <a:r>
              <a:rPr lang="en-US" baseline="0" dirty="0" smtClean="0"/>
              <a:t>value is </a:t>
            </a:r>
            <a:r>
              <a:rPr lang="en-US" baseline="0" dirty="0"/>
              <a:t>a number or value such that when it is applied with an operator it does not change the value of the other </a:t>
            </a:r>
            <a:r>
              <a:rPr lang="en-US" baseline="0" dirty="0" smtClean="0"/>
              <a:t>operand.  The identity value is returned if the stream is empty, </a:t>
            </a:r>
            <a:r>
              <a:rPr lang="en-US" baseline="0" dirty="0"/>
              <a:t>or it is passed as the second argument to the reduction function when the first element is processed.  </a:t>
            </a:r>
            <a:r>
              <a:rPr lang="en-US" i="0" baseline="0" dirty="0" smtClean="0"/>
              <a:t>This reduction </a:t>
            </a:r>
            <a:r>
              <a:rPr lang="en-US" i="0" baseline="0" dirty="0"/>
              <a:t>function is both pure and </a:t>
            </a:r>
            <a:r>
              <a:rPr lang="en-US" i="0" baseline="0" dirty="0" smtClean="0"/>
              <a:t>commutative.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49</a:t>
            </a:fld>
            <a:endParaRPr lang="en-US"/>
          </a:p>
        </p:txBody>
      </p:sp>
    </p:spTree>
    <p:extLst>
      <p:ext uri="{BB962C8B-B14F-4D97-AF65-F5344CB8AC3E}">
        <p14:creationId xmlns:p14="http://schemas.microsoft.com/office/powerpoint/2010/main" val="181587295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a:t>
            </a:r>
            <a:r>
              <a:rPr lang="en-US" i="1" baseline="0" dirty="0"/>
              <a:t> over slide as-is.</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50</a:t>
            </a:fld>
            <a:endParaRPr lang="en-US"/>
          </a:p>
        </p:txBody>
      </p:sp>
    </p:spTree>
    <p:extLst>
      <p:ext uri="{BB962C8B-B14F-4D97-AF65-F5344CB8AC3E}">
        <p14:creationId xmlns:p14="http://schemas.microsoft.com/office/powerpoint/2010/main" val="2912480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functional interface contains</a:t>
            </a:r>
            <a:r>
              <a:rPr lang="en-US" baseline="0" dirty="0"/>
              <a:t> exactly one abstract method called the functional method.  D</a:t>
            </a:r>
            <a:r>
              <a:rPr lang="en-US" dirty="0"/>
              <a:t>efault and static methods are not abstract because they have an implementation.  Equals and </a:t>
            </a:r>
            <a:r>
              <a:rPr lang="en-US" dirty="0" err="1"/>
              <a:t>hashCode</a:t>
            </a:r>
            <a:r>
              <a:rPr lang="en-US" baseline="0" dirty="0"/>
              <a:t> are not abstract because they are defined by Object and all objects, including lambdas, inherit from Object.  The optional @</a:t>
            </a:r>
            <a:r>
              <a:rPr lang="en-US" baseline="0" dirty="0" err="1"/>
              <a:t>FunctionalInterface</a:t>
            </a:r>
            <a:r>
              <a:rPr lang="en-US" baseline="0" dirty="0"/>
              <a:t> annotation causes the compiler to verify and enforce that there is exactly 1 abstract method.  The annotation is not required for an interface to be a functional interface.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a:t>
            </a:fld>
            <a:endParaRPr lang="en-US"/>
          </a:p>
        </p:txBody>
      </p:sp>
    </p:spTree>
    <p:extLst>
      <p:ext uri="{BB962C8B-B14F-4D97-AF65-F5344CB8AC3E}">
        <p14:creationId xmlns:p14="http://schemas.microsoft.com/office/powerpoint/2010/main" val="66975676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Like</a:t>
            </a:r>
            <a:r>
              <a:rPr lang="en-US" baseline="0" dirty="0" smtClean="0"/>
              <a:t> intermediate operations, terminal operations may also be invoked conditionally.  This is useful if the same computation needs to be finished in a different way.  In this example we want to either sum or count the numbers.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51</a:t>
            </a:fld>
            <a:endParaRPr lang="en-US"/>
          </a:p>
        </p:txBody>
      </p:sp>
    </p:spTree>
    <p:extLst>
      <p:ext uri="{BB962C8B-B14F-4D97-AF65-F5344CB8AC3E}">
        <p14:creationId xmlns:p14="http://schemas.microsoft.com/office/powerpoint/2010/main" val="69604367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conditionally calling the terminal operation count or sum, this code leverages the stream that has already been built</a:t>
            </a:r>
            <a:r>
              <a:rPr lang="en-US" baseline="0" dirty="0" smtClean="0"/>
              <a:t> to process the data.  The technique of conditionally building intermediate and terminal operations provides a far more elegant solution than a chain of if-then or case statements.  Each step can be bound independently to produce the required processing pipeline.  The builder pattern may also be used to construct a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52</a:t>
            </a:fld>
            <a:endParaRPr lang="en-US"/>
          </a:p>
        </p:txBody>
      </p:sp>
    </p:spTree>
    <p:extLst>
      <p:ext uri="{BB962C8B-B14F-4D97-AF65-F5344CB8AC3E}">
        <p14:creationId xmlns:p14="http://schemas.microsoft.com/office/powerpoint/2010/main" val="35952848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Collectors are terminal reductions that create an object and process all streams elements into the created object.  Never use on an infinite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53</a:t>
            </a:fld>
            <a:endParaRPr lang="en-US"/>
          </a:p>
        </p:txBody>
      </p:sp>
    </p:spTree>
    <p:extLst>
      <p:ext uri="{BB962C8B-B14F-4D97-AF65-F5344CB8AC3E}">
        <p14:creationId xmlns:p14="http://schemas.microsoft.com/office/powerpoint/2010/main" val="417582639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Collection collectors provide pre-packaged collectors to create a list or a set.  It also provides a </a:t>
            </a:r>
            <a:r>
              <a:rPr lang="en-US" dirty="0" err="1"/>
              <a:t>toCollection</a:t>
            </a:r>
            <a:r>
              <a:rPr lang="en-US" dirty="0"/>
              <a:t> </a:t>
            </a:r>
            <a:r>
              <a:rPr lang="en-US" dirty="0" smtClean="0"/>
              <a:t>collector which </a:t>
            </a:r>
            <a:r>
              <a:rPr lang="en-US" dirty="0"/>
              <a:t>allows the use of a Supplier to create</a:t>
            </a:r>
            <a:r>
              <a:rPr lang="en-US" baseline="0" dirty="0"/>
              <a:t> the collection to use.  In this example, t</a:t>
            </a:r>
            <a:r>
              <a:rPr lang="en-US" dirty="0"/>
              <a:t>he</a:t>
            </a:r>
            <a:r>
              <a:rPr lang="en-US" baseline="0" dirty="0"/>
              <a:t> </a:t>
            </a:r>
            <a:r>
              <a:rPr lang="en-US" baseline="0" dirty="0" err="1"/>
              <a:t>Collections.toCollection</a:t>
            </a:r>
            <a:r>
              <a:rPr lang="en-US" baseline="0" dirty="0"/>
              <a:t> uses a constructor reference to </a:t>
            </a:r>
            <a:r>
              <a:rPr lang="en-US" baseline="0" dirty="0" err="1" smtClean="0"/>
              <a:t>LinkedHashSet</a:t>
            </a:r>
            <a:r>
              <a:rPr lang="en-US" baseline="0" dirty="0" smtClean="0"/>
              <a:t> </a:t>
            </a:r>
            <a:r>
              <a:rPr lang="en-US" baseline="0" dirty="0"/>
              <a:t>to create a Set that only allows one copy of each </a:t>
            </a:r>
            <a:r>
              <a:rPr lang="en-US" baseline="0" dirty="0" smtClean="0"/>
              <a:t>element.  This set </a:t>
            </a:r>
            <a:r>
              <a:rPr lang="en-US" baseline="0" dirty="0"/>
              <a:t>also retains the sort ordering imposed by the sorted intermediate </a:t>
            </a:r>
            <a:r>
              <a:rPr lang="en-US" baseline="0" dirty="0" smtClean="0"/>
              <a:t>operation.</a:t>
            </a:r>
            <a:endParaRPr lang="en-US" baseline="0" dirty="0"/>
          </a:p>
        </p:txBody>
      </p:sp>
      <p:sp>
        <p:nvSpPr>
          <p:cNvPr id="4" name="Slide Number Placeholder 3"/>
          <p:cNvSpPr>
            <a:spLocks noGrp="1"/>
          </p:cNvSpPr>
          <p:nvPr>
            <p:ph type="sldNum" sz="quarter" idx="10"/>
          </p:nvPr>
        </p:nvSpPr>
        <p:spPr/>
        <p:txBody>
          <a:bodyPr/>
          <a:lstStyle/>
          <a:p>
            <a:fld id="{9B9A5078-34A5-4200-8953-1FDEE337BA82}" type="slidenum">
              <a:rPr lang="en-US" smtClean="0"/>
              <a:t>54</a:t>
            </a:fld>
            <a:endParaRPr lang="en-US"/>
          </a:p>
        </p:txBody>
      </p:sp>
    </p:spTree>
    <p:extLst>
      <p:ext uri="{BB962C8B-B14F-4D97-AF65-F5344CB8AC3E}">
        <p14:creationId xmlns:p14="http://schemas.microsoft.com/office/powerpoint/2010/main" val="362549070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partition collector uses a predicate to create a map with Boolean keys false and true.  Both false and true keys and values exist in the map even if the corresponding stream values do not exist.  </a:t>
            </a:r>
            <a:r>
              <a:rPr lang="en-US" dirty="0" smtClean="0"/>
              <a:t>Downstream </a:t>
            </a:r>
            <a:r>
              <a:rPr lang="en-US" dirty="0"/>
              <a:t>collectors are collectors that</a:t>
            </a:r>
            <a:r>
              <a:rPr lang="en-US" baseline="0" dirty="0"/>
              <a:t> are called from other collectors to process or reduce the values.  By default, the partition collector uses a downstream collector that collects the values for each key into a list.  In this case, we produce a map with the keys and sum of the values, instead of a map with the values as a collection.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55</a:t>
            </a:fld>
            <a:endParaRPr lang="en-US"/>
          </a:p>
        </p:txBody>
      </p:sp>
    </p:spTree>
    <p:extLst>
      <p:ext uri="{BB962C8B-B14F-4D97-AF65-F5344CB8AC3E}">
        <p14:creationId xmlns:p14="http://schemas.microsoft.com/office/powerpoint/2010/main" val="75658987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grouping by collector places the stream elements in a map using</a:t>
            </a:r>
            <a:r>
              <a:rPr lang="en-US" baseline="0" dirty="0"/>
              <a:t> a classifier function which returns the key </a:t>
            </a:r>
            <a:r>
              <a:rPr lang="en-US" baseline="0" dirty="0" smtClean="0"/>
              <a:t>for </a:t>
            </a:r>
            <a:r>
              <a:rPr lang="en-US" baseline="0" dirty="0"/>
              <a:t>the stream element.  </a:t>
            </a:r>
            <a:r>
              <a:rPr lang="en-US" dirty="0"/>
              <a:t>This example groups the</a:t>
            </a:r>
            <a:r>
              <a:rPr lang="en-US" baseline="0" dirty="0"/>
              <a:t> words by their starting letter, listing each word with its letter.  We specify that a </a:t>
            </a:r>
            <a:r>
              <a:rPr lang="en-US" baseline="0" dirty="0" err="1"/>
              <a:t>TreeMap</a:t>
            </a:r>
            <a:r>
              <a:rPr lang="en-US" baseline="0" dirty="0"/>
              <a:t> should be used for the mapping, and a </a:t>
            </a:r>
            <a:r>
              <a:rPr lang="en-US" baseline="0" dirty="0" err="1"/>
              <a:t>TreeSet</a:t>
            </a:r>
            <a:r>
              <a:rPr lang="en-US" baseline="0" dirty="0"/>
              <a:t> as the </a:t>
            </a:r>
            <a:r>
              <a:rPr lang="en-US" i="0" baseline="0" dirty="0"/>
              <a:t>downstream collector.  The downstream collector collects the element for each key in the </a:t>
            </a:r>
            <a:r>
              <a:rPr lang="en-US" i="0" baseline="0" dirty="0" smtClean="0"/>
              <a:t>map.  </a:t>
            </a:r>
            <a:r>
              <a:rPr lang="en-US" baseline="0" dirty="0" smtClean="0"/>
              <a:t>By </a:t>
            </a:r>
            <a:r>
              <a:rPr lang="en-US" baseline="0" dirty="0"/>
              <a:t>default, if only a classifier is specified, a </a:t>
            </a:r>
            <a:r>
              <a:rPr lang="en-US" baseline="0" dirty="0" err="1"/>
              <a:t>HashMap</a:t>
            </a:r>
            <a:r>
              <a:rPr lang="en-US" baseline="0" dirty="0"/>
              <a:t> is used as the map, and a list is used as the downstream collector.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56</a:t>
            </a:fld>
            <a:endParaRPr lang="en-US"/>
          </a:p>
        </p:txBody>
      </p:sp>
    </p:spTree>
    <p:extLst>
      <p:ext uri="{BB962C8B-B14F-4D97-AF65-F5344CB8AC3E}">
        <p14:creationId xmlns:p14="http://schemas.microsoft.com/office/powerpoint/2010/main" val="386790822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a rewrite of the </a:t>
            </a:r>
            <a:r>
              <a:rPr lang="en-US" baseline="0" dirty="0" smtClean="0"/>
              <a:t>previous example </a:t>
            </a:r>
            <a:r>
              <a:rPr lang="en-US" baseline="0" dirty="0"/>
              <a:t>to work with concurrent processing.  Although the collections from the previous slide would work with a parallel stream, it is generally more performant to use the concurrent variants of the collectors.  We also have a version using a downstream collector to count the number of occurrences of each word.</a:t>
            </a:r>
          </a:p>
          <a:p>
            <a:r>
              <a:rPr lang="en-US" baseline="0" dirty="0"/>
              <a:t>This is not necessarily faster than the sequential stream.  Creating the threads as well as using the concurrent skip list set and map introduce their own overhead.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57</a:t>
            </a:fld>
            <a:endParaRPr lang="en-US"/>
          </a:p>
        </p:txBody>
      </p:sp>
    </p:spTree>
    <p:extLst>
      <p:ext uri="{BB962C8B-B14F-4D97-AF65-F5344CB8AC3E}">
        <p14:creationId xmlns:p14="http://schemas.microsoft.com/office/powerpoint/2010/main" val="139364925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joining collector takes a stream of character sequences </a:t>
            </a:r>
            <a:r>
              <a:rPr lang="en-US" baseline="0" dirty="0" smtClean="0"/>
              <a:t>and appends them into one string.  </a:t>
            </a:r>
            <a:r>
              <a:rPr lang="en-US" dirty="0" smtClean="0"/>
              <a:t>The</a:t>
            </a:r>
            <a:r>
              <a:rPr lang="en-US" baseline="0" dirty="0" smtClean="0"/>
              <a:t> </a:t>
            </a:r>
            <a:r>
              <a:rPr lang="en-US" baseline="0" dirty="0"/>
              <a:t>argument to </a:t>
            </a:r>
            <a:r>
              <a:rPr lang="en-US" baseline="0" dirty="0" err="1"/>
              <a:t>Collectors.joining</a:t>
            </a:r>
            <a:r>
              <a:rPr lang="en-US" baseline="0" dirty="0"/>
              <a:t> is the </a:t>
            </a:r>
            <a:r>
              <a:rPr lang="en-US" baseline="0" dirty="0" smtClean="0"/>
              <a:t>string to </a:t>
            </a:r>
            <a:r>
              <a:rPr lang="en-US" baseline="0" dirty="0"/>
              <a:t>separate each part of the string.  In this case it is a space.  Other characters, such as a comma, semicolon, and colon could be used.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58</a:t>
            </a:fld>
            <a:endParaRPr lang="en-US"/>
          </a:p>
        </p:txBody>
      </p:sp>
    </p:spTree>
    <p:extLst>
      <p:ext uri="{BB962C8B-B14F-4D97-AF65-F5344CB8AC3E}">
        <p14:creationId xmlns:p14="http://schemas.microsoft.com/office/powerpoint/2010/main" val="96362653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teeing</a:t>
            </a:r>
            <a:r>
              <a:rPr lang="en-US" baseline="0" dirty="0"/>
              <a:t> collector allows the results of two different downstream collectors to be combined into a single result using a </a:t>
            </a:r>
            <a:r>
              <a:rPr lang="en-US" baseline="0" dirty="0" err="1"/>
              <a:t>BiFunction</a:t>
            </a:r>
            <a:r>
              <a:rPr lang="en-US" baseline="0" dirty="0"/>
              <a:t>.  In this example, the minimum and maximum salary are found using downstream collectors.  The merge </a:t>
            </a:r>
            <a:r>
              <a:rPr lang="en-US" baseline="0" dirty="0" err="1"/>
              <a:t>BiFunction</a:t>
            </a:r>
            <a:r>
              <a:rPr lang="en-US" baseline="0" dirty="0"/>
              <a:t> creates a range object with them.  The arguments to the </a:t>
            </a:r>
            <a:r>
              <a:rPr lang="en-US" baseline="0" dirty="0" err="1"/>
              <a:t>BiFunction</a:t>
            </a:r>
            <a:r>
              <a:rPr lang="en-US" baseline="0" dirty="0"/>
              <a:t> are in the same order as the order of the downstream collectors.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59</a:t>
            </a:fld>
            <a:endParaRPr lang="en-US"/>
          </a:p>
        </p:txBody>
      </p:sp>
    </p:spTree>
    <p:extLst>
      <p:ext uri="{BB962C8B-B14F-4D97-AF65-F5344CB8AC3E}">
        <p14:creationId xmlns:p14="http://schemas.microsoft.com/office/powerpoint/2010/main" val="351676650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These patterns clean up code by separating the concern of resource management from code logic. </a:t>
            </a:r>
          </a:p>
        </p:txBody>
      </p:sp>
      <p:sp>
        <p:nvSpPr>
          <p:cNvPr id="4" name="Slide Number Placeholder 3"/>
          <p:cNvSpPr>
            <a:spLocks noGrp="1"/>
          </p:cNvSpPr>
          <p:nvPr>
            <p:ph type="sldNum" sz="quarter" idx="5"/>
          </p:nvPr>
        </p:nvSpPr>
        <p:spPr/>
        <p:txBody>
          <a:bodyPr/>
          <a:lstStyle/>
          <a:p>
            <a:fld id="{9B9A5078-34A5-4200-8953-1FDEE337BA82}" type="slidenum">
              <a:rPr lang="en-US" smtClean="0"/>
              <a:t>60</a:t>
            </a:fld>
            <a:endParaRPr lang="en-US"/>
          </a:p>
        </p:txBody>
      </p:sp>
    </p:spTree>
    <p:extLst>
      <p:ext uri="{BB962C8B-B14F-4D97-AF65-F5344CB8AC3E}">
        <p14:creationId xmlns:p14="http://schemas.microsoft.com/office/powerpoint/2010/main" val="1733426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a:t>
            </a:r>
            <a:r>
              <a:rPr lang="en-US" baseline="0" dirty="0"/>
              <a:t> are two equivalent implementations of the Example2 interface from the previous slide.  Note that the inner class takes six lines of code to accomplish what the lambda does with six characters.  Another key advantage of the lambda is if a lambda does not use anything outside of its arguments the compiler will automatically fold it into a single static implementation.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a:t>
            </a:fld>
            <a:endParaRPr lang="en-US"/>
          </a:p>
        </p:txBody>
      </p:sp>
    </p:spTree>
    <p:extLst>
      <p:ext uri="{BB962C8B-B14F-4D97-AF65-F5344CB8AC3E}">
        <p14:creationId xmlns:p14="http://schemas.microsoft.com/office/powerpoint/2010/main" val="167034062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this code works it is cluttered.  In</a:t>
            </a:r>
            <a:r>
              <a:rPr lang="en-US" baseline="0" dirty="0"/>
              <a:t> order to see what it is trying to accomplish we have to read through five lines of code managing the lock resource.  The execute around pattern can clean this up.</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61</a:t>
            </a:fld>
            <a:endParaRPr lang="en-US"/>
          </a:p>
        </p:txBody>
      </p:sp>
    </p:spTree>
    <p:extLst>
      <p:ext uri="{BB962C8B-B14F-4D97-AF65-F5344CB8AC3E}">
        <p14:creationId xmlns:p14="http://schemas.microsoft.com/office/powerpoint/2010/main" val="302577771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Using a higher order function to manipulate the lock, the code to use it and do something is reduced to a single line.  Note the clean separation of concerns.  There is the call to “</a:t>
            </a:r>
            <a:r>
              <a:rPr lang="en-US" baseline="0" dirty="0" err="1"/>
              <a:t>useLock</a:t>
            </a:r>
            <a:r>
              <a:rPr lang="en-US" baseline="0" dirty="0"/>
              <a:t>” parameterized with the operation to be performed.  What this code is doing can quickly be discerned from this single line.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62</a:t>
            </a:fld>
            <a:endParaRPr lang="en-US"/>
          </a:p>
        </p:txBody>
      </p:sp>
    </p:spTree>
    <p:extLst>
      <p:ext uri="{BB962C8B-B14F-4D97-AF65-F5344CB8AC3E}">
        <p14:creationId xmlns:p14="http://schemas.microsoft.com/office/powerpoint/2010/main" val="257585320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as-is</a:t>
            </a:r>
          </a:p>
        </p:txBody>
      </p:sp>
      <p:sp>
        <p:nvSpPr>
          <p:cNvPr id="4" name="Slide Number Placeholder 3"/>
          <p:cNvSpPr>
            <a:spLocks noGrp="1"/>
          </p:cNvSpPr>
          <p:nvPr>
            <p:ph type="sldNum" sz="quarter" idx="5"/>
          </p:nvPr>
        </p:nvSpPr>
        <p:spPr/>
        <p:txBody>
          <a:bodyPr/>
          <a:lstStyle/>
          <a:p>
            <a:fld id="{9B9A5078-34A5-4200-8953-1FDEE337BA82}" type="slidenum">
              <a:rPr lang="en-US" smtClean="0"/>
              <a:t>63</a:t>
            </a:fld>
            <a:endParaRPr lang="en-US"/>
          </a:p>
        </p:txBody>
      </p:sp>
    </p:spTree>
    <p:extLst>
      <p:ext uri="{BB962C8B-B14F-4D97-AF65-F5344CB8AC3E}">
        <p14:creationId xmlns:p14="http://schemas.microsoft.com/office/powerpoint/2010/main" val="327519923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refinement of the execute around pattern that the loan pattern makes </a:t>
            </a:r>
            <a:r>
              <a:rPr lang="en-US" dirty="0"/>
              <a:t>is the loan pattern provides a resource to the operation in the form of a function</a:t>
            </a:r>
            <a:r>
              <a:rPr lang="en-US" baseline="0" dirty="0"/>
              <a:t> argument.  The loan pattern is a pattern in its own right because a common use case of the execute around pattern is to provide a resource.  So it makes sense to talk about a “loan pattern” instead of an “execute around pattern that provides a resource”.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64</a:t>
            </a:fld>
            <a:endParaRPr lang="en-US"/>
          </a:p>
        </p:txBody>
      </p:sp>
    </p:spTree>
    <p:extLst>
      <p:ext uri="{BB962C8B-B14F-4D97-AF65-F5344CB8AC3E}">
        <p14:creationId xmlns:p14="http://schemas.microsoft.com/office/powerpoint/2010/main" val="419166050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65</a:t>
            </a:fld>
            <a:endParaRPr lang="en-US"/>
          </a:p>
        </p:txBody>
      </p:sp>
    </p:spTree>
    <p:extLst>
      <p:ext uri="{BB962C8B-B14F-4D97-AF65-F5344CB8AC3E}">
        <p14:creationId xmlns:p14="http://schemas.microsoft.com/office/powerpoint/2010/main" val="134936628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Functional Interface that the</a:t>
            </a:r>
            <a:r>
              <a:rPr lang="en-US" baseline="0" dirty="0"/>
              <a:t> Java Books fail to mention.</a:t>
            </a:r>
            <a:r>
              <a:rPr lang="en-US" i="1" baseline="0" dirty="0"/>
              <a:t>  Go over slide</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66</a:t>
            </a:fld>
            <a:endParaRPr lang="en-US"/>
          </a:p>
        </p:txBody>
      </p:sp>
    </p:spTree>
    <p:extLst>
      <p:ext uri="{BB962C8B-B14F-4D97-AF65-F5344CB8AC3E}">
        <p14:creationId xmlns:p14="http://schemas.microsoft.com/office/powerpoint/2010/main" val="97041792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a:t>
            </a:r>
          </a:p>
        </p:txBody>
      </p:sp>
      <p:sp>
        <p:nvSpPr>
          <p:cNvPr id="4" name="Slide Number Placeholder 3"/>
          <p:cNvSpPr>
            <a:spLocks noGrp="1"/>
          </p:cNvSpPr>
          <p:nvPr>
            <p:ph type="sldNum" sz="quarter" idx="10"/>
          </p:nvPr>
        </p:nvSpPr>
        <p:spPr/>
        <p:txBody>
          <a:bodyPr/>
          <a:lstStyle/>
          <a:p>
            <a:fld id="{9B9A5078-34A5-4200-8953-1FDEE337BA82}" type="slidenum">
              <a:rPr lang="en-US" smtClean="0"/>
              <a:t>67</a:t>
            </a:fld>
            <a:endParaRPr lang="en-US"/>
          </a:p>
        </p:txBody>
      </p:sp>
    </p:spTree>
    <p:extLst>
      <p:ext uri="{BB962C8B-B14F-4D97-AF65-F5344CB8AC3E}">
        <p14:creationId xmlns:p14="http://schemas.microsoft.com/office/powerpoint/2010/main" val="365621345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a:t>
            </a:r>
          </a:p>
        </p:txBody>
      </p:sp>
      <p:sp>
        <p:nvSpPr>
          <p:cNvPr id="4" name="Slide Number Placeholder 3"/>
          <p:cNvSpPr>
            <a:spLocks noGrp="1"/>
          </p:cNvSpPr>
          <p:nvPr>
            <p:ph type="sldNum" sz="quarter" idx="10"/>
          </p:nvPr>
        </p:nvSpPr>
        <p:spPr/>
        <p:txBody>
          <a:bodyPr/>
          <a:lstStyle/>
          <a:p>
            <a:fld id="{9B9A5078-34A5-4200-8953-1FDEE337BA82}" type="slidenum">
              <a:rPr lang="en-US" smtClean="0"/>
              <a:t>68</a:t>
            </a:fld>
            <a:endParaRPr lang="en-US"/>
          </a:p>
        </p:txBody>
      </p:sp>
    </p:spTree>
    <p:extLst>
      <p:ext uri="{BB962C8B-B14F-4D97-AF65-F5344CB8AC3E}">
        <p14:creationId xmlns:p14="http://schemas.microsoft.com/office/powerpoint/2010/main" val="414254766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dirty="0"/>
              <a:t>However, this way of doing this requires creating</a:t>
            </a:r>
            <a:r>
              <a:rPr lang="en-US" baseline="0" dirty="0"/>
              <a:t> a new interface for each set of exceptions that are needed in the throws clause.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69</a:t>
            </a:fld>
            <a:endParaRPr lang="en-US"/>
          </a:p>
        </p:txBody>
      </p:sp>
    </p:spTree>
    <p:extLst>
      <p:ext uri="{BB962C8B-B14F-4D97-AF65-F5344CB8AC3E}">
        <p14:creationId xmlns:p14="http://schemas.microsoft.com/office/powerpoint/2010/main" val="310254905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dirty="0"/>
              <a:t>It is no longer necessary to create a new interface to change out the exception that is thrown.</a:t>
            </a:r>
          </a:p>
        </p:txBody>
      </p:sp>
      <p:sp>
        <p:nvSpPr>
          <p:cNvPr id="4" name="Slide Number Placeholder 3"/>
          <p:cNvSpPr>
            <a:spLocks noGrp="1"/>
          </p:cNvSpPr>
          <p:nvPr>
            <p:ph type="sldNum" sz="quarter" idx="10"/>
          </p:nvPr>
        </p:nvSpPr>
        <p:spPr/>
        <p:txBody>
          <a:bodyPr/>
          <a:lstStyle/>
          <a:p>
            <a:fld id="{9B9A5078-34A5-4200-8953-1FDEE337BA82}" type="slidenum">
              <a:rPr lang="en-US" smtClean="0"/>
              <a:t>70</a:t>
            </a:fld>
            <a:endParaRPr lang="en-US"/>
          </a:p>
        </p:txBody>
      </p:sp>
    </p:spTree>
    <p:extLst>
      <p:ext uri="{BB962C8B-B14F-4D97-AF65-F5344CB8AC3E}">
        <p14:creationId xmlns:p14="http://schemas.microsoft.com/office/powerpoint/2010/main" val="19091358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introduces key functional interfaces defined in</a:t>
            </a:r>
            <a:r>
              <a:rPr lang="en-US" baseline="0" dirty="0"/>
              <a:t> Java.  These are used by the Stream framework.</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a:t>
            </a:fld>
            <a:endParaRPr lang="en-US"/>
          </a:p>
        </p:txBody>
      </p:sp>
    </p:spTree>
    <p:extLst>
      <p:ext uri="{BB962C8B-B14F-4D97-AF65-F5344CB8AC3E}">
        <p14:creationId xmlns:p14="http://schemas.microsoft.com/office/powerpoint/2010/main" val="310268186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close method of the context forms the lambda with the CloseIt1 interface.  The try-with-resources feature in Java does the rest,</a:t>
            </a:r>
            <a:r>
              <a:rPr lang="en-US" baseline="0" dirty="0"/>
              <a:t> including the heavy lifting of handling any exception thrown in the close method as either a suppressed exception if an exception occurred in the body, or its own first class exception if no exception occurred in the body.</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71</a:t>
            </a:fld>
            <a:endParaRPr lang="en-US"/>
          </a:p>
        </p:txBody>
      </p:sp>
    </p:spTree>
    <p:extLst>
      <p:ext uri="{BB962C8B-B14F-4D97-AF65-F5344CB8AC3E}">
        <p14:creationId xmlns:p14="http://schemas.microsoft.com/office/powerpoint/2010/main" val="154499675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i="0" dirty="0"/>
              <a:t>The</a:t>
            </a:r>
            <a:r>
              <a:rPr lang="en-US" i="0" baseline="0" dirty="0"/>
              <a:t> decorated lambda is created using a higher order function that accepts the </a:t>
            </a:r>
            <a:r>
              <a:rPr lang="en-US" i="0" baseline="0" dirty="0" err="1"/>
              <a:t>AutoClosable</a:t>
            </a:r>
            <a:r>
              <a:rPr lang="en-US" i="0" baseline="0" dirty="0"/>
              <a:t> as an argument and returns the decorated lambda object.</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72</a:t>
            </a:fld>
            <a:endParaRPr lang="en-US"/>
          </a:p>
        </p:txBody>
      </p:sp>
    </p:spTree>
    <p:extLst>
      <p:ext uri="{BB962C8B-B14F-4D97-AF65-F5344CB8AC3E}">
        <p14:creationId xmlns:p14="http://schemas.microsoft.com/office/powerpoint/2010/main" val="3088825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higher order function </a:t>
            </a:r>
            <a:r>
              <a:rPr lang="en-US" dirty="0" err="1"/>
              <a:t>wrapAllException</a:t>
            </a:r>
            <a:r>
              <a:rPr lang="en-US" baseline="0" dirty="0"/>
              <a:t> returns a lambda that will call the close method of the original </a:t>
            </a:r>
            <a:r>
              <a:rPr lang="en-US" baseline="0" dirty="0" err="1"/>
              <a:t>autoClosable</a:t>
            </a:r>
            <a:r>
              <a:rPr lang="en-US" baseline="0" dirty="0"/>
              <a:t>.  If it throws an Exception, it will </a:t>
            </a:r>
            <a:r>
              <a:rPr lang="en-US" baseline="0" dirty="0" smtClean="0"/>
              <a:t>adapt the exception </a:t>
            </a:r>
            <a:r>
              <a:rPr lang="en-US" baseline="0" dirty="0"/>
              <a:t>by wrapping </a:t>
            </a:r>
            <a:r>
              <a:rPr lang="en-US" baseline="0" dirty="0" smtClean="0"/>
              <a:t>it </a:t>
            </a:r>
            <a:r>
              <a:rPr lang="en-US" baseline="0" dirty="0"/>
              <a:t>within a </a:t>
            </a:r>
            <a:r>
              <a:rPr lang="en-US" baseline="0" dirty="0" err="1"/>
              <a:t>NotClosedException</a:t>
            </a:r>
            <a:r>
              <a:rPr lang="en-US" baseline="0" dirty="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73</a:t>
            </a:fld>
            <a:endParaRPr lang="en-US"/>
          </a:p>
        </p:txBody>
      </p:sp>
    </p:spTree>
    <p:extLst>
      <p:ext uri="{BB962C8B-B14F-4D97-AF65-F5344CB8AC3E}">
        <p14:creationId xmlns:p14="http://schemas.microsoft.com/office/powerpoint/2010/main" val="213742854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Java books say you can’t catch</a:t>
            </a:r>
            <a:r>
              <a:rPr lang="en-US" baseline="0" dirty="0"/>
              <a:t> a close exception from try-with-resources separately from the body exception.  Using this technique you can.  </a:t>
            </a:r>
            <a:r>
              <a:rPr lang="en-US" dirty="0"/>
              <a:t>The logger here is using </a:t>
            </a:r>
            <a:r>
              <a:rPr lang="en-US" dirty="0" err="1"/>
              <a:t>getCause</a:t>
            </a:r>
            <a:r>
              <a:rPr lang="en-US" dirty="0"/>
              <a:t>() because it knows that this exception</a:t>
            </a:r>
            <a:r>
              <a:rPr lang="en-US" baseline="0" dirty="0"/>
              <a:t> will always be wrapped.  It is printing the actual exception thrown by the close() method.  The </a:t>
            </a:r>
            <a:r>
              <a:rPr lang="en-US" baseline="0" dirty="0" err="1"/>
              <a:t>NotClosedException</a:t>
            </a:r>
            <a:r>
              <a:rPr lang="en-US" baseline="0" dirty="0"/>
              <a:t> won’t be caught if an exception occurs in the body because it will be a suppressed exception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74</a:t>
            </a:fld>
            <a:endParaRPr lang="en-US"/>
          </a:p>
        </p:txBody>
      </p:sp>
    </p:spTree>
    <p:extLst>
      <p:ext uri="{BB962C8B-B14F-4D97-AF65-F5344CB8AC3E}">
        <p14:creationId xmlns:p14="http://schemas.microsoft.com/office/powerpoint/2010/main" val="73420967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i="1" dirty="0"/>
              <a:t>Go over slide.  </a:t>
            </a:r>
            <a:r>
              <a:rPr lang="en-US" i="0" dirty="0"/>
              <a:t>You</a:t>
            </a:r>
            <a:r>
              <a:rPr lang="en-US" i="0" baseline="0" dirty="0"/>
              <a:t> can probably guess that consume and </a:t>
            </a:r>
            <a:r>
              <a:rPr lang="en-US" i="0" baseline="0" dirty="0" err="1"/>
              <a:t>rethrow</a:t>
            </a:r>
            <a:r>
              <a:rPr lang="en-US" i="0" baseline="0" dirty="0"/>
              <a:t> take a consumer, and </a:t>
            </a:r>
            <a:r>
              <a:rPr lang="en-US" i="0" baseline="0" dirty="0" err="1"/>
              <a:t>rethrow</a:t>
            </a:r>
            <a:r>
              <a:rPr lang="en-US" i="0" baseline="0" dirty="0"/>
              <a:t> when takes a predicate. </a:t>
            </a:r>
            <a:r>
              <a:rPr lang="en-US" dirty="0"/>
              <a:t>Wrap is the example shown on the previous two slides</a:t>
            </a:r>
            <a:r>
              <a:rPr lang="en-US" baseline="0" dirty="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75</a:t>
            </a:fld>
            <a:endParaRPr lang="en-US"/>
          </a:p>
        </p:txBody>
      </p:sp>
    </p:spTree>
    <p:extLst>
      <p:ext uri="{BB962C8B-B14F-4D97-AF65-F5344CB8AC3E}">
        <p14:creationId xmlns:p14="http://schemas.microsoft.com/office/powerpoint/2010/main" val="352427092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hope you</a:t>
            </a:r>
            <a:r>
              <a:rPr lang="en-US" baseline="0" dirty="0" smtClean="0"/>
              <a:t> found this informative and useful.  Links to the slide deck and other resources </a:t>
            </a:r>
            <a:r>
              <a:rPr lang="en-US" baseline="0" smtClean="0"/>
              <a:t>are provided here.  </a:t>
            </a:r>
            <a:r>
              <a:rPr lang="en-US" dirty="0" smtClean="0"/>
              <a:t>If </a:t>
            </a:r>
            <a:r>
              <a:rPr lang="en-US" dirty="0"/>
              <a:t>you are curious about using </a:t>
            </a:r>
            <a:r>
              <a:rPr lang="en-US" dirty="0" err="1"/>
              <a:t>AutoClosable</a:t>
            </a:r>
            <a:r>
              <a:rPr lang="en-US" dirty="0"/>
              <a:t> as a lambda, the link to the </a:t>
            </a:r>
            <a:r>
              <a:rPr lang="en-US" dirty="0" err="1"/>
              <a:t>CloseIt</a:t>
            </a:r>
            <a:r>
              <a:rPr lang="en-US" dirty="0"/>
              <a:t> project will</a:t>
            </a:r>
            <a:r>
              <a:rPr lang="en-US" baseline="0" dirty="0"/>
              <a:t> provide you </a:t>
            </a:r>
            <a:r>
              <a:rPr lang="en-US" baseline="0" dirty="0" smtClean="0"/>
              <a:t>with the information you need to know.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76</a:t>
            </a:fld>
            <a:endParaRPr lang="en-US"/>
          </a:p>
        </p:txBody>
      </p:sp>
    </p:spTree>
    <p:extLst>
      <p:ext uri="{BB962C8B-B14F-4D97-AF65-F5344CB8AC3E}">
        <p14:creationId xmlns:p14="http://schemas.microsoft.com/office/powerpoint/2010/main" val="24767680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a:t>
            </a:r>
            <a:r>
              <a:rPr lang="en-US" baseline="0" dirty="0"/>
              <a:t> conventions are consistently used by the Java Functional Interfaces.  Awareness of them will help in understanding declarations that use them.  These conventions are worthwhile to use in your own code.  They will help any developer who is familiar with the built-in FIs and Stream classes to understand your code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9</a:t>
            </a:fld>
            <a:endParaRPr lang="en-US"/>
          </a:p>
        </p:txBody>
      </p:sp>
    </p:spTree>
    <p:extLst>
      <p:ext uri="{BB962C8B-B14F-4D97-AF65-F5344CB8AC3E}">
        <p14:creationId xmlns:p14="http://schemas.microsoft.com/office/powerpoint/2010/main" val="3505599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Predicate is used</a:t>
            </a:r>
            <a:r>
              <a:rPr lang="en-US" baseline="0" dirty="0"/>
              <a:t> for true/false, yes/no answers.  The Stream framework uses Predicates to find a matching element, or filter the Stream for matching elements.  The related primitive FIs are like their generic counterparts except that they test a primitive value of double, int or long.</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10</a:t>
            </a:fld>
            <a:endParaRPr lang="en-US"/>
          </a:p>
        </p:txBody>
      </p:sp>
    </p:spTree>
    <p:extLst>
      <p:ext uri="{BB962C8B-B14F-4D97-AF65-F5344CB8AC3E}">
        <p14:creationId xmlns:p14="http://schemas.microsoft.com/office/powerpoint/2010/main" val="4241097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795C03-B3CF-42E9-9F3E-EA1341A56DE9}" type="datetime1">
              <a:rPr lang="en-US" smtClean="0"/>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2C469A-D1A0-4D81-AB14-34BB2DA5CC87}" type="datetime1">
              <a:rPr lang="en-US" smtClean="0"/>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FF2CC1-EE24-44D7-921E-0B78DF8E8BEC}" type="datetime1">
              <a:rPr lang="en-US" smtClean="0"/>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567804-D2BD-4F6E-91DF-2DF5D46085D7}" type="datetime1">
              <a:rPr lang="en-US" smtClean="0"/>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F7DF96-DE28-4442-A5DA-B89AC2C6F6F1}" type="datetime1">
              <a:rPr lang="en-US" smtClean="0"/>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06E30F-6CBC-435D-9772-B2390DB1AFD0}" type="datetime1">
              <a:rPr lang="en-US" smtClean="0"/>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1973E-4AAE-48BC-ACDD-D809653449CD}" type="datetime1">
              <a:rPr lang="en-US" smtClean="0"/>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E009CC-07BA-47B5-99B8-3D65B3E6C9FE}" type="datetime1">
              <a:rPr lang="en-US" smtClean="0"/>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7B6ABC-CFFA-41DC-AD48-F5B2C64BF697}" type="datetime1">
              <a:rPr lang="en-US" smtClean="0"/>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5E76DC-4C7A-4457-AD6C-D62C1169936A}" type="datetime1">
              <a:rPr lang="en-US" smtClean="0"/>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65AC22-F13E-4018-83FD-94740138838B}" type="datetime1">
              <a:rPr lang="en-US" smtClean="0"/>
              <a:t>8/3/2022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F3F599-1088-41B8-BB4A-100B59B53F6C}" type="datetime1">
              <a:rPr lang="en-US" smtClean="0"/>
              <a:t>8/3/2022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7FE865-D14D-4EC8-B26A-706839036EF4}" type="datetime1">
              <a:rPr lang="en-US" smtClean="0"/>
              <a:t>8/3/2022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457B33-8C44-440A-9D77-70A180C32469}" type="datetime1">
              <a:rPr lang="en-US" smtClean="0"/>
              <a:t>8/3/2022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9DAD22-300A-44AC-8CD4-E10170D0902D}" type="datetime1">
              <a:rPr lang="en-US" smtClean="0"/>
              <a:t>8/3/2022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75F62D-C989-4DA9-905D-F8556A3CA20A}" type="datetime1">
              <a:rPr lang="en-US" smtClean="0"/>
              <a:t>8/3/2022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F061FE8-7CFE-48A5-990E-4B556DA818B7}" type="datetime1">
              <a:rPr lang="en-US" smtClean="0"/>
              <a:t>8/3/2022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tinyurl.com/lambda-web"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tinyurl.com/love-lambda" TargetMode="External"/><Relationship Id="rId4" Type="http://schemas.openxmlformats.org/officeDocument/2006/relationships/hyperlink" Target="https://www.linkedin.com/in/richardroda"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oracle.com/javase/tutorial/java/javaOO/lambdaexpressions.html#approach5"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s://en.wikipedia.org/wiki/Decorator_pattern" TargetMode="External"/><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hyperlink" Target="https://en.wikipedia.org/wiki/Adapter_pattern" TargetMode="External"/><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8" Type="http://schemas.openxmlformats.org/officeDocument/2006/relationships/hyperlink" Target="https://creativecommons.org/licenses/by/3.0/us/" TargetMode="External"/><Relationship Id="rId3" Type="http://schemas.openxmlformats.org/officeDocument/2006/relationships/hyperlink" Target="http://www.oracle.com/webfolder/technetwork/tutorials/obe/java/Lambda-QuickStart/index.html" TargetMode="External"/><Relationship Id="rId7" Type="http://schemas.openxmlformats.org/officeDocument/2006/relationships/hyperlink" Target="https://www.linkedin.com/in/richardroda" TargetMode="External"/><Relationship Id="rId2" Type="http://schemas.openxmlformats.org/officeDocument/2006/relationships/notesSlide" Target="../notesSlides/notesSlide75.xml"/><Relationship Id="rId1" Type="http://schemas.openxmlformats.org/officeDocument/2006/relationships/slideLayout" Target="../slideLayouts/slideLayout2.xml"/><Relationship Id="rId6" Type="http://schemas.openxmlformats.org/officeDocument/2006/relationships/hyperlink" Target="https://github.com/RichardRoda/2017-CodePaLOUsa-Lambda" TargetMode="External"/><Relationship Id="rId5" Type="http://schemas.openxmlformats.org/officeDocument/2006/relationships/hyperlink" Target="https://github.com/RichardRoda/closeit" TargetMode="External"/><Relationship Id="rId4" Type="http://schemas.openxmlformats.org/officeDocument/2006/relationships/hyperlink" Target="https://tinyurl.com/love-lambda" TargetMode="External"/><Relationship Id="rId9" Type="http://schemas.openxmlformats.org/officeDocument/2006/relationships/hyperlink" Target="https://creativecommons.org/licenses/by/3.0/us/legalcode"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Learning to Love the Lambda in the Stream</a:t>
            </a:r>
          </a:p>
        </p:txBody>
      </p:sp>
      <p:sp>
        <p:nvSpPr>
          <p:cNvPr id="3" name="Subtitle 2"/>
          <p:cNvSpPr>
            <a:spLocks noGrp="1"/>
          </p:cNvSpPr>
          <p:nvPr>
            <p:ph type="subTitle" idx="1"/>
          </p:nvPr>
        </p:nvSpPr>
        <p:spPr/>
        <p:txBody>
          <a:bodyPr/>
          <a:lstStyle/>
          <a:p>
            <a:r>
              <a:rPr lang="en-US" dirty="0"/>
              <a:t>Introduction to Java Lambdas, Functional Interfaces, and Streams</a:t>
            </a:r>
          </a:p>
        </p:txBody>
      </p:sp>
    </p:spTree>
    <p:extLst>
      <p:ext uri="{BB962C8B-B14F-4D97-AF65-F5344CB8AC3E}">
        <p14:creationId xmlns:p14="http://schemas.microsoft.com/office/powerpoint/2010/main" val="9594080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Predicate</a:t>
            </a:r>
            <a:r>
              <a:rPr lang="en-US" b="1" dirty="0"/>
              <a:t>&lt;</a:t>
            </a:r>
            <a:r>
              <a:rPr lang="en-US" dirty="0"/>
              <a:t>T</a:t>
            </a:r>
            <a:r>
              <a:rPr lang="en-US" b="1" dirty="0"/>
              <a:t>&gt;</a:t>
            </a:r>
            <a:endParaRPr lang="en-US" dirty="0"/>
          </a:p>
        </p:txBody>
      </p:sp>
      <p:sp>
        <p:nvSpPr>
          <p:cNvPr id="3" name="Content Placeholder 2"/>
          <p:cNvSpPr>
            <a:spLocks noGrp="1"/>
          </p:cNvSpPr>
          <p:nvPr>
            <p:ph idx="1"/>
          </p:nvPr>
        </p:nvSpPr>
        <p:spPr>
          <a:xfrm>
            <a:off x="677334" y="1453018"/>
            <a:ext cx="8596668" cy="5094739"/>
          </a:xfrm>
        </p:spPr>
        <p:txBody>
          <a:bodyPr>
            <a:normAutofit/>
          </a:bodyPr>
          <a:lstStyle/>
          <a:p>
            <a:r>
              <a:rPr lang="en-US" sz="2400" dirty="0"/>
              <a:t>Accepts an argument, returns a </a:t>
            </a:r>
            <a:r>
              <a:rPr lang="en-US" sz="2400" dirty="0" err="1">
                <a:solidFill>
                  <a:srgbClr val="8000FF"/>
                </a:solidFill>
                <a:highlight>
                  <a:srgbClr val="FFFFFF"/>
                </a:highlight>
                <a:latin typeface="Courier New" panose="02070309020205020404" pitchFamily="49" charset="0"/>
              </a:rPr>
              <a:t>boolean</a:t>
            </a:r>
            <a:r>
              <a:rPr lang="en-US" sz="2400" dirty="0">
                <a:highlight>
                  <a:srgbClr val="FFFFFF"/>
                </a:highlight>
              </a:rPr>
              <a:t>.</a:t>
            </a:r>
          </a:p>
          <a:p>
            <a:r>
              <a:rPr lang="en-US" sz="2400" dirty="0"/>
              <a:t>Commonly used to find a matching element, or filter for matching elements.</a:t>
            </a:r>
            <a:endParaRPr lang="en-US" sz="2400" dirty="0">
              <a:solidFill>
                <a:srgbClr val="8000FF"/>
              </a:solidFill>
              <a:highlight>
                <a:srgbClr val="FFFFFF"/>
              </a:highlight>
              <a:latin typeface="Courier New" panose="02070309020205020404" pitchFamily="49" charset="0"/>
            </a:endParaRPr>
          </a:p>
          <a:p>
            <a:r>
              <a:rPr lang="en-US" sz="2400" dirty="0"/>
              <a:t>Functional method: </a:t>
            </a:r>
            <a:r>
              <a:rPr lang="en-US" sz="2400" dirty="0" err="1">
                <a:solidFill>
                  <a:srgbClr val="8000FF"/>
                </a:solidFill>
                <a:highlight>
                  <a:srgbClr val="FFFFFF"/>
                </a:highlight>
                <a:latin typeface="Courier New" panose="02070309020205020404" pitchFamily="49" charset="0"/>
              </a:rPr>
              <a:t>boolean</a:t>
            </a:r>
            <a:r>
              <a:rPr lang="en-US" sz="2400" dirty="0">
                <a:solidFill>
                  <a:srgbClr val="000000"/>
                </a:solidFill>
                <a:highlight>
                  <a:srgbClr val="FFFFFF"/>
                </a:highlight>
                <a:latin typeface="Courier New" panose="02070309020205020404" pitchFamily="49" charset="0"/>
              </a:rPr>
              <a:t> test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p>
          <a:p>
            <a:r>
              <a:rPr lang="en-US" sz="2400" dirty="0"/>
              <a:t>2 argument FI: </a:t>
            </a:r>
            <a:r>
              <a:rPr lang="en-US" sz="2400" dirty="0" err="1">
                <a:latin typeface="Courier New" panose="02070309020205020404" pitchFamily="49" charset="0"/>
                <a:cs typeface="Courier New" panose="02070309020205020404" pitchFamily="49" charset="0"/>
              </a:rPr>
              <a:t>BiPredicate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DoublePredicate</a:t>
            </a:r>
            <a:r>
              <a:rPr lang="en-US" sz="2400" dirty="0"/>
              <a:t>, </a:t>
            </a:r>
            <a:r>
              <a:rPr lang="en-US" sz="2400" dirty="0" err="1">
                <a:latin typeface="Courier New" panose="02070309020205020404" pitchFamily="49" charset="0"/>
                <a:cs typeface="Courier New" panose="02070309020205020404" pitchFamily="49" charset="0"/>
              </a:rPr>
              <a:t>IntPredicate</a:t>
            </a:r>
            <a:r>
              <a:rPr lang="en-US" sz="2400" dirty="0"/>
              <a:t>, </a:t>
            </a:r>
            <a:r>
              <a:rPr lang="en-US" sz="2400" dirty="0" err="1">
                <a:latin typeface="Courier New" panose="02070309020205020404" pitchFamily="49" charset="0"/>
                <a:cs typeface="Courier New" panose="02070309020205020404" pitchFamily="49" charset="0"/>
              </a:rPr>
              <a:t>LongPredicate</a:t>
            </a:r>
            <a:endParaRPr lang="en-US" sz="2400" dirty="0">
              <a:latin typeface="Courier New" panose="02070309020205020404" pitchFamily="49" charset="0"/>
              <a:cs typeface="Courier New" panose="02070309020205020404" pitchFamily="49" charset="0"/>
            </a:endParaRPr>
          </a:p>
          <a:p>
            <a:r>
              <a:rPr lang="en-US" sz="2400" dirty="0"/>
              <a:t>Collections have a </a:t>
            </a:r>
            <a:r>
              <a:rPr lang="en-US" sz="2400" dirty="0" err="1"/>
              <a:t>removeIf</a:t>
            </a:r>
            <a:r>
              <a:rPr lang="en-US" sz="2400" dirty="0"/>
              <a:t> method to remove all matching elements.</a:t>
            </a:r>
          </a:p>
          <a:p>
            <a:pPr marL="0" indent="0">
              <a:buNone/>
            </a:pPr>
            <a:r>
              <a:rPr lang="en-US" sz="2400" dirty="0" err="1">
                <a:solidFill>
                  <a:srgbClr val="8000FF"/>
                </a:solidFill>
                <a:highlight>
                  <a:srgbClr val="FFFFFF"/>
                </a:highlight>
                <a:latin typeface="Courier New" panose="02070309020205020404" pitchFamily="49" charset="0"/>
                <a:cs typeface="Courier New" panose="02070309020205020404" pitchFamily="49" charset="0"/>
              </a:rPr>
              <a:t>boolean</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removeIf</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super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filter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17160574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90069"/>
            <a:ext cx="8596668" cy="739588"/>
          </a:xfrm>
        </p:spPr>
        <p:txBody>
          <a:bodyPr/>
          <a:lstStyle/>
          <a:p>
            <a:r>
              <a:rPr lang="en-US" dirty="0"/>
              <a:t>Consumer&lt;T&gt;</a:t>
            </a:r>
          </a:p>
        </p:txBody>
      </p:sp>
      <p:sp>
        <p:nvSpPr>
          <p:cNvPr id="3" name="Content Placeholder 2"/>
          <p:cNvSpPr>
            <a:spLocks noGrp="1"/>
          </p:cNvSpPr>
          <p:nvPr>
            <p:ph idx="1"/>
          </p:nvPr>
        </p:nvSpPr>
        <p:spPr>
          <a:xfrm>
            <a:off x="677334" y="1367757"/>
            <a:ext cx="8596668" cy="5154706"/>
          </a:xfrm>
        </p:spPr>
        <p:txBody>
          <a:bodyPr>
            <a:normAutofit/>
          </a:bodyPr>
          <a:lstStyle/>
          <a:p>
            <a:r>
              <a:rPr lang="en-US" sz="2400" dirty="0"/>
              <a:t>Accepts an argument.  Returns no value (void).</a:t>
            </a:r>
          </a:p>
          <a:p>
            <a:r>
              <a:rPr lang="en-US" sz="2400" dirty="0"/>
              <a:t>Commonly used to perform an operation, such as printing.</a:t>
            </a:r>
          </a:p>
          <a:p>
            <a:r>
              <a:rPr lang="en-US" sz="2400" dirty="0"/>
              <a:t>Functional Method: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accept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p>
          <a:p>
            <a:r>
              <a:rPr lang="en-US" sz="2400" dirty="0"/>
              <a:t>2 Argument FI: </a:t>
            </a:r>
            <a:r>
              <a:rPr lang="en-US" sz="2400" dirty="0" err="1">
                <a:latin typeface="Courier New" panose="02070309020205020404" pitchFamily="49" charset="0"/>
                <a:cs typeface="Courier New" panose="02070309020205020404" pitchFamily="49" charset="0"/>
              </a:rPr>
              <a:t>BiConsumer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r>
              <a:rPr lang="en-US" sz="2400" dirty="0"/>
              <a:t>Related Primitive FIs: </a:t>
            </a:r>
            <a:r>
              <a:rPr lang="en-US" sz="2400" dirty="0" err="1">
                <a:latin typeface="Courier New" panose="02070309020205020404" pitchFamily="49" charset="0"/>
                <a:cs typeface="Courier New" panose="02070309020205020404" pitchFamily="49" charset="0"/>
              </a:rPr>
              <a:t>DoubleConsumer</a:t>
            </a:r>
            <a:r>
              <a:rPr lang="en-US" sz="2400" dirty="0"/>
              <a:t>, </a:t>
            </a:r>
            <a:r>
              <a:rPr lang="en-US" sz="2400" dirty="0" err="1">
                <a:latin typeface="Courier New" panose="02070309020205020404" pitchFamily="49" charset="0"/>
                <a:cs typeface="Courier New" panose="02070309020205020404" pitchFamily="49" charset="0"/>
              </a:rPr>
              <a:t>IntConsumer</a:t>
            </a:r>
            <a:r>
              <a:rPr lang="en-US" sz="2400" dirty="0"/>
              <a:t>,  and </a:t>
            </a:r>
            <a:r>
              <a:rPr lang="en-US" sz="2400" dirty="0" err="1">
                <a:latin typeface="Courier New" panose="02070309020205020404" pitchFamily="49" charset="0"/>
                <a:cs typeface="Courier New" panose="02070309020205020404" pitchFamily="49" charset="0"/>
              </a:rPr>
              <a:t>LongConsumer</a:t>
            </a:r>
            <a:endParaRPr lang="en-US" sz="2400" dirty="0">
              <a:latin typeface="Courier New" panose="02070309020205020404" pitchFamily="49" charset="0"/>
              <a:cs typeface="Courier New" panose="02070309020205020404" pitchFamily="49" charset="0"/>
            </a:endParaRPr>
          </a:p>
          <a:p>
            <a:r>
              <a:rPr lang="en-US" sz="2400" dirty="0"/>
              <a:t>Collections and Streams have a </a:t>
            </a:r>
            <a:r>
              <a:rPr lang="en-US" sz="2400" dirty="0" err="1"/>
              <a:t>forEach</a:t>
            </a:r>
            <a:r>
              <a:rPr lang="en-US" sz="2400" dirty="0"/>
              <a:t> method to apply an action to each of their elements:</a:t>
            </a:r>
          </a:p>
          <a:p>
            <a:pPr marL="0" indent="0">
              <a:buNone/>
            </a:pPr>
            <a:r>
              <a:rPr lang="en-US" sz="2400" dirty="0">
                <a:solidFill>
                  <a:srgbClr val="8000FF"/>
                </a:solidFill>
                <a:latin typeface="Courier New" panose="02070309020205020404" pitchFamily="49" charset="0"/>
              </a:rPr>
              <a:t>void</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forEach</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Consumer</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 </a:t>
            </a:r>
            <a:r>
              <a:rPr lang="en-US" sz="2400" b="1" dirty="0">
                <a:solidFill>
                  <a:srgbClr val="0000FF"/>
                </a:solidFill>
                <a:latin typeface="Courier New" panose="02070309020205020404" pitchFamily="49" charset="0"/>
              </a:rPr>
              <a:t>super</a:t>
            </a:r>
            <a:r>
              <a:rPr lang="en-US" sz="2400" dirty="0">
                <a:solidFill>
                  <a:srgbClr val="000000"/>
                </a:solidFill>
                <a:latin typeface="Courier New" panose="02070309020205020404" pitchFamily="49" charset="0"/>
              </a:rPr>
              <a:t> T</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action</a:t>
            </a:r>
            <a:r>
              <a:rPr lang="en-US" sz="2400" b="1" dirty="0" smtClean="0">
                <a:solidFill>
                  <a:srgbClr val="000080"/>
                </a:solidFill>
                <a:latin typeface="Courier New" panose="02070309020205020404" pitchFamily="49" charset="0"/>
              </a:rPr>
              <a:t>)</a:t>
            </a:r>
          </a:p>
          <a:p>
            <a:r>
              <a:rPr lang="en-US" sz="2400" dirty="0" smtClean="0">
                <a:solidFill>
                  <a:prstClr val="black">
                    <a:lumMod val="75000"/>
                    <a:lumOff val="25000"/>
                  </a:prstClr>
                </a:solidFill>
              </a:rPr>
              <a:t>Has side effects and never a pure function.</a:t>
            </a:r>
            <a:endParaRPr lang="en-US" sz="2400" b="1" dirty="0" smtClean="0">
              <a:solidFill>
                <a:srgbClr val="000080"/>
              </a:solidFill>
              <a:latin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40083120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Supplier&lt;T&gt;</a:t>
            </a:r>
            <a:endParaRPr lang="en-US" dirty="0"/>
          </a:p>
        </p:txBody>
      </p:sp>
      <p:sp>
        <p:nvSpPr>
          <p:cNvPr id="3" name="Content Placeholder 2"/>
          <p:cNvSpPr>
            <a:spLocks noGrp="1"/>
          </p:cNvSpPr>
          <p:nvPr>
            <p:ph idx="1"/>
          </p:nvPr>
        </p:nvSpPr>
        <p:spPr>
          <a:xfrm>
            <a:off x="677334" y="1698812"/>
            <a:ext cx="8596668" cy="4854387"/>
          </a:xfrm>
        </p:spPr>
        <p:txBody>
          <a:bodyPr>
            <a:normAutofit/>
          </a:bodyPr>
          <a:lstStyle/>
          <a:p>
            <a:r>
              <a:rPr lang="en-US" sz="2400" dirty="0"/>
              <a:t>Accepts no arguments, returns a result</a:t>
            </a:r>
          </a:p>
          <a:p>
            <a:r>
              <a:rPr lang="en-US" sz="2400" dirty="0"/>
              <a:t>Commonly used to provide an initial value to an algorithm, and as a source for multiple values.</a:t>
            </a:r>
          </a:p>
          <a:p>
            <a:r>
              <a:rPr lang="en-US" sz="2400" dirty="0"/>
              <a:t>Functional Method: </a:t>
            </a:r>
            <a:r>
              <a:rPr lang="en-US" sz="2400" dirty="0">
                <a:solidFill>
                  <a:srgbClr val="000000"/>
                </a:solidFill>
                <a:highlight>
                  <a:srgbClr val="FFFFFF"/>
                </a:highlight>
                <a:latin typeface="Courier New" panose="02070309020205020404" pitchFamily="49" charset="0"/>
              </a:rPr>
              <a:t>T get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DoubleSupplier</a:t>
            </a:r>
            <a:r>
              <a:rPr lang="en-US" sz="2400" dirty="0"/>
              <a:t>, </a:t>
            </a:r>
            <a:r>
              <a:rPr lang="en-US" sz="2400" dirty="0" err="1">
                <a:latin typeface="Courier New" panose="02070309020205020404" pitchFamily="49" charset="0"/>
                <a:cs typeface="Courier New" panose="02070309020205020404" pitchFamily="49" charset="0"/>
              </a:rPr>
              <a:t>IntSupplier</a:t>
            </a:r>
            <a:r>
              <a:rPr lang="en-US" sz="2400" dirty="0"/>
              <a:t>, </a:t>
            </a:r>
            <a:r>
              <a:rPr lang="en-US" sz="2400" dirty="0" err="1">
                <a:latin typeface="Courier New" panose="02070309020205020404" pitchFamily="49" charset="0"/>
                <a:cs typeface="Courier New" panose="02070309020205020404" pitchFamily="49" charset="0"/>
              </a:rPr>
              <a:t>LongSupplier</a:t>
            </a:r>
            <a:endParaRPr lang="en-US" sz="2400" dirty="0">
              <a:latin typeface="Courier New" panose="02070309020205020404" pitchFamily="49" charset="0"/>
              <a:cs typeface="Courier New" panose="02070309020205020404" pitchFamily="49" charset="0"/>
            </a:endParaRPr>
          </a:p>
          <a:p>
            <a:r>
              <a:rPr lang="en-US" sz="2400" dirty="0" smtClean="0"/>
              <a:t>Does </a:t>
            </a:r>
            <a:r>
              <a:rPr lang="en-US" sz="2400" dirty="0"/>
              <a:t>not require that a new object be created.</a:t>
            </a:r>
          </a:p>
          <a:p>
            <a:r>
              <a:rPr lang="en-US" sz="2400" dirty="0"/>
              <a:t>Associated with object creation and constructors.</a:t>
            </a:r>
          </a:p>
          <a:p>
            <a:r>
              <a:rPr lang="en-US" sz="2400" dirty="0" smtClean="0"/>
              <a:t>Useful </a:t>
            </a:r>
            <a:r>
              <a:rPr lang="en-US" sz="2400" dirty="0"/>
              <a:t>for implementing the Abstract Factory design pattern.</a:t>
            </a:r>
          </a:p>
          <a:p>
            <a:pPr marL="0" indent="0">
              <a:buNone/>
            </a:pPr>
            <a:endParaRPr lang="en-US" sz="2400" dirty="0">
              <a:latin typeface="Courier New" panose="02070309020205020404" pitchFamily="49" charset="0"/>
              <a:cs typeface="Courier New" panose="02070309020205020404" pitchFamily="49" charset="0"/>
            </a:endParaRP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42893121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Function&lt;T,R&gt;</a:t>
            </a:r>
          </a:p>
        </p:txBody>
      </p:sp>
      <p:sp>
        <p:nvSpPr>
          <p:cNvPr id="3" name="Content Placeholder 2"/>
          <p:cNvSpPr>
            <a:spLocks noGrp="1"/>
          </p:cNvSpPr>
          <p:nvPr>
            <p:ph idx="1"/>
          </p:nvPr>
        </p:nvSpPr>
        <p:spPr>
          <a:xfrm>
            <a:off x="677334" y="1568824"/>
            <a:ext cx="8596668" cy="5147661"/>
          </a:xfrm>
        </p:spPr>
        <p:txBody>
          <a:bodyPr>
            <a:normAutofit/>
          </a:bodyPr>
          <a:lstStyle/>
          <a:p>
            <a:r>
              <a:rPr lang="en-US" sz="2400" dirty="0"/>
              <a:t>Accepts an argument, returns a result.</a:t>
            </a:r>
          </a:p>
          <a:p>
            <a:r>
              <a:rPr lang="en-US" sz="2400" dirty="0"/>
              <a:t>Commonly used to map one value to another value, or compute a result.</a:t>
            </a:r>
          </a:p>
          <a:p>
            <a:r>
              <a:rPr lang="en-US" sz="2400" dirty="0"/>
              <a:t>Functional Method:</a:t>
            </a:r>
            <a:r>
              <a:rPr lang="en-US" sz="2400" dirty="0">
                <a:solidFill>
                  <a:srgbClr val="000000"/>
                </a:solidFill>
                <a:highlight>
                  <a:srgbClr val="FFFFFF"/>
                </a:highlight>
                <a:latin typeface="Courier New" panose="02070309020205020404" pitchFamily="49" charset="0"/>
              </a:rPr>
              <a:t> R 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2 Argument FI: </a:t>
            </a:r>
            <a:r>
              <a:rPr lang="en-US" sz="2400" dirty="0" err="1">
                <a:latin typeface="Courier New" panose="02070309020205020404" pitchFamily="49" charset="0"/>
                <a:cs typeface="Courier New" panose="02070309020205020404" pitchFamily="49" charset="0"/>
              </a:rPr>
              <a:t>BiFunction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To</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a:latin typeface="Courier New" panose="02070309020205020404" pitchFamily="49" charset="0"/>
                <a:cs typeface="Courier New" panose="02070309020205020404" pitchFamily="49" charset="0"/>
              </a:rPr>
              <a:t>To</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smtClean="0">
                <a:latin typeface="Courier New" panose="02070309020205020404" pitchFamily="49" charset="0"/>
                <a:cs typeface="Courier New" panose="02070309020205020404" pitchFamily="49" charset="0"/>
              </a:rPr>
              <a:t>To</a:t>
            </a:r>
            <a:r>
              <a:rPr lang="en-US" sz="2400" dirty="0" smtClean="0"/>
              <a:t>[</a:t>
            </a:r>
            <a:r>
              <a:rPr lang="en-US" sz="2400" dirty="0" err="1" smtClean="0">
                <a:latin typeface="Courier New" panose="02070309020205020404" pitchFamily="49" charset="0"/>
                <a:cs typeface="Courier New" panose="02070309020205020404" pitchFamily="49" charset="0"/>
              </a:rPr>
              <a:t>Double</a:t>
            </a:r>
            <a:r>
              <a:rPr lang="en-US" sz="2400" dirty="0" err="1" smtClean="0"/>
              <a:t>,</a:t>
            </a:r>
            <a:r>
              <a:rPr lang="en-US" sz="2400" dirty="0" err="1" smtClean="0">
                <a:latin typeface="Courier New" panose="02070309020205020404" pitchFamily="49" charset="0"/>
                <a:cs typeface="Courier New" panose="02070309020205020404" pitchFamily="49" charset="0"/>
              </a:rPr>
              <a:t>Int</a:t>
            </a:r>
            <a:r>
              <a:rPr lang="en-US" sz="2400" dirty="0" err="1" smtClean="0"/>
              <a:t>,</a:t>
            </a:r>
            <a:r>
              <a:rPr lang="en-US" sz="2400" dirty="0" err="1" smtClean="0">
                <a:latin typeface="Courier New" panose="02070309020205020404" pitchFamily="49" charset="0"/>
                <a:cs typeface="Courier New" panose="02070309020205020404" pitchFamily="49" charset="0"/>
              </a:rPr>
              <a:t>Long</a:t>
            </a:r>
            <a:r>
              <a:rPr lang="en-US" sz="2400" dirty="0" smtClean="0"/>
              <a:t>]</a:t>
            </a:r>
            <a:r>
              <a:rPr lang="en-US" sz="2400" dirty="0" err="1" smtClean="0">
                <a:latin typeface="Courier New" panose="02070309020205020404" pitchFamily="49" charset="0"/>
                <a:cs typeface="Courier New" panose="02070309020205020404" pitchFamily="49" charset="0"/>
              </a:rPr>
              <a:t>BiFunction</a:t>
            </a:r>
            <a:endParaRPr lang="en-US" sz="2400" dirty="0" smtClean="0">
              <a:latin typeface="Courier New" panose="02070309020205020404" pitchFamily="49" charset="0"/>
              <a:cs typeface="Courier New" panose="02070309020205020404" pitchFamily="49" charset="0"/>
            </a:endParaRPr>
          </a:p>
          <a:p>
            <a:r>
              <a:rPr lang="en-US" sz="2400" dirty="0" smtClean="0"/>
              <a:t>Represents a mapping from its input to its output.</a:t>
            </a:r>
            <a:endParaRPr lang="en-US" sz="24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16476573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7165"/>
          </a:xfrm>
        </p:spPr>
        <p:txBody>
          <a:bodyPr/>
          <a:lstStyle/>
          <a:p>
            <a:r>
              <a:rPr lang="en-US" dirty="0" err="1"/>
              <a:t>UnaryOperator</a:t>
            </a:r>
            <a:r>
              <a:rPr lang="en-US" dirty="0"/>
              <a:t>&lt;T&gt; &amp; </a:t>
            </a:r>
            <a:r>
              <a:rPr lang="en-US" dirty="0" err="1"/>
              <a:t>BinaryOperator</a:t>
            </a:r>
            <a:r>
              <a:rPr lang="en-US" dirty="0"/>
              <a:t>&lt;T&gt;</a:t>
            </a:r>
          </a:p>
        </p:txBody>
      </p:sp>
      <p:sp>
        <p:nvSpPr>
          <p:cNvPr id="3" name="Content Placeholder 2"/>
          <p:cNvSpPr>
            <a:spLocks noGrp="1"/>
          </p:cNvSpPr>
          <p:nvPr>
            <p:ph idx="1"/>
          </p:nvPr>
        </p:nvSpPr>
        <p:spPr>
          <a:xfrm>
            <a:off x="677334" y="1541929"/>
            <a:ext cx="8596668" cy="4724400"/>
          </a:xfrm>
        </p:spPr>
        <p:txBody>
          <a:bodyPr>
            <a:normAutofit lnSpcReduction="10000"/>
          </a:bodyPr>
          <a:lstStyle/>
          <a:p>
            <a:r>
              <a:rPr lang="en-US" sz="2400" dirty="0"/>
              <a:t>A specialization of function: Accepts an argument, returns the same type of result as its argument.</a:t>
            </a:r>
          </a:p>
          <a:p>
            <a:r>
              <a:rPr lang="en-US" sz="2400" dirty="0"/>
              <a:t>Used to compute a result or map a value to the same type as the input.</a:t>
            </a:r>
          </a:p>
          <a:p>
            <a:r>
              <a:rPr lang="en-US" sz="2400" dirty="0"/>
              <a:t>Functional Method: </a:t>
            </a:r>
            <a:r>
              <a:rPr lang="en-US" sz="2400" dirty="0">
                <a:solidFill>
                  <a:srgbClr val="000000"/>
                </a:solidFill>
                <a:highlight>
                  <a:srgbClr val="FFFFFF"/>
                </a:highlight>
                <a:latin typeface="Courier New" panose="02070309020205020404" pitchFamily="49" charset="0"/>
              </a:rPr>
              <a:t>T 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2 Argument FI: </a:t>
            </a:r>
            <a:r>
              <a:rPr lang="en-US" sz="2400" dirty="0" err="1">
                <a:latin typeface="Courier New" panose="02070309020205020404" pitchFamily="49" charset="0"/>
                <a:cs typeface="Courier New" panose="02070309020205020404" pitchFamily="49" charset="0"/>
              </a:rPr>
              <a:t>BinaryOperator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r>
              <a:rPr lang="en-US" sz="2400" dirty="0"/>
              <a:t>Related Primitive FIs: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UnaryOperator</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BinaryOperator</a:t>
            </a:r>
            <a:endParaRPr lang="en-US" sz="2400" dirty="0">
              <a:latin typeface="Courier New" panose="02070309020205020404" pitchFamily="49" charset="0"/>
              <a:cs typeface="Courier New" panose="02070309020205020404" pitchFamily="49" charset="0"/>
            </a:endParaRPr>
          </a:p>
          <a:p>
            <a:r>
              <a:rPr lang="en-US" sz="2400" dirty="0" err="1">
                <a:latin typeface="Courier New" panose="02070309020205020404" pitchFamily="49" charset="0"/>
                <a:cs typeface="Courier New" panose="02070309020205020404" pitchFamily="49" charset="0"/>
              </a:rPr>
              <a:t>UnaryOperator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extends </a:t>
            </a:r>
            <a:r>
              <a:rPr lang="en-US" sz="2400" dirty="0">
                <a:latin typeface="Courier New" panose="02070309020205020404" pitchFamily="49" charset="0"/>
                <a:cs typeface="Courier New" panose="02070309020205020404" pitchFamily="49" charset="0"/>
              </a:rPr>
              <a:t>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highlight>
                <a:srgbClr val="FFFFFF"/>
              </a:highlight>
            </a:endParaRPr>
          </a:p>
          <a:p>
            <a:r>
              <a:rPr lang="en-US" sz="2400" dirty="0" err="1">
                <a:latin typeface="Courier New" panose="02070309020205020404" pitchFamily="49" charset="0"/>
                <a:cs typeface="Courier New" panose="02070309020205020404" pitchFamily="49" charset="0"/>
              </a:rPr>
              <a:t>BinaryOperator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extends </a:t>
            </a:r>
            <a:r>
              <a:rPr lang="en-US" sz="2400" dirty="0" err="1">
                <a:latin typeface="Courier New" panose="02070309020205020404" pitchFamily="49" charset="0"/>
                <a:cs typeface="Courier New" panose="02070309020205020404" pitchFamily="49" charset="0"/>
              </a:rPr>
              <a:t>BiFunction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12188887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6129"/>
          </a:xfrm>
        </p:spPr>
        <p:txBody>
          <a:bodyPr/>
          <a:lstStyle/>
          <a:p>
            <a:r>
              <a:rPr lang="en-US" dirty="0"/>
              <a:t>Comparator&lt;T&gt;</a:t>
            </a:r>
          </a:p>
        </p:txBody>
      </p:sp>
      <p:sp>
        <p:nvSpPr>
          <p:cNvPr id="3" name="Content Placeholder 2"/>
          <p:cNvSpPr>
            <a:spLocks noGrp="1"/>
          </p:cNvSpPr>
          <p:nvPr>
            <p:ph idx="1"/>
          </p:nvPr>
        </p:nvSpPr>
        <p:spPr>
          <a:xfrm>
            <a:off x="677334" y="1685365"/>
            <a:ext cx="8596668" cy="4589929"/>
          </a:xfrm>
        </p:spPr>
        <p:txBody>
          <a:bodyPr>
            <a:normAutofit/>
          </a:bodyPr>
          <a:lstStyle/>
          <a:p>
            <a:r>
              <a:rPr lang="en-US" sz="2400" dirty="0"/>
              <a:t>Accepts two arguments, and returns an integer.</a:t>
            </a:r>
          </a:p>
          <a:p>
            <a:r>
              <a:rPr lang="en-US" sz="2400" dirty="0"/>
              <a:t>Used to compare objects, and to impose a </a:t>
            </a:r>
            <a:r>
              <a:rPr lang="en-US" sz="2400" i="1" dirty="0"/>
              <a:t>total ordering</a:t>
            </a:r>
            <a:r>
              <a:rPr lang="en-US" sz="2400" dirty="0"/>
              <a:t> on a collection of objects.</a:t>
            </a:r>
          </a:p>
          <a:p>
            <a:r>
              <a:rPr lang="en-US" sz="2400" dirty="0"/>
              <a:t>Functional Method: </a:t>
            </a:r>
            <a:r>
              <a:rPr lang="fr-FR" sz="2400" dirty="0" err="1">
                <a:solidFill>
                  <a:srgbClr val="8000FF"/>
                </a:solidFill>
                <a:highlight>
                  <a:srgbClr val="FFFFFF"/>
                </a:highlight>
                <a:latin typeface="Courier New" panose="02070309020205020404" pitchFamily="49" charset="0"/>
              </a:rPr>
              <a:t>int</a:t>
            </a:r>
            <a:r>
              <a:rPr lang="fr-FR" sz="2400" dirty="0">
                <a:solidFill>
                  <a:srgbClr val="000000"/>
                </a:solidFill>
                <a:highlight>
                  <a:srgbClr val="FFFFFF"/>
                </a:highlight>
                <a:latin typeface="Courier New" panose="02070309020205020404" pitchFamily="49" charset="0"/>
              </a:rPr>
              <a:t> compare</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T </a:t>
            </a:r>
            <a:r>
              <a:rPr lang="fr-FR" sz="2400" dirty="0" err="1">
                <a:solidFill>
                  <a:srgbClr val="000000"/>
                </a:solidFill>
                <a:highlight>
                  <a:srgbClr val="FFFFFF"/>
                </a:highlight>
                <a:latin typeface="Courier New" panose="02070309020205020404" pitchFamily="49" charset="0"/>
              </a:rPr>
              <a:t>lhs</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 T </a:t>
            </a:r>
            <a:r>
              <a:rPr lang="fr-FR" sz="2400" dirty="0" err="1">
                <a:solidFill>
                  <a:srgbClr val="000000"/>
                </a:solidFill>
                <a:highlight>
                  <a:srgbClr val="FFFFFF"/>
                </a:highlight>
                <a:latin typeface="Courier New" panose="02070309020205020404" pitchFamily="49" charset="0"/>
              </a:rPr>
              <a:t>rhs</a:t>
            </a:r>
            <a:r>
              <a:rPr lang="fr-FR" sz="2400" b="1" dirty="0">
                <a:solidFill>
                  <a:srgbClr val="000080"/>
                </a:solidFill>
                <a:highlight>
                  <a:srgbClr val="FFFFFF"/>
                </a:highlight>
                <a:latin typeface="Courier New" panose="02070309020205020404" pitchFamily="49" charset="0"/>
              </a:rPr>
              <a:t>)</a:t>
            </a:r>
          </a:p>
          <a:p>
            <a:pPr lvl="1"/>
            <a:r>
              <a:rPr lang="en-US" sz="2200" dirty="0"/>
              <a:t>When lhs &lt; </a:t>
            </a:r>
            <a:r>
              <a:rPr lang="en-US" sz="2200" dirty="0" err="1"/>
              <a:t>rhs</a:t>
            </a:r>
            <a:r>
              <a:rPr lang="en-US" sz="2200" dirty="0"/>
              <a:t>, returns &lt; 0</a:t>
            </a:r>
          </a:p>
          <a:p>
            <a:pPr lvl="1"/>
            <a:r>
              <a:rPr lang="en-US" sz="2200" dirty="0"/>
              <a:t>When lhs = </a:t>
            </a:r>
            <a:r>
              <a:rPr lang="en-US" sz="2200" dirty="0" err="1"/>
              <a:t>rhs</a:t>
            </a:r>
            <a:r>
              <a:rPr lang="en-US" sz="2200" dirty="0"/>
              <a:t>, returns 0</a:t>
            </a:r>
          </a:p>
          <a:p>
            <a:pPr lvl="1"/>
            <a:r>
              <a:rPr lang="en-US" sz="2200" dirty="0"/>
              <a:t>When lhs &gt; </a:t>
            </a:r>
            <a:r>
              <a:rPr lang="en-US" sz="2200" dirty="0" err="1"/>
              <a:t>rhs</a:t>
            </a:r>
            <a:r>
              <a:rPr lang="en-US" sz="2200" dirty="0"/>
              <a:t>, returns &gt; 0</a:t>
            </a:r>
          </a:p>
          <a:p>
            <a:r>
              <a:rPr lang="en-US" sz="2400" dirty="0"/>
              <a:t>Even though Comparator has been around since the early days, it is a functional interface that is used by the stream framework for sorting data.</a:t>
            </a:r>
          </a:p>
          <a:p>
            <a:endParaRPr lang="en-US" sz="2400" dirty="0"/>
          </a:p>
          <a:p>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25139132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7528" y="253252"/>
            <a:ext cx="8596668" cy="693806"/>
          </a:xfrm>
        </p:spPr>
        <p:txBody>
          <a:bodyPr/>
          <a:lstStyle/>
          <a:p>
            <a:r>
              <a:rPr lang="en-US" dirty="0"/>
              <a:t>Optional&lt;T&gt; Class</a:t>
            </a:r>
          </a:p>
        </p:txBody>
      </p:sp>
      <p:sp>
        <p:nvSpPr>
          <p:cNvPr id="3" name="Content Placeholder 2"/>
          <p:cNvSpPr>
            <a:spLocks noGrp="1"/>
          </p:cNvSpPr>
          <p:nvPr>
            <p:ph idx="1"/>
          </p:nvPr>
        </p:nvSpPr>
        <p:spPr>
          <a:xfrm>
            <a:off x="364671" y="999446"/>
            <a:ext cx="9293679" cy="5591853"/>
          </a:xfrm>
        </p:spPr>
        <p:txBody>
          <a:bodyPr>
            <a:normAutofit fontScale="92500" lnSpcReduction="10000"/>
          </a:bodyPr>
          <a:lstStyle/>
          <a:p>
            <a:r>
              <a:rPr lang="en-US" sz="2400" dirty="0"/>
              <a:t>Represents a value that may or may not exist.</a:t>
            </a:r>
            <a:endParaRPr lang="en-US" sz="2200" dirty="0"/>
          </a:p>
          <a:p>
            <a:pPr lvl="1"/>
            <a:r>
              <a:rPr lang="en-US" sz="2200" dirty="0"/>
              <a:t>of – Create an optional from a non-null value.</a:t>
            </a:r>
          </a:p>
          <a:p>
            <a:pPr lvl="1"/>
            <a:r>
              <a:rPr lang="en-US" sz="2200" dirty="0" err="1"/>
              <a:t>ofNullable</a:t>
            </a:r>
            <a:r>
              <a:rPr lang="en-US" sz="2200" dirty="0"/>
              <a:t> –Create an optional from a possible null value.  An empty optional is created from a null value.</a:t>
            </a:r>
          </a:p>
          <a:p>
            <a:pPr lvl="1"/>
            <a:r>
              <a:rPr lang="en-US" sz="2200" dirty="0" err="1"/>
              <a:t>isPresent</a:t>
            </a:r>
            <a:r>
              <a:rPr lang="en-US" sz="2200" dirty="0"/>
              <a:t> – Returns true when a value is present.</a:t>
            </a:r>
          </a:p>
          <a:p>
            <a:pPr lvl="1"/>
            <a:r>
              <a:rPr lang="en-US" sz="2200" dirty="0" err="1"/>
              <a:t>ifPresent</a:t>
            </a:r>
            <a:r>
              <a:rPr lang="en-US" sz="2200" dirty="0"/>
              <a:t> –Accepts a Consumer on a present value.</a:t>
            </a:r>
          </a:p>
          <a:p>
            <a:pPr lvl="1"/>
            <a:r>
              <a:rPr lang="en-US" sz="2200" dirty="0"/>
              <a:t>get – Return present value or throw </a:t>
            </a:r>
            <a:r>
              <a:rPr lang="en-US" sz="2200" dirty="0" err="1"/>
              <a:t>NoSuchElementException</a:t>
            </a:r>
            <a:endParaRPr lang="en-US" sz="2200" dirty="0"/>
          </a:p>
          <a:p>
            <a:pPr lvl="1"/>
            <a:r>
              <a:rPr lang="en-US" sz="2200" dirty="0" err="1"/>
              <a:t>orElse</a:t>
            </a:r>
            <a:r>
              <a:rPr lang="en-US" sz="2200" dirty="0"/>
              <a:t> – Return present value or a provided value.</a:t>
            </a:r>
          </a:p>
          <a:p>
            <a:pPr lvl="1"/>
            <a:r>
              <a:rPr lang="en-US" sz="2200" dirty="0" err="1"/>
              <a:t>orElseGet</a:t>
            </a:r>
            <a:r>
              <a:rPr lang="en-US" sz="2200" dirty="0"/>
              <a:t> – Return present value or get a value from Supplier.</a:t>
            </a:r>
          </a:p>
          <a:p>
            <a:pPr lvl="1"/>
            <a:r>
              <a:rPr lang="en-US" sz="2200" dirty="0" err="1"/>
              <a:t>orElseThrow</a:t>
            </a:r>
            <a:r>
              <a:rPr lang="en-US" sz="2200" dirty="0"/>
              <a:t> – Return present value or throw an Exception from Supplier.</a:t>
            </a:r>
          </a:p>
          <a:p>
            <a:pPr lvl="1"/>
            <a:r>
              <a:rPr lang="en-US" sz="2200" dirty="0"/>
              <a:t>map – Apply a Function mapping on a present value, returning the result of the mapping or empty when empty.</a:t>
            </a:r>
          </a:p>
          <a:p>
            <a:pPr lvl="1"/>
            <a:r>
              <a:rPr lang="en-US" sz="2200" dirty="0"/>
              <a:t>filter – Tests a Predicate on a present value, returning an empty Optional when the test result is false.</a:t>
            </a:r>
          </a:p>
          <a:p>
            <a:pPr lvl="1"/>
            <a:endParaRPr lang="en-US" sz="2200" dirty="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41818080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397" y="326570"/>
            <a:ext cx="8596668" cy="703944"/>
          </a:xfrm>
        </p:spPr>
        <p:txBody>
          <a:bodyPr/>
          <a:lstStyle/>
          <a:p>
            <a:r>
              <a:rPr lang="en-US" dirty="0"/>
              <a:t>Pure Commutative Functions</a:t>
            </a:r>
          </a:p>
        </p:txBody>
      </p:sp>
      <p:sp>
        <p:nvSpPr>
          <p:cNvPr id="3" name="Content Placeholder 2"/>
          <p:cNvSpPr>
            <a:spLocks noGrp="1"/>
          </p:cNvSpPr>
          <p:nvPr>
            <p:ph idx="1"/>
          </p:nvPr>
        </p:nvSpPr>
        <p:spPr>
          <a:xfrm>
            <a:off x="582397" y="1043214"/>
            <a:ext cx="9729411" cy="5255987"/>
          </a:xfrm>
        </p:spPr>
        <p:txBody>
          <a:bodyPr>
            <a:normAutofit/>
          </a:bodyPr>
          <a:lstStyle/>
          <a:p>
            <a:r>
              <a:rPr lang="en-US" sz="2400" dirty="0"/>
              <a:t>Do not use any information outside of their argument(s).</a:t>
            </a:r>
          </a:p>
          <a:p>
            <a:r>
              <a:rPr lang="en-US" sz="2400" dirty="0"/>
              <a:t>No side effects: nothing outside of the return value changes.</a:t>
            </a:r>
          </a:p>
          <a:p>
            <a:r>
              <a:rPr lang="en-US" sz="2400" dirty="0"/>
              <a:t>For any given arguments </a:t>
            </a:r>
            <a:r>
              <a:rPr lang="en-US" sz="2400" i="1" dirty="0"/>
              <a:t>X</a:t>
            </a:r>
            <a:r>
              <a:rPr lang="en-US" sz="2400" dirty="0"/>
              <a:t> an equivalent value </a:t>
            </a:r>
            <a:r>
              <a:rPr lang="en-US" sz="2400" i="1" dirty="0"/>
              <a:t>Y</a:t>
            </a:r>
            <a:r>
              <a:rPr lang="en-US" sz="2400" dirty="0"/>
              <a:t> is always returned regardless of the argument ordering.</a:t>
            </a:r>
          </a:p>
          <a:p>
            <a:r>
              <a:rPr lang="en-US" sz="2400" dirty="0"/>
              <a:t>For Functions: </a:t>
            </a:r>
            <a:r>
              <a:rPr lang="en-US" sz="2400" dirty="0" err="1"/>
              <a:t>fn.apply</a:t>
            </a:r>
            <a:r>
              <a:rPr lang="en-US" sz="2400" dirty="0"/>
              <a:t>(X).equals(</a:t>
            </a:r>
            <a:r>
              <a:rPr lang="en-US" sz="2400" dirty="0" err="1"/>
              <a:t>fn.apply</a:t>
            </a:r>
            <a:r>
              <a:rPr lang="en-US" sz="2400" dirty="0"/>
              <a:t>(X)) is always true. </a:t>
            </a:r>
          </a:p>
          <a:p>
            <a:r>
              <a:rPr lang="en-US" sz="2400" dirty="0"/>
              <a:t>For Suppliers: </a:t>
            </a:r>
            <a:r>
              <a:rPr lang="en-US" sz="2400" dirty="0" err="1"/>
              <a:t>s.get</a:t>
            </a:r>
            <a:r>
              <a:rPr lang="en-US" sz="2400" dirty="0"/>
              <a:t>().equals(</a:t>
            </a:r>
            <a:r>
              <a:rPr lang="en-US" sz="2400" dirty="0" err="1"/>
              <a:t>s.get</a:t>
            </a:r>
            <a:r>
              <a:rPr lang="en-US" sz="2400" dirty="0"/>
              <a:t>()) is always true.</a:t>
            </a:r>
          </a:p>
          <a:p>
            <a:r>
              <a:rPr lang="en-US" sz="2400" dirty="0"/>
              <a:t>For </a:t>
            </a:r>
            <a:r>
              <a:rPr lang="en-US" sz="2400" dirty="0" err="1"/>
              <a:t>BiFunctions</a:t>
            </a:r>
            <a:r>
              <a:rPr lang="en-US" sz="2400" dirty="0"/>
              <a:t> </a:t>
            </a:r>
            <a:r>
              <a:rPr lang="en-US" sz="2400" dirty="0" err="1"/>
              <a:t>fn.apply</a:t>
            </a:r>
            <a:r>
              <a:rPr lang="en-US" sz="2400" dirty="0"/>
              <a:t>(X, Y</a:t>
            </a:r>
            <a:r>
              <a:rPr lang="en-US" sz="2400" dirty="0" smtClean="0"/>
              <a:t>).</a:t>
            </a:r>
            <a:r>
              <a:rPr lang="en-US" sz="2400" dirty="0"/>
              <a:t>equals(</a:t>
            </a:r>
            <a:r>
              <a:rPr lang="en-US" sz="2400" dirty="0" err="1"/>
              <a:t>fn.apply</a:t>
            </a:r>
            <a:r>
              <a:rPr lang="en-US" sz="2400" dirty="0"/>
              <a:t>(X, Y</a:t>
            </a:r>
            <a:r>
              <a:rPr lang="en-US" sz="2400" dirty="0" smtClean="0"/>
              <a:t>)) </a:t>
            </a:r>
            <a:r>
              <a:rPr lang="en-US" sz="2400" dirty="0"/>
              <a:t>and </a:t>
            </a:r>
            <a:r>
              <a:rPr lang="en-US" sz="2400" dirty="0" err="1" smtClean="0"/>
              <a:t>fn.apply</a:t>
            </a:r>
            <a:r>
              <a:rPr lang="en-US" sz="2400" dirty="0" smtClean="0"/>
              <a:t>(Y, X).equals(</a:t>
            </a:r>
            <a:r>
              <a:rPr lang="en-US" sz="2400" dirty="0" err="1" smtClean="0"/>
              <a:t>fn.apply</a:t>
            </a:r>
            <a:r>
              <a:rPr lang="en-US" sz="2400" dirty="0" smtClean="0"/>
              <a:t>(X, </a:t>
            </a:r>
            <a:r>
              <a:rPr lang="en-US" sz="2400" dirty="0"/>
              <a:t>Y</a:t>
            </a:r>
            <a:r>
              <a:rPr lang="en-US" sz="2400" dirty="0" smtClean="0"/>
              <a:t>)) </a:t>
            </a:r>
            <a:r>
              <a:rPr lang="en-US" sz="2400" dirty="0"/>
              <a:t>are always true.</a:t>
            </a:r>
          </a:p>
          <a:p>
            <a:r>
              <a:rPr lang="en-US" sz="2400" dirty="0"/>
              <a:t>“Pure Functions” usually means Pure Commutative Functions.</a:t>
            </a:r>
          </a:p>
          <a:p>
            <a:r>
              <a:rPr lang="en-US" sz="2400" dirty="0"/>
              <a:t>Such functions are inherently </a:t>
            </a:r>
            <a:r>
              <a:rPr lang="en-US" sz="2400" dirty="0" smtClean="0"/>
              <a:t>safe</a:t>
            </a:r>
            <a:r>
              <a:rPr lang="en-US" sz="2400" dirty="0"/>
              <a:t>.</a:t>
            </a: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12932562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4672"/>
            <a:ext cx="8596668" cy="707571"/>
          </a:xfrm>
        </p:spPr>
        <p:txBody>
          <a:bodyPr/>
          <a:lstStyle/>
          <a:p>
            <a:r>
              <a:rPr lang="en-US" dirty="0"/>
              <a:t>Is It Pure Commutative? (Yes)</a:t>
            </a:r>
          </a:p>
        </p:txBody>
      </p:sp>
      <p:sp>
        <p:nvSpPr>
          <p:cNvPr id="3" name="Content Placeholder 2"/>
          <p:cNvSpPr>
            <a:spLocks noGrp="1"/>
          </p:cNvSpPr>
          <p:nvPr>
            <p:ph idx="1"/>
          </p:nvPr>
        </p:nvSpPr>
        <p:spPr>
          <a:xfrm>
            <a:off x="715434" y="1072243"/>
            <a:ext cx="8596668" cy="5187043"/>
          </a:xfrm>
        </p:spPr>
        <p:txBody>
          <a:bodyPr>
            <a:normAutofit/>
          </a:bodyPr>
          <a:lstStyle/>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IntUnaryOperator</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addOne</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a:solidFill>
                  <a:srgbClr val="FF8000"/>
                </a:solidFill>
                <a:highlight>
                  <a:srgbClr val="FFFFFF"/>
                </a:highlight>
                <a:latin typeface="Courier New" panose="02070309020205020404" pitchFamily="49" charset="0"/>
                <a:cs typeface="Courier New" panose="02070309020205020404" pitchFamily="49" charset="0"/>
              </a:rPr>
              <a:t>1</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solidFill>
                <a:srgbClr val="FF8000"/>
              </a:solidFill>
              <a:highlight>
                <a:srgbClr val="FFFFFF"/>
              </a:highlight>
              <a:latin typeface="Courier New" panose="02070309020205020404" pitchFamily="49" charset="0"/>
              <a:cs typeface="Courier New" panose="02070309020205020404" pitchFamily="49" charset="0"/>
            </a:endParaRPr>
          </a:p>
          <a:p>
            <a:pPr lvl="1"/>
            <a:r>
              <a:rPr lang="en-US" sz="2200" dirty="0"/>
              <a:t>A pure single argument Function is always commutative.</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ToDoubleFunction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Employee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getSalary</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2400" dirty="0">
                <a:solidFill>
                  <a:srgbClr val="000000"/>
                </a:solidFill>
                <a:highlight>
                  <a:srgbClr val="FFFFFF"/>
                </a:highlight>
                <a:latin typeface="Courier New" panose="02070309020205020404" pitchFamily="49" charset="0"/>
                <a:cs typeface="Courier New" panose="02070309020205020404" pitchFamily="49" charset="0"/>
              </a:rPr>
              <a:t>		employee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employee</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getSalary</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p>
          <a:p>
            <a:pPr lvl="1"/>
            <a:r>
              <a:rPr lang="en-US" sz="2200" dirty="0" smtClean="0"/>
              <a:t>Property getters without side-effects are </a:t>
            </a:r>
            <a:r>
              <a:rPr lang="en-US" sz="2200" dirty="0"/>
              <a:t>pure and commutative.</a:t>
            </a:r>
            <a:endParaRPr lang="en-US" sz="2200" dirty="0">
              <a:latin typeface="Courier New" panose="02070309020205020404" pitchFamily="49" charset="0"/>
              <a:cs typeface="Courier New" panose="02070309020205020404" pitchFamily="49" charset="0"/>
            </a:endParaRPr>
          </a:p>
          <a:p>
            <a:r>
              <a:rPr lang="en-US" sz="2400" dirty="0">
                <a:solidFill>
                  <a:srgbClr val="000000"/>
                </a:solidFill>
                <a:highlight>
                  <a:srgbClr val="FFFFFF"/>
                </a:highlight>
                <a:latin typeface="Courier New" panose="02070309020205020404" pitchFamily="49" charset="0"/>
                <a:cs typeface="Courier New" panose="02070309020205020404" pitchFamily="49" charset="0"/>
              </a:rPr>
              <a:t>Supplier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Set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getSet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new</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HashSet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&lt;&gt;();</a:t>
            </a:r>
            <a:endParaRPr lang="en-US" sz="2400" dirty="0">
              <a:latin typeface="Courier New" panose="02070309020205020404" pitchFamily="49" charset="0"/>
              <a:cs typeface="Courier New" panose="02070309020205020404" pitchFamily="49" charset="0"/>
            </a:endParaRPr>
          </a:p>
          <a:p>
            <a:pPr lvl="1"/>
            <a:r>
              <a:rPr lang="en-US" sz="2200" dirty="0"/>
              <a:t>A pure function Supplier is always commutative.</a:t>
            </a:r>
          </a:p>
          <a:p>
            <a:r>
              <a:rPr lang="en-US" sz="2400" dirty="0"/>
              <a:t> </a:t>
            </a:r>
            <a:r>
              <a:rPr lang="es-ES" sz="2400" dirty="0" err="1">
                <a:solidFill>
                  <a:srgbClr val="000000"/>
                </a:solidFill>
                <a:highlight>
                  <a:srgbClr val="FFFFFF"/>
                </a:highlight>
                <a:latin typeface="Courier New" panose="02070309020205020404" pitchFamily="49" charset="0"/>
                <a:cs typeface="Courier New" panose="02070309020205020404" pitchFamily="49" charset="0"/>
              </a:rPr>
              <a:t>IntBinaryOperator</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00"/>
                </a:solidFill>
                <a:highlight>
                  <a:srgbClr val="FFFFFF"/>
                </a:highlight>
                <a:latin typeface="Courier New" panose="02070309020205020404" pitchFamily="49" charset="0"/>
                <a:cs typeface="Courier New" panose="02070309020205020404" pitchFamily="49" charset="0"/>
              </a:rPr>
              <a:t>plus</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x</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y</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s-ES" sz="2400" dirty="0">
                <a:solidFill>
                  <a:srgbClr val="000000"/>
                </a:solidFill>
                <a:highlight>
                  <a:srgbClr val="FFFFFF"/>
                </a:highlight>
                <a:latin typeface="Courier New" panose="02070309020205020404" pitchFamily="49" charset="0"/>
                <a:cs typeface="Courier New" panose="02070309020205020404" pitchFamily="49" charset="0"/>
              </a:rPr>
              <a:t> x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y</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a:t>It is pure and commutative: 3 + 4 = 7 = 4 + 3.</a:t>
            </a:r>
          </a:p>
        </p:txBody>
      </p:sp>
      <p:sp>
        <p:nvSpPr>
          <p:cNvPr id="5" name="Slide Number Placeholder 4"/>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40735055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1114"/>
          </a:xfrm>
        </p:spPr>
        <p:txBody>
          <a:bodyPr/>
          <a:lstStyle/>
          <a:p>
            <a:r>
              <a:rPr lang="en-US" dirty="0"/>
              <a:t>Is it Pure Commutative? (No)</a:t>
            </a:r>
          </a:p>
        </p:txBody>
      </p:sp>
      <p:sp>
        <p:nvSpPr>
          <p:cNvPr id="3" name="Content Placeholder 2"/>
          <p:cNvSpPr>
            <a:spLocks noGrp="1"/>
          </p:cNvSpPr>
          <p:nvPr>
            <p:ph idx="1"/>
          </p:nvPr>
        </p:nvSpPr>
        <p:spPr>
          <a:xfrm>
            <a:off x="677334" y="1643743"/>
            <a:ext cx="8596668" cy="4397619"/>
          </a:xfrm>
        </p:spPr>
        <p:txBody>
          <a:bodyPr>
            <a:normAutofit/>
          </a:bodyPr>
          <a:lstStyle/>
          <a:p>
            <a:r>
              <a:rPr lang="es-ES" sz="2400" dirty="0" err="1">
                <a:solidFill>
                  <a:srgbClr val="000000"/>
                </a:solidFill>
                <a:highlight>
                  <a:srgbClr val="FFFFFF"/>
                </a:highlight>
                <a:latin typeface="Courier New" panose="02070309020205020404" pitchFamily="49" charset="0"/>
                <a:cs typeface="Courier New" panose="02070309020205020404" pitchFamily="49" charset="0"/>
              </a:rPr>
              <a:t>IntBinaryOperator</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err="1">
                <a:solidFill>
                  <a:srgbClr val="000000"/>
                </a:solidFill>
                <a:highlight>
                  <a:srgbClr val="FFFFFF"/>
                </a:highlight>
                <a:latin typeface="Courier New" panose="02070309020205020404" pitchFamily="49" charset="0"/>
                <a:cs typeface="Courier New" panose="02070309020205020404" pitchFamily="49" charset="0"/>
              </a:rPr>
              <a:t>minus</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x</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 </a:t>
            </a:r>
            <a:r>
              <a:rPr lang="es-ES" sz="2400" dirty="0">
                <a:solidFill>
                  <a:srgbClr val="000000"/>
                </a:solidFill>
                <a:highlight>
                  <a:srgbClr val="FFFFFF"/>
                </a:highlight>
                <a:latin typeface="Courier New" panose="02070309020205020404" pitchFamily="49" charset="0"/>
                <a:cs typeface="Courier New" panose="02070309020205020404" pitchFamily="49" charset="0"/>
              </a:rPr>
              <a:t>y</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s-ES" sz="2400" dirty="0">
                <a:solidFill>
                  <a:srgbClr val="000000"/>
                </a:solidFill>
                <a:highlight>
                  <a:srgbClr val="FFFFFF"/>
                </a:highlight>
                <a:latin typeface="Courier New" panose="02070309020205020404" pitchFamily="49" charset="0"/>
                <a:cs typeface="Courier New" panose="02070309020205020404" pitchFamily="49" charset="0"/>
              </a:rPr>
              <a:t> x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y</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a:t>It is pure but not commutative: 3 – 4 = -1 ≠ 1 = 4 – 3</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IntPredicate</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testSet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mySet</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add</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x</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a:t>It has side effects and uses information outside of its arguments.</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IntConsumer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printConsumer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x</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smtClean="0"/>
              <a:t>Consumers are not pure functions because they have side effects.</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17418341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Speaker Introduction</a:t>
            </a:r>
          </a:p>
        </p:txBody>
      </p:sp>
      <p:sp>
        <p:nvSpPr>
          <p:cNvPr id="3" name="Content Placeholder 2"/>
          <p:cNvSpPr>
            <a:spLocks noGrp="1"/>
          </p:cNvSpPr>
          <p:nvPr>
            <p:ph idx="1"/>
          </p:nvPr>
        </p:nvSpPr>
        <p:spPr>
          <a:xfrm>
            <a:off x="677334" y="1559859"/>
            <a:ext cx="8596668" cy="4666129"/>
          </a:xfrm>
        </p:spPr>
        <p:txBody>
          <a:bodyPr>
            <a:normAutofit/>
          </a:bodyPr>
          <a:lstStyle/>
          <a:p>
            <a:r>
              <a:rPr lang="en-US" sz="2600" dirty="0"/>
              <a:t>These slides (web): </a:t>
            </a:r>
            <a:r>
              <a:rPr lang="en-US" sz="2600" dirty="0">
                <a:hlinkClick r:id="rId3"/>
              </a:rPr>
              <a:t>https://tinyurl.com/lambda-web</a:t>
            </a:r>
            <a:r>
              <a:rPr lang="en-US" sz="2600" dirty="0"/>
              <a:t> </a:t>
            </a:r>
          </a:p>
          <a:p>
            <a:r>
              <a:rPr lang="en-US" sz="2600" dirty="0"/>
              <a:t>Richard Roda</a:t>
            </a:r>
          </a:p>
          <a:p>
            <a:r>
              <a:rPr lang="en-US" sz="2600" dirty="0"/>
              <a:t>Sr. Developer at USANA Health Sciences</a:t>
            </a:r>
          </a:p>
          <a:p>
            <a:r>
              <a:rPr lang="en-US" sz="2600" dirty="0"/>
              <a:t>Over 15 years of Java development experience</a:t>
            </a:r>
          </a:p>
          <a:p>
            <a:r>
              <a:rPr lang="en-US" sz="2600" dirty="0"/>
              <a:t>Oracle Certified Professional Java 8</a:t>
            </a:r>
          </a:p>
          <a:p>
            <a:r>
              <a:rPr lang="en-US" sz="2600" dirty="0"/>
              <a:t>Linked In: </a:t>
            </a:r>
            <a:r>
              <a:rPr lang="en-US" sz="2600" dirty="0">
                <a:hlinkClick r:id="rId4"/>
              </a:rPr>
              <a:t>https://www.linkedin.com/in/richardroda</a:t>
            </a:r>
            <a:r>
              <a:rPr lang="en-US" sz="2600" dirty="0"/>
              <a:t> </a:t>
            </a:r>
          </a:p>
          <a:p>
            <a:r>
              <a:rPr lang="en-US" sz="2600" dirty="0"/>
              <a:t>These slides (pdf): </a:t>
            </a:r>
            <a:r>
              <a:rPr lang="en-US" sz="2600" dirty="0">
                <a:hlinkClick r:id="rId5"/>
              </a:rPr>
              <a:t>https://tinyurl.com/love-lambda</a:t>
            </a:r>
            <a:endParaRPr lang="en-US" sz="2600" dirty="0"/>
          </a:p>
          <a:p>
            <a:pPr marL="0" indent="0">
              <a:buNone/>
            </a:pPr>
            <a:endParaRPr lang="en-US" sz="2600" dirty="0"/>
          </a:p>
          <a:p>
            <a:pPr marL="0" indent="0">
              <a:buNone/>
            </a:pPr>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708593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Method Reference</a:t>
            </a:r>
          </a:p>
        </p:txBody>
      </p:sp>
      <p:sp>
        <p:nvSpPr>
          <p:cNvPr id="5" name="Subtitle 4"/>
          <p:cNvSpPr>
            <a:spLocks noGrp="1"/>
          </p:cNvSpPr>
          <p:nvPr>
            <p:ph type="subTitle" idx="1"/>
          </p:nvPr>
        </p:nvSpPr>
        <p:spPr/>
        <p:txBody>
          <a:bodyPr/>
          <a:lstStyle/>
          <a:p>
            <a:r>
              <a:rPr lang="en-US" dirty="0"/>
              <a:t>Shorthand for lambdas that invoke a single method</a:t>
            </a:r>
          </a:p>
        </p:txBody>
      </p:sp>
    </p:spTree>
    <p:extLst>
      <p:ext uri="{BB962C8B-B14F-4D97-AF65-F5344CB8AC3E}">
        <p14:creationId xmlns:p14="http://schemas.microsoft.com/office/powerpoint/2010/main" val="31659693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48871"/>
          </a:xfrm>
        </p:spPr>
        <p:txBody>
          <a:bodyPr/>
          <a:lstStyle/>
          <a:p>
            <a:r>
              <a:rPr lang="en-US" dirty="0"/>
              <a:t>Method Reference</a:t>
            </a:r>
          </a:p>
        </p:txBody>
      </p:sp>
      <p:sp>
        <p:nvSpPr>
          <p:cNvPr id="3" name="Content Placeholder 2"/>
          <p:cNvSpPr>
            <a:spLocks noGrp="1"/>
          </p:cNvSpPr>
          <p:nvPr>
            <p:ph idx="1"/>
          </p:nvPr>
        </p:nvSpPr>
        <p:spPr>
          <a:xfrm>
            <a:off x="461683" y="1367118"/>
            <a:ext cx="8740602" cy="5123329"/>
          </a:xfrm>
        </p:spPr>
        <p:txBody>
          <a:bodyPr>
            <a:normAutofit/>
          </a:bodyPr>
          <a:lstStyle/>
          <a:p>
            <a:r>
              <a:rPr lang="en-US" sz="2400" dirty="0"/>
              <a:t>Shorthand for a Lambda that only calls a method</a:t>
            </a:r>
          </a:p>
          <a:p>
            <a:r>
              <a:rPr lang="en-US" sz="2400" dirty="0"/>
              <a:t>Types of References</a:t>
            </a:r>
          </a:p>
          <a:p>
            <a:pPr lvl="1"/>
            <a:r>
              <a:rPr lang="en-US" sz="2200" dirty="0"/>
              <a:t>Static method, such as </a:t>
            </a:r>
            <a:r>
              <a:rPr lang="en-US" sz="2200" dirty="0">
                <a:solidFill>
                  <a:srgbClr val="000000"/>
                </a:solidFill>
                <a:highlight>
                  <a:srgbClr val="FFFFFF"/>
                </a:highlight>
                <a:latin typeface="Courier New" panose="02070309020205020404" pitchFamily="49" charset="0"/>
              </a:rPr>
              <a:t>String</a:t>
            </a:r>
            <a:r>
              <a:rPr lang="en-US" sz="2200" b="1" dirty="0">
                <a:solidFill>
                  <a:srgbClr val="000080"/>
                </a:solidFill>
                <a:highlight>
                  <a:srgbClr val="FFFFFF"/>
                </a:highlight>
                <a:latin typeface="Courier New" panose="02070309020205020404" pitchFamily="49" charset="0"/>
              </a:rPr>
              <a:t>::</a:t>
            </a:r>
            <a:r>
              <a:rPr lang="en-US" sz="2200" dirty="0" err="1">
                <a:solidFill>
                  <a:srgbClr val="000000"/>
                </a:solidFill>
                <a:highlight>
                  <a:srgbClr val="FFFFFF"/>
                </a:highlight>
                <a:latin typeface="Courier New" panose="02070309020205020404" pitchFamily="49" charset="0"/>
              </a:rPr>
              <a:t>valueOf</a:t>
            </a:r>
            <a:endParaRPr lang="en-US" sz="2200" dirty="0"/>
          </a:p>
          <a:p>
            <a:pPr lvl="1"/>
            <a:r>
              <a:rPr lang="en-US" sz="2200" dirty="0"/>
              <a:t>Constructor reference, such as </a:t>
            </a:r>
            <a:r>
              <a:rPr lang="en-US" sz="2200" dirty="0" err="1">
                <a:solidFill>
                  <a:srgbClr val="000000"/>
                </a:solidFill>
                <a:latin typeface="Courier New" panose="02070309020205020404" pitchFamily="49" charset="0"/>
              </a:rPr>
              <a:t>StringBuilder</a:t>
            </a:r>
            <a:r>
              <a:rPr lang="en-US" sz="2200" b="1" dirty="0">
                <a:solidFill>
                  <a:srgbClr val="000080"/>
                </a:solidFill>
                <a:latin typeface="Courier New" panose="02070309020205020404" pitchFamily="49" charset="0"/>
              </a:rPr>
              <a:t>::</a:t>
            </a:r>
            <a:r>
              <a:rPr lang="en-US" sz="2200" b="1" dirty="0">
                <a:solidFill>
                  <a:srgbClr val="0000FF"/>
                </a:solidFill>
                <a:latin typeface="Courier New" panose="02070309020205020404" pitchFamily="49" charset="0"/>
              </a:rPr>
              <a:t>new</a:t>
            </a:r>
            <a:endParaRPr lang="en-US" sz="2200" dirty="0"/>
          </a:p>
          <a:p>
            <a:pPr lvl="1"/>
            <a:r>
              <a:rPr lang="en-US" sz="2200" dirty="0"/>
              <a:t>Method on an instance, such as </a:t>
            </a:r>
            <a:r>
              <a:rPr lang="en-US" sz="2200" dirty="0" err="1">
                <a:solidFill>
                  <a:srgbClr val="000000"/>
                </a:solidFill>
                <a:latin typeface="Courier New" panose="02070309020205020404" pitchFamily="49" charset="0"/>
              </a:rPr>
              <a:t>System</a:t>
            </a:r>
            <a:r>
              <a:rPr lang="en-US" sz="2200" b="1" dirty="0" err="1">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out</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println</a:t>
            </a:r>
            <a:endParaRPr lang="en-US" sz="2200" dirty="0"/>
          </a:p>
          <a:p>
            <a:pPr lvl="1"/>
            <a:r>
              <a:rPr lang="en-US" sz="2200" dirty="0"/>
              <a:t>Instance method, such as </a:t>
            </a:r>
            <a:r>
              <a:rPr lang="en-US" sz="2200" dirty="0">
                <a:solidFill>
                  <a:srgbClr val="000000"/>
                </a:solidFill>
                <a:latin typeface="Courier New" panose="02070309020205020404" pitchFamily="49" charset="0"/>
              </a:rPr>
              <a:t>String</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toUpperCase</a:t>
            </a:r>
            <a:endParaRPr lang="en-US" sz="2200" dirty="0"/>
          </a:p>
          <a:p>
            <a:r>
              <a:rPr lang="en-US" sz="2400" dirty="0"/>
              <a:t>Once familiar with syntax, these can often be read and understood faster.</a:t>
            </a:r>
          </a:p>
          <a:p>
            <a:r>
              <a:rPr lang="en-US" sz="2400" dirty="0"/>
              <a:t>A method reference may always be transformed into a lambda, but a lambda may not always be transformed into a method reference.</a:t>
            </a:r>
          </a:p>
          <a:p>
            <a:endParaRPr lang="en-US" sz="2400" dirty="0">
              <a:solidFill>
                <a:srgbClr val="000000"/>
              </a:solidFill>
              <a:latin typeface="Courier New" panose="02070309020205020404" pitchFamily="49" charset="0"/>
            </a:endParaRPr>
          </a:p>
          <a:p>
            <a:pPr marL="0" indent="0">
              <a:buNone/>
            </a:pPr>
            <a:endParaRPr lang="en-US" sz="2400" dirty="0">
              <a:solidFill>
                <a:srgbClr val="000000"/>
              </a:solidFill>
              <a:latin typeface="Courier New" panose="02070309020205020404" pitchFamily="49" charset="0"/>
            </a:endParaRPr>
          </a:p>
          <a:p>
            <a:pPr marL="0" indent="0">
              <a:buNone/>
            </a:pPr>
            <a:endParaRPr lang="en-US" sz="2400" dirty="0"/>
          </a:p>
          <a:p>
            <a:pPr marL="0" indent="0">
              <a:buNone/>
            </a:pPr>
            <a:endParaRPr lang="en-US" sz="2400" dirty="0"/>
          </a:p>
          <a:p>
            <a:endParaRPr lang="en-US" sz="2400" dirty="0"/>
          </a:p>
          <a:p>
            <a:endParaRPr lang="en-US" sz="2400"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14240033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Method Reference</a:t>
            </a:r>
          </a:p>
        </p:txBody>
      </p:sp>
      <p:sp>
        <p:nvSpPr>
          <p:cNvPr id="3" name="Content Placeholder 2"/>
          <p:cNvSpPr>
            <a:spLocks noGrp="1"/>
          </p:cNvSpPr>
          <p:nvPr>
            <p:ph idx="1"/>
          </p:nvPr>
        </p:nvSpPr>
        <p:spPr/>
        <p:txBody>
          <a:bodyPr/>
          <a:lstStyle/>
          <a:p>
            <a:r>
              <a:rPr lang="en-US" sz="2000" dirty="0"/>
              <a:t>Example:</a:t>
            </a:r>
          </a:p>
          <a:p>
            <a:pPr marL="0" indent="0">
              <a:buNone/>
            </a:pPr>
            <a:r>
              <a:rPr lang="en-US" sz="2000" dirty="0">
                <a:solidFill>
                  <a:srgbClr val="008000"/>
                </a:solidFill>
                <a:latin typeface="Courier New" panose="02070309020205020404" pitchFamily="49" charset="0"/>
              </a:rPr>
              <a:t>// public static </a:t>
            </a:r>
            <a:r>
              <a:rPr lang="en-US" sz="2000" dirty="0" err="1">
                <a:solidFill>
                  <a:srgbClr val="008000"/>
                </a:solidFill>
                <a:latin typeface="Courier New" panose="02070309020205020404" pitchFamily="49" charset="0"/>
              </a:rPr>
              <a:t>valueOf</a:t>
            </a:r>
            <a:r>
              <a:rPr lang="en-US" sz="2000" dirty="0">
                <a:solidFill>
                  <a:srgbClr val="008000"/>
                </a:solidFill>
                <a:latin typeface="Courier New" panose="02070309020205020404" pitchFamily="49" charset="0"/>
              </a:rPr>
              <a:t>(char[] data)</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Function</a:t>
            </a:r>
            <a:r>
              <a:rPr lang="en-US" sz="2000" b="1" dirty="0">
                <a:solidFill>
                  <a:srgbClr val="000080"/>
                </a:solidFill>
                <a:latin typeface="Courier New" panose="02070309020205020404" pitchFamily="49" charset="0"/>
              </a:rPr>
              <a:t>&lt;</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200" b="1" dirty="0">
                <a:solidFill>
                  <a:srgbClr val="000000"/>
                </a:solidFill>
                <a:latin typeface="Courier New" panose="02070309020205020404" pitchFamily="49" charset="0"/>
              </a:rPr>
              <a:t>String</a:t>
            </a:r>
            <a:r>
              <a:rPr lang="en-US" sz="2200" b="1" dirty="0">
                <a:solidFill>
                  <a:srgbClr val="000080"/>
                </a:solidFill>
                <a:latin typeface="Courier New" panose="02070309020205020404" pitchFamily="49" charset="0"/>
              </a:rPr>
              <a:t>::</a:t>
            </a:r>
            <a:r>
              <a:rPr lang="en-US" sz="2200" b="1" dirty="0" err="1">
                <a:solidFill>
                  <a:srgbClr val="000000"/>
                </a:solidFill>
                <a:latin typeface="Courier New" panose="02070309020205020404" pitchFamily="49" charset="0"/>
              </a:rPr>
              <a:t>valueOf</a:t>
            </a:r>
            <a:r>
              <a:rPr lang="en-US" sz="2000" b="1" dirty="0">
                <a:solidFill>
                  <a:srgbClr val="000080"/>
                </a:solidFill>
                <a:latin typeface="Courier New" panose="02070309020205020404" pitchFamily="49" charset="0"/>
              </a:rPr>
              <a:t>;</a:t>
            </a:r>
          </a:p>
          <a:p>
            <a:pPr marL="0" indent="0">
              <a:buNone/>
            </a:pP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valueOf</a:t>
            </a:r>
            <a:r>
              <a:rPr lang="en-US" sz="2000" dirty="0">
                <a:solidFill>
                  <a:srgbClr val="008000"/>
                </a:solidFill>
                <a:latin typeface="Courier New" panose="02070309020205020404" pitchFamily="49" charset="0"/>
              </a:rPr>
              <a:t> = s -&gt; </a:t>
            </a:r>
            <a:r>
              <a:rPr lang="en-US" sz="2000" dirty="0" err="1">
                <a:solidFill>
                  <a:srgbClr val="008000"/>
                </a:solidFill>
                <a:latin typeface="Courier New" panose="02070309020205020404" pitchFamily="49" charset="0"/>
              </a:rPr>
              <a:t>String.valueOf</a:t>
            </a:r>
            <a:r>
              <a:rPr lang="en-US" sz="2000" dirty="0">
                <a:solidFill>
                  <a:srgbClr val="008000"/>
                </a:solidFill>
                <a:latin typeface="Courier New" panose="02070309020205020404" pitchFamily="49" charset="0"/>
              </a:rPr>
              <a:t>(s);</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String value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H'</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'e'</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'l'</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'l'</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'o</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value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Hello </a:t>
            </a:r>
            <a:endParaRPr lang="en-US" sz="2000" dirty="0"/>
          </a:p>
          <a:p>
            <a:r>
              <a:rPr lang="en-US" sz="2000" dirty="0"/>
              <a:t>Arguments are bound in declaration order.</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38118369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8200"/>
          </a:xfrm>
        </p:spPr>
        <p:txBody>
          <a:bodyPr/>
          <a:lstStyle/>
          <a:p>
            <a:r>
              <a:rPr lang="en-US" dirty="0"/>
              <a:t>Constructor </a:t>
            </a:r>
            <a:r>
              <a:rPr lang="en-US" dirty="0" smtClean="0"/>
              <a:t>Reference</a:t>
            </a:r>
            <a:endParaRPr lang="en-US" dirty="0"/>
          </a:p>
        </p:txBody>
      </p:sp>
      <p:sp>
        <p:nvSpPr>
          <p:cNvPr id="3" name="Content Placeholder 2"/>
          <p:cNvSpPr>
            <a:spLocks noGrp="1"/>
          </p:cNvSpPr>
          <p:nvPr>
            <p:ph idx="1"/>
          </p:nvPr>
        </p:nvSpPr>
        <p:spPr>
          <a:xfrm>
            <a:off x="677334" y="1676401"/>
            <a:ext cx="8836780" cy="4468585"/>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a:t>
            </a:r>
            <a:r>
              <a:rPr lang="en-US" sz="2000" dirty="0" err="1">
                <a:solidFill>
                  <a:srgbClr val="008000"/>
                </a:solidFill>
                <a:latin typeface="Courier New" panose="02070309020205020404" pitchFamily="49" charset="0"/>
              </a:rPr>
              <a:t>StringBuilder</a:t>
            </a:r>
            <a:r>
              <a:rPr lang="en-US" sz="2000" dirty="0">
                <a:solidFill>
                  <a:srgbClr val="00800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Supplier</a:t>
            </a:r>
            <a:r>
              <a:rPr lang="en-US" sz="2000" b="1" dirty="0">
                <a:solidFill>
                  <a:srgbClr val="000080"/>
                </a:solidFill>
                <a:latin typeface="Courier New" panose="02070309020205020404" pitchFamily="49" charset="0"/>
              </a:rPr>
              <a:t>&lt;</a:t>
            </a:r>
            <a:r>
              <a:rPr lang="en-US" sz="2000" dirty="0" err="1">
                <a:solidFill>
                  <a:srgbClr val="000000"/>
                </a:solidFill>
                <a:latin typeface="Courier New" panose="02070309020205020404" pitchFamily="49" charset="0"/>
              </a:rPr>
              <a:t>StringBuilder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smtClean="0">
                <a:solidFill>
                  <a:srgbClr val="000000"/>
                </a:solidFill>
                <a:latin typeface="Courier New" panose="02070309020205020404" pitchFamily="49" charset="0"/>
              </a:rPr>
              <a:t>supplier </a:t>
            </a:r>
            <a:r>
              <a:rPr lang="en-US" sz="2000" b="1" dirty="0" smtClean="0">
                <a:solidFill>
                  <a:srgbClr val="000080"/>
                </a:solidFill>
                <a:latin typeface="Courier New" panose="02070309020205020404" pitchFamily="49" charset="0"/>
              </a:rPr>
              <a:t>=</a:t>
            </a:r>
            <a:r>
              <a:rPr lang="en-US" sz="2000" dirty="0" smtClean="0">
                <a:solidFill>
                  <a:srgbClr val="000000"/>
                </a:solidFill>
                <a:latin typeface="Courier New" panose="02070309020205020404" pitchFamily="49" charset="0"/>
              </a:rPr>
              <a:t> </a:t>
            </a:r>
            <a:r>
              <a:rPr lang="en-US" sz="2200" b="1" dirty="0" err="1">
                <a:solidFill>
                  <a:srgbClr val="000000"/>
                </a:solidFill>
                <a:latin typeface="Courier New" panose="02070309020205020404" pitchFamily="49" charset="0"/>
              </a:rPr>
              <a:t>StringBuilder</a:t>
            </a:r>
            <a:r>
              <a:rPr lang="en-US" sz="2200" b="1" dirty="0">
                <a:solidFill>
                  <a:srgbClr val="000080"/>
                </a:solidFill>
                <a:latin typeface="Courier New" panose="02070309020205020404" pitchFamily="49" charset="0"/>
              </a:rPr>
              <a:t>::</a:t>
            </a:r>
            <a:r>
              <a:rPr lang="en-US" sz="22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a:solidFill>
                  <a:srgbClr val="008000"/>
                </a:solidFill>
                <a:latin typeface="Courier New" panose="02070309020205020404" pitchFamily="49" charset="0"/>
              </a:rPr>
              <a:t>// supplier = () -&gt; new </a:t>
            </a:r>
            <a:r>
              <a:rPr lang="en-US" sz="2000" dirty="0" err="1">
                <a:solidFill>
                  <a:srgbClr val="008000"/>
                </a:solidFill>
                <a:latin typeface="Courier New" panose="02070309020205020404" pitchFamily="49" charset="0"/>
              </a:rPr>
              <a:t>StringBuilder</a:t>
            </a:r>
            <a:r>
              <a:rPr lang="en-US" sz="2000" dirty="0">
                <a:solidFill>
                  <a:srgbClr val="008000"/>
                </a:solidFill>
                <a:latin typeface="Courier New" panose="02070309020205020404" pitchFamily="49" charset="0"/>
              </a:rPr>
              <a:t>();</a:t>
            </a:r>
          </a:p>
          <a:p>
            <a:pPr marL="0" indent="0">
              <a:buNone/>
            </a:pPr>
            <a:r>
              <a:rPr lang="en-US" sz="2000" dirty="0" err="1">
                <a:solidFill>
                  <a:srgbClr val="000000"/>
                </a:solidFill>
                <a:latin typeface="Courier New" panose="02070309020205020404" pitchFamily="49" charset="0"/>
              </a:rPr>
              <a:t>StringBuilder</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sb</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supplier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get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append</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"Hi!"</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sb</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Hi! </a:t>
            </a:r>
            <a:endParaRPr lang="en-US" sz="2000" dirty="0"/>
          </a:p>
          <a:p>
            <a:r>
              <a:rPr lang="en-US" sz="2000" dirty="0"/>
              <a:t>Syntax similar to static method reference that creates a new object.</a:t>
            </a:r>
          </a:p>
          <a:p>
            <a:r>
              <a:rPr lang="en-US" sz="2000" dirty="0"/>
              <a:t>Creates a new instance of the class, and returns it as the result.</a:t>
            </a:r>
          </a:p>
          <a:p>
            <a:r>
              <a:rPr lang="en-US" sz="2000" dirty="0"/>
              <a:t>Must be bound to a functional interface with a non-void return type.</a:t>
            </a:r>
          </a:p>
          <a:p>
            <a:r>
              <a:rPr lang="en-US" sz="2000" dirty="0"/>
              <a:t>Supplier FI is canonically used for a constructor method reference.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35252519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9576"/>
          </a:xfrm>
        </p:spPr>
        <p:txBody>
          <a:bodyPr/>
          <a:lstStyle/>
          <a:p>
            <a:r>
              <a:rPr lang="en-US" dirty="0"/>
              <a:t>Method Reference on an Instance</a:t>
            </a:r>
          </a:p>
        </p:txBody>
      </p:sp>
      <p:sp>
        <p:nvSpPr>
          <p:cNvPr id="3" name="Content Placeholder 2"/>
          <p:cNvSpPr>
            <a:spLocks noGrp="1"/>
          </p:cNvSpPr>
          <p:nvPr>
            <p:ph idx="1"/>
          </p:nvPr>
        </p:nvSpPr>
        <p:spPr>
          <a:xfrm>
            <a:off x="677334" y="1788459"/>
            <a:ext cx="8596668" cy="4252903"/>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void print(Object x)</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Consumer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Object</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printer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200" b="1" dirty="0" err="1">
                <a:solidFill>
                  <a:srgbClr val="000000"/>
                </a:solidFill>
                <a:latin typeface="Courier New" panose="02070309020205020404" pitchFamily="49" charset="0"/>
              </a:rPr>
              <a:t>System</a:t>
            </a:r>
            <a:r>
              <a:rPr lang="en-US" sz="2200" b="1" dirty="0" err="1">
                <a:solidFill>
                  <a:srgbClr val="000080"/>
                </a:solidFill>
                <a:latin typeface="Courier New" panose="02070309020205020404" pitchFamily="49" charset="0"/>
              </a:rPr>
              <a:t>.</a:t>
            </a:r>
            <a:r>
              <a:rPr lang="en-US" sz="2200" b="1" dirty="0" err="1">
                <a:solidFill>
                  <a:srgbClr val="000000"/>
                </a:solidFill>
                <a:latin typeface="Courier New" panose="02070309020205020404" pitchFamily="49" charset="0"/>
              </a:rPr>
              <a:t>out</a:t>
            </a:r>
            <a:r>
              <a:rPr lang="en-US" sz="2200" b="1" dirty="0">
                <a:solidFill>
                  <a:srgbClr val="000080"/>
                </a:solidFill>
                <a:latin typeface="Courier New" panose="02070309020205020404" pitchFamily="49" charset="0"/>
              </a:rPr>
              <a:t>::</a:t>
            </a:r>
            <a:r>
              <a:rPr lang="en-US" sz="2200" b="1"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dirty="0">
                <a:solidFill>
                  <a:srgbClr val="008000"/>
                </a:solidFill>
                <a:latin typeface="Courier New" panose="02070309020205020404" pitchFamily="49" charset="0"/>
              </a:rPr>
              <a:t>// printer = </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-&gt; </a:t>
            </a:r>
            <a:r>
              <a:rPr lang="en-US" sz="2000" dirty="0" err="1">
                <a:solidFill>
                  <a:srgbClr val="008000"/>
                </a:solidFill>
                <a:latin typeface="Courier New" panose="02070309020205020404" pitchFamily="49" charset="0"/>
              </a:rPr>
              <a:t>System.out.print</a:t>
            </a:r>
            <a:r>
              <a:rPr lang="en-US" sz="2000" dirty="0">
                <a:solidFill>
                  <a:srgbClr val="008000"/>
                </a:solidFill>
                <a:latin typeface="Courier New" panose="02070309020205020404" pitchFamily="49" charset="0"/>
              </a:rPr>
              <a:t>(</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Arrays</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asList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2</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3</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forEach</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printer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1234</a:t>
            </a:r>
            <a:endParaRPr lang="en-US" sz="2000" dirty="0"/>
          </a:p>
          <a:p>
            <a:r>
              <a:rPr lang="en-US" sz="2000" dirty="0"/>
              <a:t>The same rules that apply for binding lambda variables to a static method also apply when binding to a method on an instance:</a:t>
            </a:r>
          </a:p>
          <a:p>
            <a:r>
              <a:rPr lang="en-US" sz="2000" dirty="0"/>
              <a:t>class members, </a:t>
            </a:r>
            <a:r>
              <a:rPr lang="en-US" sz="2000" i="1" dirty="0"/>
              <a:t>effectively final </a:t>
            </a:r>
            <a:r>
              <a:rPr lang="en-US" sz="2000" dirty="0"/>
              <a:t>arguments and local variables may be used as a method reference on an instance.</a:t>
            </a:r>
          </a:p>
          <a:p>
            <a:r>
              <a:rPr lang="en-US" sz="2000" dirty="0"/>
              <a:t>Arguments are bound in declaration order.</a:t>
            </a:r>
          </a:p>
          <a:p>
            <a:endParaRPr lang="en-US" sz="2000" dirty="0"/>
          </a:p>
          <a:p>
            <a:endParaRPr lang="en-US" dirty="0"/>
          </a:p>
          <a:p>
            <a:endParaRPr lang="en-US" dirty="0">
              <a:solidFill>
                <a:srgbClr val="000000"/>
              </a:solidFill>
              <a:latin typeface="Courier New" panose="02070309020205020404" pitchFamily="49" charset="0"/>
            </a:endParaRPr>
          </a:p>
          <a:p>
            <a:pPr marL="0" indent="0">
              <a:buNone/>
            </a:pP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2718945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3450"/>
          </a:xfrm>
        </p:spPr>
        <p:txBody>
          <a:bodyPr/>
          <a:lstStyle/>
          <a:p>
            <a:r>
              <a:rPr lang="en-US" dirty="0"/>
              <a:t>Instance Method Reference</a:t>
            </a:r>
          </a:p>
        </p:txBody>
      </p:sp>
      <p:sp>
        <p:nvSpPr>
          <p:cNvPr id="3" name="Content Placeholder 2"/>
          <p:cNvSpPr>
            <a:spLocks noGrp="1"/>
          </p:cNvSpPr>
          <p:nvPr>
            <p:ph idx="1"/>
          </p:nvPr>
        </p:nvSpPr>
        <p:spPr>
          <a:xfrm>
            <a:off x="677334" y="1957389"/>
            <a:ext cx="8596668" cy="4083974"/>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String </a:t>
            </a:r>
            <a:r>
              <a:rPr lang="en-US" sz="2000" dirty="0" err="1">
                <a:solidFill>
                  <a:srgbClr val="008000"/>
                </a:solidFill>
                <a:latin typeface="Courier New" panose="02070309020205020404" pitchFamily="49" charset="0"/>
              </a:rPr>
              <a:t>toUpperCase</a:t>
            </a:r>
            <a:r>
              <a:rPr lang="en-US" sz="2000" dirty="0">
                <a:solidFill>
                  <a:srgbClr val="00800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UnaryOperator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toUpper</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200" b="1" dirty="0">
                <a:solidFill>
                  <a:srgbClr val="000000"/>
                </a:solidFill>
                <a:latin typeface="Courier New" panose="02070309020205020404" pitchFamily="49" charset="0"/>
              </a:rPr>
              <a:t>String</a:t>
            </a:r>
            <a:r>
              <a:rPr lang="en-US" sz="2200" b="1" dirty="0">
                <a:solidFill>
                  <a:srgbClr val="000080"/>
                </a:solidFill>
                <a:latin typeface="Courier New" panose="02070309020205020404" pitchFamily="49" charset="0"/>
              </a:rPr>
              <a:t>::</a:t>
            </a:r>
            <a:r>
              <a:rPr lang="en-US" sz="2200" b="1" dirty="0" err="1">
                <a:solidFill>
                  <a:srgbClr val="000000"/>
                </a:solidFill>
                <a:latin typeface="Courier New" panose="02070309020205020404" pitchFamily="49" charset="0"/>
              </a:rPr>
              <a:t>toUpperCase</a:t>
            </a:r>
            <a:r>
              <a:rPr lang="en-US" sz="2000" b="1" dirty="0">
                <a:solidFill>
                  <a:srgbClr val="000080"/>
                </a:solidFill>
                <a:latin typeface="Courier New" panose="02070309020205020404" pitchFamily="49" charset="0"/>
              </a:rPr>
              <a:t>;</a:t>
            </a:r>
          </a:p>
          <a:p>
            <a:pPr marL="0" indent="0">
              <a:buNone/>
            </a:pP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toUpper</a:t>
            </a:r>
            <a:r>
              <a:rPr lang="en-US" sz="2000" dirty="0">
                <a:solidFill>
                  <a:srgbClr val="008000"/>
                </a:solidFill>
                <a:latin typeface="Courier New" panose="02070309020205020404" pitchFamily="49" charset="0"/>
              </a:rPr>
              <a:t> = s -&gt; </a:t>
            </a:r>
            <a:r>
              <a:rPr lang="en-US" sz="2000" dirty="0" err="1">
                <a:solidFill>
                  <a:srgbClr val="008000"/>
                </a:solidFill>
                <a:latin typeface="Courier New" panose="02070309020205020404" pitchFamily="49" charset="0"/>
              </a:rPr>
              <a:t>s.toUpperCase</a:t>
            </a:r>
            <a:r>
              <a:rPr lang="en-US" sz="2000" dirty="0">
                <a:solidFill>
                  <a:srgbClr val="008000"/>
                </a:solidFill>
                <a:latin typeface="Courier New" panose="02070309020205020404" pitchFamily="49" charset="0"/>
              </a:rPr>
              <a:t>();</a:t>
            </a: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toUpper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abc</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ABC</a:t>
            </a:r>
            <a:endParaRPr lang="en-US" sz="2000" dirty="0">
              <a:solidFill>
                <a:srgbClr val="000000"/>
              </a:solidFill>
              <a:latin typeface="Courier New" panose="02070309020205020404" pitchFamily="49" charset="0"/>
            </a:endParaRPr>
          </a:p>
          <a:p>
            <a:r>
              <a:rPr lang="en-US" sz="2000" dirty="0"/>
              <a:t>The first argument of the lambda becomes the instance the method reference operates on.</a:t>
            </a:r>
          </a:p>
          <a:p>
            <a:r>
              <a:rPr lang="en-US" sz="2000" dirty="0"/>
              <a:t>The remaining arguments are bound in the order they occur.</a:t>
            </a:r>
          </a:p>
          <a:p>
            <a:r>
              <a:rPr lang="en-US" sz="2000" dirty="0"/>
              <a:t>The first argument rule has significance when choosing the order of arguments for the “Bi” family of Functional Interfaces.</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26037686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Streams</a:t>
            </a:r>
          </a:p>
        </p:txBody>
      </p:sp>
      <p:sp>
        <p:nvSpPr>
          <p:cNvPr id="5" name="Subtitle 4"/>
          <p:cNvSpPr>
            <a:spLocks noGrp="1"/>
          </p:cNvSpPr>
          <p:nvPr>
            <p:ph type="subTitle" idx="1"/>
          </p:nvPr>
        </p:nvSpPr>
        <p:spPr/>
        <p:txBody>
          <a:bodyPr/>
          <a:lstStyle/>
          <a:p>
            <a:r>
              <a:rPr lang="en-US" dirty="0"/>
              <a:t>Not to be confused with IO Streams</a:t>
            </a:r>
          </a:p>
        </p:txBody>
      </p:sp>
    </p:spTree>
    <p:extLst>
      <p:ext uri="{BB962C8B-B14F-4D97-AF65-F5344CB8AC3E}">
        <p14:creationId xmlns:p14="http://schemas.microsoft.com/office/powerpoint/2010/main" val="23898319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89656"/>
            <a:ext cx="8596668" cy="748553"/>
          </a:xfrm>
        </p:spPr>
        <p:txBody>
          <a:bodyPr/>
          <a:lstStyle/>
          <a:p>
            <a:r>
              <a:rPr lang="en-US" dirty="0"/>
              <a:t>What is a Java Stream?</a:t>
            </a:r>
          </a:p>
        </p:txBody>
      </p:sp>
      <p:sp>
        <p:nvSpPr>
          <p:cNvPr id="3" name="Content Placeholder 2"/>
          <p:cNvSpPr>
            <a:spLocks noGrp="1"/>
          </p:cNvSpPr>
          <p:nvPr>
            <p:ph idx="1"/>
          </p:nvPr>
        </p:nvSpPr>
        <p:spPr>
          <a:xfrm>
            <a:off x="677334" y="1538209"/>
            <a:ext cx="8596668" cy="4113871"/>
          </a:xfrm>
        </p:spPr>
        <p:txBody>
          <a:bodyPr>
            <a:noAutofit/>
          </a:bodyPr>
          <a:lstStyle/>
          <a:p>
            <a:r>
              <a:rPr lang="en-US" sz="2800" dirty="0"/>
              <a:t>Abstraction for computation of elements.</a:t>
            </a:r>
          </a:p>
          <a:p>
            <a:r>
              <a:rPr lang="en-US" sz="2800" dirty="0"/>
              <a:t>A computation structure, not a data structure.</a:t>
            </a:r>
          </a:p>
          <a:p>
            <a:r>
              <a:rPr lang="en-US" sz="2800" dirty="0"/>
              <a:t>A stream consists of</a:t>
            </a:r>
          </a:p>
          <a:p>
            <a:pPr marL="800100" lvl="1" indent="-342900">
              <a:buFont typeface="+mj-lt"/>
              <a:buAutoNum type="arabicPeriod"/>
            </a:pPr>
            <a:r>
              <a:rPr lang="en-US" sz="2400" dirty="0"/>
              <a:t>A data source</a:t>
            </a:r>
          </a:p>
          <a:p>
            <a:pPr marL="800100" lvl="1" indent="-342900">
              <a:buFont typeface="+mj-lt"/>
              <a:buAutoNum type="arabicPeriod"/>
            </a:pPr>
            <a:r>
              <a:rPr lang="en-US" sz="2400" dirty="0"/>
              <a:t>Zero or more intermediate operations.</a:t>
            </a:r>
          </a:p>
          <a:p>
            <a:pPr marL="800100" lvl="1" indent="-342900">
              <a:buFont typeface="+mj-lt"/>
              <a:buAutoNum type="arabicPeriod"/>
            </a:pPr>
            <a:r>
              <a:rPr lang="en-US" sz="2400" dirty="0"/>
              <a:t>A terminal operation, which starts the processing.</a:t>
            </a:r>
          </a:p>
          <a:p>
            <a:pPr marL="800100" lvl="1" indent="-342900">
              <a:buFont typeface="+mj-lt"/>
              <a:buAutoNum type="arabicPeriod"/>
            </a:pPr>
            <a:r>
              <a:rPr lang="en-US" sz="2400" dirty="0"/>
              <a:t>(Optional) A close operation, to release any resources such a files.</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848888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1099A7-8879-B141-9237-C66AEAD5F6B7}"/>
              </a:ext>
            </a:extLst>
          </p:cNvPr>
          <p:cNvSpPr>
            <a:spLocks noGrp="1"/>
          </p:cNvSpPr>
          <p:nvPr>
            <p:ph type="title"/>
          </p:nvPr>
        </p:nvSpPr>
        <p:spPr/>
        <p:txBody>
          <a:bodyPr/>
          <a:lstStyle/>
          <a:p>
            <a:r>
              <a:rPr lang="en-US" dirty="0"/>
              <a:t>A Data Source </a:t>
            </a:r>
          </a:p>
        </p:txBody>
      </p:sp>
      <p:sp>
        <p:nvSpPr>
          <p:cNvPr id="3" name="Content Placeholder 2">
            <a:extLst>
              <a:ext uri="{FF2B5EF4-FFF2-40B4-BE49-F238E27FC236}">
                <a16:creationId xmlns:a16="http://schemas.microsoft.com/office/drawing/2014/main" xmlns="" id="{DE647D84-AA56-C24E-9DC5-D393CBE4ABED}"/>
              </a:ext>
            </a:extLst>
          </p:cNvPr>
          <p:cNvSpPr>
            <a:spLocks noGrp="1"/>
          </p:cNvSpPr>
          <p:nvPr>
            <p:ph idx="1"/>
          </p:nvPr>
        </p:nvSpPr>
        <p:spPr>
          <a:xfrm>
            <a:off x="695096" y="1429860"/>
            <a:ext cx="8596668" cy="4628040"/>
          </a:xfrm>
        </p:spPr>
        <p:txBody>
          <a:bodyPr>
            <a:normAutofit/>
          </a:bodyPr>
          <a:lstStyle/>
          <a:p>
            <a:r>
              <a:rPr lang="en-US" sz="3200" dirty="0"/>
              <a:t>Can be anything that supplies data</a:t>
            </a:r>
          </a:p>
          <a:p>
            <a:pPr lvl="1"/>
            <a:r>
              <a:rPr lang="en-US" sz="2400" dirty="0"/>
              <a:t>A Collection </a:t>
            </a:r>
          </a:p>
          <a:p>
            <a:pPr lvl="1"/>
            <a:r>
              <a:rPr lang="en-US" sz="2400" dirty="0"/>
              <a:t>A file</a:t>
            </a:r>
          </a:p>
          <a:p>
            <a:pPr lvl="1"/>
            <a:r>
              <a:rPr lang="en-US" sz="2400" dirty="0"/>
              <a:t>An iterated function </a:t>
            </a:r>
          </a:p>
          <a:p>
            <a:pPr lvl="1"/>
            <a:r>
              <a:rPr lang="en-US" sz="2400" dirty="0"/>
              <a:t>Can be infinite. </a:t>
            </a:r>
          </a:p>
          <a:p>
            <a:r>
              <a:rPr lang="en-US" sz="3200" dirty="0"/>
              <a:t>Is Lazy</a:t>
            </a:r>
          </a:p>
          <a:p>
            <a:pPr lvl="1"/>
            <a:r>
              <a:rPr lang="en-US" sz="2400" dirty="0"/>
              <a:t>Only used when a </a:t>
            </a:r>
            <a:r>
              <a:rPr lang="en-US" sz="2400" i="1" dirty="0"/>
              <a:t>terminal operation </a:t>
            </a:r>
            <a:r>
              <a:rPr lang="en-US" sz="2400" dirty="0"/>
              <a:t>is applied to the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11218192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44DCEE-D719-EA48-B6D6-E5B949E302CA}"/>
              </a:ext>
            </a:extLst>
          </p:cNvPr>
          <p:cNvSpPr>
            <a:spLocks noGrp="1"/>
          </p:cNvSpPr>
          <p:nvPr>
            <p:ph type="title"/>
          </p:nvPr>
        </p:nvSpPr>
        <p:spPr/>
        <p:txBody>
          <a:bodyPr/>
          <a:lstStyle/>
          <a:p>
            <a:r>
              <a:rPr lang="en-US"/>
              <a:t>Intermediate Operations </a:t>
            </a:r>
          </a:p>
        </p:txBody>
      </p:sp>
      <p:sp>
        <p:nvSpPr>
          <p:cNvPr id="3" name="Content Placeholder 2">
            <a:extLst>
              <a:ext uri="{FF2B5EF4-FFF2-40B4-BE49-F238E27FC236}">
                <a16:creationId xmlns:a16="http://schemas.microsoft.com/office/drawing/2014/main" xmlns="" id="{596B04A5-F913-8D47-8FAA-B2EFD0A141E5}"/>
              </a:ext>
            </a:extLst>
          </p:cNvPr>
          <p:cNvSpPr>
            <a:spLocks noGrp="1"/>
          </p:cNvSpPr>
          <p:nvPr>
            <p:ph idx="1"/>
          </p:nvPr>
        </p:nvSpPr>
        <p:spPr>
          <a:xfrm>
            <a:off x="677334" y="1627722"/>
            <a:ext cx="8596668" cy="4822064"/>
          </a:xfrm>
        </p:spPr>
        <p:txBody>
          <a:bodyPr>
            <a:noAutofit/>
          </a:bodyPr>
          <a:lstStyle/>
          <a:p>
            <a:r>
              <a:rPr lang="en-US" sz="2800" dirty="0"/>
              <a:t>Accepts a stream, and returns a stream with the operation appended.</a:t>
            </a:r>
          </a:p>
          <a:p>
            <a:r>
              <a:rPr lang="en-US" sz="2800" dirty="0"/>
              <a:t>Are Lazy</a:t>
            </a:r>
          </a:p>
          <a:p>
            <a:pPr lvl="1"/>
            <a:r>
              <a:rPr lang="en-US" sz="2000" dirty="0"/>
              <a:t>Only used when a </a:t>
            </a:r>
            <a:r>
              <a:rPr lang="en-US" sz="2000" i="1" dirty="0"/>
              <a:t>terminal operation </a:t>
            </a:r>
            <a:r>
              <a:rPr lang="en-US" sz="2000" dirty="0"/>
              <a:t>is applied to the stream.</a:t>
            </a:r>
          </a:p>
          <a:p>
            <a:r>
              <a:rPr lang="en-US" sz="2800" dirty="0"/>
              <a:t>Typical Intermediate operations</a:t>
            </a:r>
          </a:p>
          <a:p>
            <a:pPr lvl="1"/>
            <a:r>
              <a:rPr lang="en-US" sz="2000" dirty="0"/>
              <a:t>Filtering items to those that match a predicate </a:t>
            </a:r>
          </a:p>
          <a:p>
            <a:pPr lvl="1"/>
            <a:r>
              <a:rPr lang="en-US" sz="2000" dirty="0"/>
              <a:t>Mapping items using a function </a:t>
            </a:r>
          </a:p>
          <a:p>
            <a:pPr lvl="1"/>
            <a:r>
              <a:rPr lang="en-US" sz="2000" dirty="0"/>
              <a:t>Skipping and limiting items processed.  Can turn an infinite stream into a finite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38467489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Lambda Expression?</a:t>
            </a:r>
          </a:p>
        </p:txBody>
      </p:sp>
      <p:sp>
        <p:nvSpPr>
          <p:cNvPr id="3" name="Content Placeholder 2"/>
          <p:cNvSpPr>
            <a:spLocks noGrp="1"/>
          </p:cNvSpPr>
          <p:nvPr>
            <p:ph idx="1"/>
          </p:nvPr>
        </p:nvSpPr>
        <p:spPr>
          <a:xfrm>
            <a:off x="677334" y="1385346"/>
            <a:ext cx="8596668" cy="4654773"/>
          </a:xfrm>
        </p:spPr>
        <p:txBody>
          <a:bodyPr>
            <a:normAutofit lnSpcReduction="10000"/>
          </a:bodyPr>
          <a:lstStyle/>
          <a:p>
            <a:r>
              <a:rPr lang="en-US" sz="2400" dirty="0"/>
              <a:t>In Java, it is an unnamed function that is bound to a </a:t>
            </a:r>
            <a:r>
              <a:rPr lang="en-US" sz="2400" i="1" dirty="0"/>
              <a:t>functional interface</a:t>
            </a:r>
            <a:r>
              <a:rPr lang="en-US" sz="2400" dirty="0"/>
              <a:t> as an object.</a:t>
            </a:r>
          </a:p>
          <a:p>
            <a:r>
              <a:rPr lang="en-US" sz="2400" dirty="0"/>
              <a:t>Similar to an inner class: class members, </a:t>
            </a:r>
            <a:r>
              <a:rPr lang="en-US" sz="2400" i="1" dirty="0"/>
              <a:t>effectively final </a:t>
            </a:r>
            <a:r>
              <a:rPr lang="en-US" sz="2400" dirty="0"/>
              <a:t>arguments and local variables are available to it.</a:t>
            </a:r>
          </a:p>
          <a:p>
            <a:r>
              <a:rPr lang="en-US" sz="2400" dirty="0"/>
              <a:t>Lambdas may only exist when assigned to a functional interface, including being passed in as a parameter or returned as a result.</a:t>
            </a:r>
          </a:p>
          <a:p>
            <a:r>
              <a:rPr lang="en-US" sz="2400" dirty="0"/>
              <a:t>An </a:t>
            </a:r>
            <a:r>
              <a:rPr lang="en-US" sz="2400" i="1" dirty="0"/>
              <a:t>effectively final </a:t>
            </a:r>
            <a:r>
              <a:rPr lang="en-US" sz="2400" dirty="0"/>
              <a:t>local variable or argument is either declared final, or is not changed such that if the final declaration were added, the code remains valid.</a:t>
            </a:r>
          </a:p>
          <a:p>
            <a:r>
              <a:rPr lang="en-US" sz="2400" dirty="0"/>
              <a:t>A </a:t>
            </a:r>
            <a:r>
              <a:rPr lang="en-US" sz="2400" i="1" dirty="0"/>
              <a:t>functional interface</a:t>
            </a:r>
            <a:r>
              <a:rPr lang="en-US" sz="2400" dirty="0"/>
              <a:t> is an interface with exactly one abstract method.</a:t>
            </a: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9348935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8574D1-A136-CC47-84C9-9427079EC3D4}"/>
              </a:ext>
            </a:extLst>
          </p:cNvPr>
          <p:cNvSpPr>
            <a:spLocks noGrp="1"/>
          </p:cNvSpPr>
          <p:nvPr>
            <p:ph type="title"/>
          </p:nvPr>
        </p:nvSpPr>
        <p:spPr/>
        <p:txBody>
          <a:bodyPr/>
          <a:lstStyle/>
          <a:p>
            <a:r>
              <a:rPr lang="en-US"/>
              <a:t>A Terminal Operation </a:t>
            </a:r>
          </a:p>
        </p:txBody>
      </p:sp>
      <p:sp>
        <p:nvSpPr>
          <p:cNvPr id="3" name="Content Placeholder 2">
            <a:extLst>
              <a:ext uri="{FF2B5EF4-FFF2-40B4-BE49-F238E27FC236}">
                <a16:creationId xmlns:a16="http://schemas.microsoft.com/office/drawing/2014/main" xmlns="" id="{A293779C-293F-5945-9EF3-990D36829D17}"/>
              </a:ext>
            </a:extLst>
          </p:cNvPr>
          <p:cNvSpPr>
            <a:spLocks noGrp="1"/>
          </p:cNvSpPr>
          <p:nvPr>
            <p:ph idx="1"/>
          </p:nvPr>
        </p:nvSpPr>
        <p:spPr>
          <a:xfrm>
            <a:off x="677334" y="1636603"/>
            <a:ext cx="8596668" cy="4530154"/>
          </a:xfrm>
        </p:spPr>
        <p:txBody>
          <a:bodyPr>
            <a:noAutofit/>
          </a:bodyPr>
          <a:lstStyle/>
          <a:p>
            <a:r>
              <a:rPr lang="en-US" sz="2400" dirty="0"/>
              <a:t>Often returns a result such as a value or collection </a:t>
            </a:r>
          </a:p>
          <a:p>
            <a:r>
              <a:rPr lang="en-US" sz="2400" dirty="0"/>
              <a:t>Is Eager</a:t>
            </a:r>
          </a:p>
          <a:p>
            <a:pPr lvl="1"/>
            <a:r>
              <a:rPr lang="en-US" sz="1800" dirty="0"/>
              <a:t>Starts the processing of elements from the data source through any Intermediate operations </a:t>
            </a:r>
          </a:p>
          <a:p>
            <a:pPr lvl="1"/>
            <a:r>
              <a:rPr lang="en-US" sz="1800" dirty="0"/>
              <a:t>A stream is a passive description of a data source and intermediate operations until a terminal operation is applied. </a:t>
            </a:r>
          </a:p>
          <a:p>
            <a:r>
              <a:rPr lang="en-US" sz="2000" dirty="0"/>
              <a:t> </a:t>
            </a:r>
            <a:r>
              <a:rPr lang="en-US" sz="2400" dirty="0"/>
              <a:t>Executes the stream </a:t>
            </a:r>
          </a:p>
          <a:p>
            <a:pPr lvl="1"/>
            <a:r>
              <a:rPr lang="en-US" sz="1800" dirty="0"/>
              <a:t>Any further operations except close() result in an </a:t>
            </a:r>
            <a:r>
              <a:rPr lang="en-US" sz="1800" dirty="0" err="1"/>
              <a:t>IllegalStateException</a:t>
            </a:r>
            <a:r>
              <a:rPr lang="en-US" sz="1800" dirty="0"/>
              <a:t> </a:t>
            </a:r>
          </a:p>
          <a:p>
            <a:pPr lvl="1"/>
            <a:r>
              <a:rPr lang="en-US" sz="1800" dirty="0"/>
              <a:t>Does </a:t>
            </a:r>
            <a:r>
              <a:rPr lang="en-US" sz="1800" b="1" dirty="0"/>
              <a:t>not</a:t>
            </a:r>
            <a:r>
              <a:rPr lang="en-US" sz="1800" dirty="0"/>
              <a:t> close the stream.  Streams that should be closed should be used in a try-with-resources block.</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29126730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05157"/>
            <a:ext cx="8596668" cy="1320800"/>
          </a:xfrm>
        </p:spPr>
        <p:txBody>
          <a:bodyPr/>
          <a:lstStyle/>
          <a:p>
            <a:r>
              <a:rPr lang="en-US" dirty="0"/>
              <a:t>Streams are Like Factory Conveyor Belts</a:t>
            </a:r>
          </a:p>
        </p:txBody>
      </p:sp>
      <p:sp>
        <p:nvSpPr>
          <p:cNvPr id="3" name="Content Placeholder 2"/>
          <p:cNvSpPr>
            <a:spLocks noGrp="1"/>
          </p:cNvSpPr>
          <p:nvPr>
            <p:ph idx="1"/>
          </p:nvPr>
        </p:nvSpPr>
        <p:spPr>
          <a:xfrm>
            <a:off x="677334" y="1235895"/>
            <a:ext cx="8596668" cy="5185001"/>
          </a:xfrm>
        </p:spPr>
        <p:txBody>
          <a:bodyPr>
            <a:normAutofit fontScale="92500" lnSpcReduction="10000"/>
          </a:bodyPr>
          <a:lstStyle/>
          <a:p>
            <a:r>
              <a:rPr lang="en-US" sz="2400" dirty="0"/>
              <a:t>The data source is the raw material to be processed.</a:t>
            </a:r>
          </a:p>
          <a:p>
            <a:r>
              <a:rPr lang="en-US" sz="2400" dirty="0"/>
              <a:t>Adding the intermediate operations is like getting the workers into place.  The terminal operation is like the worker who packages the finished product.</a:t>
            </a:r>
          </a:p>
          <a:p>
            <a:r>
              <a:rPr lang="en-US" sz="2400" dirty="0"/>
              <a:t>Like a conveyor belt takes the result of the previous worker’s changes to the next worker, a Stream takes the data source output or previous intermediate operation result as the input to the next intermediate operation or terminal operation.</a:t>
            </a:r>
          </a:p>
          <a:p>
            <a:r>
              <a:rPr lang="en-US" sz="2400" dirty="0"/>
              <a:t>A conveyor belt doesn’t start until all the workers are in place and ready.  Likewise a stream doesn’t start until all the intermediate operations and the terminal operation have been defined.</a:t>
            </a:r>
          </a:p>
          <a:p>
            <a:r>
              <a:rPr lang="en-US" sz="2400" dirty="0"/>
              <a:t>Defining the terminal operation starts the processing.  Once it is running, it can’t be changed.</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26035663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765"/>
            <a:ext cx="8596668" cy="811306"/>
          </a:xfrm>
        </p:spPr>
        <p:txBody>
          <a:bodyPr/>
          <a:lstStyle/>
          <a:p>
            <a:r>
              <a:rPr lang="en-US" dirty="0"/>
              <a:t>Breaking Down the Stream</a:t>
            </a:r>
          </a:p>
        </p:txBody>
      </p:sp>
      <p:sp>
        <p:nvSpPr>
          <p:cNvPr id="3" name="Content Placeholder 2"/>
          <p:cNvSpPr>
            <a:spLocks noGrp="1"/>
          </p:cNvSpPr>
          <p:nvPr>
            <p:ph idx="1"/>
          </p:nvPr>
        </p:nvSpPr>
        <p:spPr>
          <a:xfrm>
            <a:off x="381499" y="1012372"/>
            <a:ext cx="8596668" cy="5366016"/>
          </a:xfrm>
        </p:spPr>
        <p:txBody>
          <a:bodyPr>
            <a:normAutofit/>
          </a:bodyPr>
          <a:lstStyle/>
          <a:p>
            <a:pPr marL="0" indent="0">
              <a:buNone/>
            </a:pP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addPositive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numbers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sz="1900" b="1"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Data Source</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Intermediate Operation</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a:solidFill>
                  <a:srgbClr val="000000"/>
                </a:solidFill>
                <a:highlight>
                  <a:srgbClr val="FFFFFF"/>
                </a:highlight>
                <a:latin typeface="Courier New" panose="02070309020205020404" pitchFamily="49" charset="0"/>
                <a:cs typeface="Courier New" panose="02070309020205020404" pitchFamily="49" charset="0"/>
              </a:rPr>
              <a:t>reduce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Terminal Operation</a:t>
            </a: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chemeClr val="tx1"/>
                </a:solidFill>
                <a:highlight>
                  <a:srgbClr val="FFFFFF"/>
                </a:highlight>
                <a:cs typeface="Courier New" panose="02070309020205020404" pitchFamily="49" charset="0"/>
              </a:rPr>
              <a:t>All streams have a data source, zero or more intermediate operations, and a terminal operation.</a:t>
            </a:r>
          </a:p>
          <a:p>
            <a:r>
              <a:rPr lang="en-US" dirty="0">
                <a:solidFill>
                  <a:srgbClr val="000000"/>
                </a:solidFill>
                <a:highlight>
                  <a:srgbClr val="FFFFFF"/>
                </a:highlight>
                <a:latin typeface="Courier New" panose="02070309020205020404" pitchFamily="49" charset="0"/>
                <a:cs typeface="Courier New" panose="02070309020205020404" pitchFamily="49" charset="0"/>
              </a:rPr>
              <a:t>numbers</a:t>
            </a:r>
            <a:r>
              <a:rPr lang="en-US" dirty="0">
                <a:solidFill>
                  <a:schemeClr val="tx1"/>
                </a:solidFill>
                <a:highlight>
                  <a:srgbClr val="FFFFFF"/>
                </a:highlight>
                <a:cs typeface="Courier New" panose="02070309020205020404" pitchFamily="49" charset="0"/>
              </a:rPr>
              <a:t> collection is the data source.</a:t>
            </a:r>
          </a:p>
          <a:p>
            <a:r>
              <a:rPr lang="en-US" dirty="0">
                <a:solidFill>
                  <a:srgbClr val="000000"/>
                </a:solidFill>
                <a:highlight>
                  <a:srgbClr val="FFFFFF"/>
                </a:highlight>
                <a:latin typeface="Courier New" panose="02070309020205020404" pitchFamily="49" charset="0"/>
                <a:cs typeface="Courier New" panose="02070309020205020404" pitchFamily="49" charset="0"/>
              </a:rPr>
              <a:t>filter </a:t>
            </a:r>
            <a:r>
              <a:rPr lang="en-US" dirty="0">
                <a:solidFill>
                  <a:schemeClr val="tx1"/>
                </a:solidFill>
                <a:highlight>
                  <a:srgbClr val="FFFFFF"/>
                </a:highlight>
                <a:cs typeface="Courier New" panose="02070309020205020404" pitchFamily="49" charset="0"/>
              </a:rPr>
              <a:t>is an intermediate operation.</a:t>
            </a:r>
          </a:p>
          <a:p>
            <a:r>
              <a:rPr lang="en-US" dirty="0">
                <a:solidFill>
                  <a:srgbClr val="000000"/>
                </a:solidFill>
                <a:highlight>
                  <a:srgbClr val="FFFFFF"/>
                </a:highlight>
                <a:latin typeface="Courier New" panose="02070309020205020404" pitchFamily="49" charset="0"/>
                <a:cs typeface="Courier New" panose="02070309020205020404" pitchFamily="49" charset="0"/>
              </a:rPr>
              <a:t>reduce</a:t>
            </a:r>
            <a:r>
              <a:rPr lang="en-US" dirty="0">
                <a:solidFill>
                  <a:srgbClr val="000000"/>
                </a:solidFill>
                <a:highlight>
                  <a:srgbClr val="FFFFFF"/>
                </a:highlight>
                <a:cs typeface="Courier New" panose="02070309020205020404" pitchFamily="49" charset="0"/>
              </a:rPr>
              <a:t> </a:t>
            </a:r>
            <a:r>
              <a:rPr lang="en-US" dirty="0">
                <a:solidFill>
                  <a:schemeClr val="tx1"/>
                </a:solidFill>
                <a:highlight>
                  <a:srgbClr val="FFFFFF"/>
                </a:highlight>
                <a:cs typeface="Courier New" panose="02070309020205020404" pitchFamily="49" charset="0"/>
              </a:rPr>
              <a:t>is the </a:t>
            </a:r>
            <a:r>
              <a:rPr lang="en-US" i="1" dirty="0" smtClean="0">
                <a:solidFill>
                  <a:schemeClr val="tx1"/>
                </a:solidFill>
                <a:highlight>
                  <a:srgbClr val="FFFFFF"/>
                </a:highlight>
                <a:cs typeface="Courier New" panose="02070309020205020404" pitchFamily="49" charset="0"/>
              </a:rPr>
              <a:t>reduction</a:t>
            </a:r>
            <a:r>
              <a:rPr lang="en-US" dirty="0">
                <a:solidFill>
                  <a:schemeClr val="tx1"/>
                </a:solidFill>
                <a:highlight>
                  <a:srgbClr val="FFFFFF"/>
                </a:highlight>
                <a:cs typeface="Courier New" panose="02070309020205020404" pitchFamily="49" charset="0"/>
              </a:rPr>
              <a:t> terminal operation </a:t>
            </a:r>
            <a:r>
              <a:rPr lang="en-US" dirty="0" smtClean="0">
                <a:solidFill>
                  <a:schemeClr val="tx1"/>
                </a:solidFill>
                <a:highlight>
                  <a:srgbClr val="FFFFFF"/>
                </a:highlight>
                <a:cs typeface="Courier New" panose="02070309020205020404" pitchFamily="49" charset="0"/>
              </a:rPr>
              <a:t>on </a:t>
            </a:r>
            <a:r>
              <a:rPr lang="en-US" dirty="0">
                <a:solidFill>
                  <a:schemeClr val="tx1"/>
                </a:solidFill>
                <a:highlight>
                  <a:srgbClr val="FFFFFF"/>
                </a:highlight>
                <a:cs typeface="Courier New" panose="02070309020205020404" pitchFamily="49" charset="0"/>
              </a:rPr>
              <a:t>the stream.</a:t>
            </a:r>
          </a:p>
          <a:p>
            <a:r>
              <a:rPr lang="en-US" dirty="0">
                <a:solidFill>
                  <a:schemeClr val="tx1"/>
                </a:solidFill>
                <a:highlight>
                  <a:srgbClr val="FFFFFF"/>
                </a:highlight>
                <a:cs typeface="Courier New" panose="02070309020205020404" pitchFamily="49" charset="0"/>
              </a:rPr>
              <a:t>A reduction processes all of the values in a given stream to a single value.</a:t>
            </a:r>
          </a:p>
          <a:p>
            <a:r>
              <a:rPr lang="en-US" dirty="0">
                <a:solidFill>
                  <a:schemeClr val="tx1"/>
                </a:solidFill>
                <a:highlight>
                  <a:srgbClr val="FFFFFF"/>
                </a:highlight>
                <a:cs typeface="Courier New" panose="02070309020205020404" pitchFamily="49" charset="0"/>
              </a:rPr>
              <a:t>Integer reduction examples: sum, average, median, min, and max.</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6423481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3071"/>
            <a:ext cx="8596668" cy="667871"/>
          </a:xfrm>
        </p:spPr>
        <p:txBody>
          <a:bodyPr/>
          <a:lstStyle/>
          <a:p>
            <a:r>
              <a:rPr lang="en-US" dirty="0"/>
              <a:t>Primitive Streams</a:t>
            </a:r>
          </a:p>
        </p:txBody>
      </p:sp>
      <p:sp>
        <p:nvSpPr>
          <p:cNvPr id="3" name="Content Placeholder 2"/>
          <p:cNvSpPr>
            <a:spLocks noGrp="1"/>
          </p:cNvSpPr>
          <p:nvPr>
            <p:ph idx="1"/>
          </p:nvPr>
        </p:nvSpPr>
        <p:spPr>
          <a:xfrm>
            <a:off x="677334" y="1030942"/>
            <a:ext cx="8596668" cy="5284693"/>
          </a:xfrm>
        </p:spPr>
        <p:txBody>
          <a:bodyPr>
            <a:normAutofit/>
          </a:bodyPr>
          <a:lstStyle/>
          <a:p>
            <a:r>
              <a:rPr lang="en-US" dirty="0" err="1">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and </a:t>
            </a:r>
            <a:r>
              <a:rPr lang="en-US" dirty="0" err="1">
                <a:latin typeface="Courier New" panose="02070309020205020404" pitchFamily="49" charset="0"/>
                <a:cs typeface="Courier New" panose="02070309020205020404" pitchFamily="49" charset="0"/>
              </a:rPr>
              <a:t>DoubleStream</a:t>
            </a:r>
            <a:endParaRPr lang="en-US" dirty="0">
              <a:latin typeface="Courier New" panose="02070309020205020404" pitchFamily="49" charset="0"/>
              <a:cs typeface="Courier New" panose="02070309020205020404" pitchFamily="49" charset="0"/>
            </a:endParaRPr>
          </a:p>
          <a:p>
            <a:r>
              <a:rPr lang="en-US" dirty="0"/>
              <a:t>They offer a performance benefit over the generic stream by avoiding boxing of primitive computations.</a:t>
            </a:r>
          </a:p>
          <a:p>
            <a:r>
              <a:rPr lang="en-US" dirty="0"/>
              <a:t>They offer additional terminal operations, such as </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min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max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average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t>and </a:t>
            </a:r>
            <a:r>
              <a:rPr lang="en-US" dirty="0" err="1">
                <a:solidFill>
                  <a:srgbClr val="000000"/>
                </a:solidFill>
                <a:highlight>
                  <a:srgbClr val="FFFFFF"/>
                </a:highlight>
                <a:latin typeface="Courier New" panose="02070309020205020404" pitchFamily="49" charset="0"/>
                <a:cs typeface="Courier New" panose="02070309020205020404" pitchFamily="49" charset="0"/>
              </a:rPr>
              <a:t>summaryStatistics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endParaRPr lang="en-US" b="1" dirty="0">
              <a:solidFill>
                <a:srgbClr val="000080"/>
              </a:solidFill>
              <a:highlight>
                <a:srgbClr val="FFFFFF"/>
              </a:highlight>
              <a:latin typeface="Courier New" panose="02070309020205020404" pitchFamily="49" charset="0"/>
              <a:cs typeface="Courier New" panose="02070309020205020404" pitchFamily="49" charset="0"/>
            </a:endParaRPr>
          </a:p>
          <a:p>
            <a:r>
              <a:rPr lang="en-US" dirty="0"/>
              <a:t>Can replace a traditional for loop with range and </a:t>
            </a:r>
            <a:r>
              <a:rPr lang="en-US" dirty="0" err="1"/>
              <a:t>forEach</a:t>
            </a:r>
            <a:r>
              <a:rPr lang="en-US" dirty="0"/>
              <a:t>.</a:t>
            </a:r>
          </a:p>
          <a:p>
            <a:pPr marL="0" indent="0">
              <a:buNone/>
            </a:pPr>
            <a:r>
              <a:rPr lang="en-US" sz="165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range</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FF8000"/>
                </a:solidFill>
                <a:highlight>
                  <a:srgbClr val="FFFFFF"/>
                </a:highlight>
                <a:latin typeface="Courier New" panose="02070309020205020404" pitchFamily="49" charset="0"/>
                <a:cs typeface="Courier New" panose="02070309020205020404" pitchFamily="49" charset="0"/>
              </a:rPr>
              <a:t>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FF8000"/>
                </a:solidFill>
                <a:highlight>
                  <a:srgbClr val="FFFFFF"/>
                </a:highlight>
                <a:latin typeface="Courier New" panose="02070309020205020404" pitchFamily="49" charset="0"/>
                <a:cs typeface="Courier New" panose="02070309020205020404" pitchFamily="49" charset="0"/>
              </a:rPr>
              <a:t>10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008000"/>
                </a:solidFill>
                <a:highlight>
                  <a:srgbClr val="FFFFFF"/>
                </a:highlight>
                <a:latin typeface="Courier New" panose="02070309020205020404" pitchFamily="49" charset="0"/>
                <a:cs typeface="Courier New" panose="02070309020205020404" pitchFamily="49" charset="0"/>
              </a:rPr>
              <a:t>// Print 0-9</a:t>
            </a:r>
          </a:p>
          <a:p>
            <a:r>
              <a:rPr lang="en-US" dirty="0"/>
              <a:t>Use </a:t>
            </a:r>
            <a:r>
              <a:rPr lang="en-US" dirty="0" err="1">
                <a:solidFill>
                  <a:srgbClr val="000000"/>
                </a:solidFill>
                <a:highlight>
                  <a:srgbClr val="FFFFFF"/>
                </a:highlight>
                <a:latin typeface="Courier New" panose="02070309020205020404" pitchFamily="49" charset="0"/>
                <a:cs typeface="Courier New" panose="02070309020205020404" pitchFamily="49" charset="0"/>
              </a:rPr>
              <a:t>mapToInt</a:t>
            </a:r>
            <a:r>
              <a:rPr lang="en-US" dirty="0"/>
              <a:t>, </a:t>
            </a:r>
            <a:r>
              <a:rPr lang="en-US" dirty="0" err="1">
                <a:latin typeface="Courier New" panose="02070309020205020404" pitchFamily="49" charset="0"/>
                <a:cs typeface="Courier New" panose="02070309020205020404" pitchFamily="49" charset="0"/>
              </a:rPr>
              <a:t>mapToLong</a:t>
            </a:r>
            <a:r>
              <a:rPr lang="en-US" dirty="0"/>
              <a:t>, </a:t>
            </a:r>
            <a:r>
              <a:rPr lang="en-US" dirty="0" err="1">
                <a:latin typeface="Courier New" panose="02070309020205020404" pitchFamily="49" charset="0"/>
                <a:cs typeface="Courier New" panose="02070309020205020404" pitchFamily="49" charset="0"/>
              </a:rPr>
              <a:t>mapToDouble</a:t>
            </a:r>
            <a:r>
              <a:rPr lang="en-US" dirty="0"/>
              <a:t>, and </a:t>
            </a:r>
            <a:r>
              <a:rPr lang="en-US" dirty="0" err="1">
                <a:latin typeface="Courier New" panose="02070309020205020404" pitchFamily="49" charset="0"/>
                <a:cs typeface="Courier New" panose="02070309020205020404" pitchFamily="49" charset="0"/>
              </a:rPr>
              <a:t>mapToObj</a:t>
            </a:r>
            <a:r>
              <a:rPr lang="en-US" dirty="0">
                <a:cs typeface="Courier New" panose="02070309020205020404" pitchFamily="49" charset="0"/>
              </a:rPr>
              <a:t> to convert an existing stream to an </a:t>
            </a:r>
            <a:r>
              <a:rPr lang="en-US" dirty="0" err="1">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t>
            </a:r>
            <a:r>
              <a:rPr lang="en-US" dirty="0" err="1">
                <a:latin typeface="Courier New" panose="02070309020205020404" pitchFamily="49" charset="0"/>
                <a:cs typeface="Courier New" panose="02070309020205020404" pitchFamily="49" charset="0"/>
              </a:rPr>
              <a:t>DoubleStream</a:t>
            </a:r>
            <a:r>
              <a:rPr lang="en-US" dirty="0"/>
              <a:t>, and </a:t>
            </a:r>
            <a:r>
              <a:rPr lang="en-US" dirty="0">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chemeClr val="tx1"/>
                </a:solidFill>
                <a:highlight>
                  <a:srgbClr val="FFFFFF"/>
                </a:highlight>
                <a:cs typeface="Courier New" panose="02070309020205020404" pitchFamily="49" charset="0"/>
              </a:rPr>
              <a:t> </a:t>
            </a:r>
            <a:r>
              <a:rPr lang="en-US" dirty="0"/>
              <a:t>respectively.</a:t>
            </a:r>
          </a:p>
          <a:p>
            <a:r>
              <a:rPr lang="en-US" dirty="0"/>
              <a:t>Use the </a:t>
            </a:r>
            <a:r>
              <a:rPr lang="en-US" dirty="0">
                <a:solidFill>
                  <a:srgbClr val="000000"/>
                </a:solidFill>
                <a:highlight>
                  <a:srgbClr val="FFFFFF"/>
                </a:highlight>
                <a:latin typeface="Courier New" panose="02070309020205020404" pitchFamily="49" charset="0"/>
                <a:cs typeface="Courier New" panose="02070309020205020404" pitchFamily="49" charset="0"/>
              </a:rPr>
              <a:t>boxed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 method to convert a primitive stream to its equivalent object stream by boxing the primitive values as follows:</a:t>
            </a:r>
          </a:p>
          <a:p>
            <a:pPr lvl="1"/>
            <a:r>
              <a:rPr lang="en-US" dirty="0" err="1">
                <a:latin typeface="Courier New" panose="02070309020205020404" pitchFamily="49" charset="0"/>
                <a:cs typeface="Courier New" panose="02070309020205020404" pitchFamily="49" charset="0"/>
              </a:rPr>
              <a:t>IntStream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r>
              <a:rPr lang="en-US" dirty="0" err="1">
                <a:latin typeface="Courier New" panose="02070309020205020404" pitchFamily="49" charset="0"/>
                <a:cs typeface="Courier New" panose="02070309020205020404" pitchFamily="49" charset="0"/>
              </a:rPr>
              <a:t>LongStream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Long</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p>
          <a:p>
            <a:pPr lvl="1"/>
            <a:r>
              <a:rPr lang="en-US" dirty="0" err="1">
                <a:latin typeface="Courier New" panose="02070309020205020404" pitchFamily="49" charset="0"/>
                <a:cs typeface="Courier New" panose="02070309020205020404" pitchFamily="49" charset="0"/>
              </a:rPr>
              <a:t>DoubleStream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Double</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p>
          <a:p>
            <a:pPr lvl="1"/>
            <a:endParaRPr lang="en-US" dirty="0"/>
          </a:p>
          <a:p>
            <a:endParaRPr lang="en-US" dirty="0"/>
          </a:p>
          <a:p>
            <a:pPr marL="0" indent="0">
              <a:buNone/>
            </a:pPr>
            <a:endParaRPr lang="en-US" sz="16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val="37901026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F41A3A-9BA9-D948-8BBC-74A05D841F3C}"/>
              </a:ext>
            </a:extLst>
          </p:cNvPr>
          <p:cNvSpPr>
            <a:spLocks noGrp="1"/>
          </p:cNvSpPr>
          <p:nvPr>
            <p:ph type="ctrTitle"/>
          </p:nvPr>
        </p:nvSpPr>
        <p:spPr/>
        <p:txBody>
          <a:bodyPr/>
          <a:lstStyle/>
          <a:p>
            <a:r>
              <a:rPr lang="en-US"/>
              <a:t>Intermediate Operations</a:t>
            </a:r>
          </a:p>
        </p:txBody>
      </p:sp>
      <p:sp>
        <p:nvSpPr>
          <p:cNvPr id="3" name="Content Placeholder 2">
            <a:extLst>
              <a:ext uri="{FF2B5EF4-FFF2-40B4-BE49-F238E27FC236}">
                <a16:creationId xmlns:a16="http://schemas.microsoft.com/office/drawing/2014/main" xmlns="" id="{767751D2-324B-034A-A6DB-931966979B81}"/>
              </a:ext>
            </a:extLst>
          </p:cNvPr>
          <p:cNvSpPr>
            <a:spLocks noGrp="1"/>
          </p:cNvSpPr>
          <p:nvPr>
            <p:ph type="subTitle" idx="1"/>
          </p:nvPr>
        </p:nvSpPr>
        <p:spPr/>
        <p:txBody>
          <a:bodyPr/>
          <a:lstStyle/>
          <a:p>
            <a:r>
              <a:rPr lang="en-US"/>
              <a:t>These Create a New Stream with the Operation Appended to It</a:t>
            </a:r>
          </a:p>
        </p:txBody>
      </p:sp>
    </p:spTree>
    <p:extLst>
      <p:ext uri="{BB962C8B-B14F-4D97-AF65-F5344CB8AC3E}">
        <p14:creationId xmlns:p14="http://schemas.microsoft.com/office/powerpoint/2010/main" val="35145290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132" y="334404"/>
            <a:ext cx="8596668" cy="690282"/>
          </a:xfrm>
        </p:spPr>
        <p:txBody>
          <a:bodyPr/>
          <a:lstStyle/>
          <a:p>
            <a:r>
              <a:rPr lang="en-US" dirty="0"/>
              <a:t>Map </a:t>
            </a:r>
          </a:p>
        </p:txBody>
      </p:sp>
      <p:sp>
        <p:nvSpPr>
          <p:cNvPr id="3" name="Content Placeholder 2"/>
          <p:cNvSpPr>
            <a:spLocks noGrp="1"/>
          </p:cNvSpPr>
          <p:nvPr>
            <p:ph idx="1"/>
          </p:nvPr>
        </p:nvSpPr>
        <p:spPr>
          <a:xfrm>
            <a:off x="536133" y="1126670"/>
            <a:ext cx="8977982" cy="5236029"/>
          </a:xfrm>
        </p:spPr>
        <p:txBody>
          <a:bodyPr>
            <a:normAutofit fontScale="70000" lnSpcReduction="20000"/>
          </a:bodyPr>
          <a:lstStyle/>
          <a:p>
            <a:r>
              <a:rPr lang="en-US" sz="2600" dirty="0"/>
              <a:t>Not to be confused with </a:t>
            </a:r>
            <a:r>
              <a:rPr lang="en-US" sz="2600" dirty="0" err="1">
                <a:solidFill>
                  <a:srgbClr val="000000"/>
                </a:solidFill>
                <a:latin typeface="Courier New" panose="02070309020205020404" pitchFamily="49" charset="0"/>
              </a:rPr>
              <a:t>java.util.Map</a:t>
            </a:r>
            <a:r>
              <a:rPr lang="en-US" sz="2600" dirty="0"/>
              <a:t>.</a:t>
            </a:r>
          </a:p>
          <a:p>
            <a:r>
              <a:rPr lang="en-US" sz="2600" dirty="0"/>
              <a:t>Uses a </a:t>
            </a:r>
            <a:r>
              <a:rPr lang="en-US" sz="2600" dirty="0">
                <a:latin typeface="Courier New" panose="02070309020205020404" pitchFamily="49" charset="0"/>
                <a:cs typeface="Courier New" panose="02070309020205020404" pitchFamily="49" charset="0"/>
              </a:rPr>
              <a:t>Function</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T,R</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a:t> to apply a computation or mapping on stream elements.</a:t>
            </a:r>
          </a:p>
          <a:p>
            <a:r>
              <a:rPr lang="en-US" sz="2600" dirty="0"/>
              <a:t>A pure function should be used if possible.</a:t>
            </a:r>
          </a:p>
          <a:p>
            <a:r>
              <a:rPr lang="en-US" sz="2600" dirty="0"/>
              <a:t>May change the type of a stream by returning values of a different type</a:t>
            </a:r>
            <a:r>
              <a:rPr lang="en-US" sz="2600" dirty="0" smtClean="0"/>
              <a:t>.</a:t>
            </a:r>
            <a:endParaRPr lang="en-US" sz="2600" dirty="0"/>
          </a:p>
          <a:p>
            <a:pPr marL="0" indent="0">
              <a:buNone/>
            </a:pPr>
            <a:r>
              <a:rPr lang="en-US" sz="26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a:solidFill>
                  <a:srgbClr val="8000FF"/>
                </a:solidFill>
                <a:highlight>
                  <a:srgbClr val="FFFFFF"/>
                </a:highlight>
                <a:latin typeface="Courier New" panose="02070309020205020404" pitchFamily="49" charset="0"/>
                <a:cs typeface="Courier New" panose="02070309020205020404" pitchFamily="49" charset="0"/>
              </a:rPr>
              <a:t>double</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totalSalary</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Employee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a:solidFill>
                  <a:srgbClr val="000000"/>
                </a:solidFill>
                <a:highlight>
                  <a:srgbClr val="FFFFFF"/>
                </a:highlight>
                <a:latin typeface="Courier New" panose="02070309020205020404" pitchFamily="49" charset="0"/>
                <a:cs typeface="Courier New" panose="02070309020205020404" pitchFamily="49" charset="0"/>
              </a:rPr>
              <a:t> employees</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employees</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900" b="1" dirty="0" smtClean="0">
                <a:solidFill>
                  <a:srgbClr val="000000"/>
                </a:solidFill>
                <a:highlight>
                  <a:srgbClr val="FFFFFF"/>
                </a:highlight>
                <a:latin typeface="Courier New" panose="02070309020205020404" pitchFamily="49" charset="0"/>
                <a:cs typeface="Courier New" panose="02070309020205020404" pitchFamily="49" charset="0"/>
              </a:rPr>
              <a:t>map</a:t>
            </a:r>
            <a:r>
              <a:rPr lang="en-US" sz="26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600" dirty="0" smtClean="0">
                <a:solidFill>
                  <a:srgbClr val="000000"/>
                </a:solidFill>
                <a:highlight>
                  <a:srgbClr val="FFFFFF"/>
                </a:highlight>
                <a:latin typeface="Courier New" panose="02070309020205020404" pitchFamily="49" charset="0"/>
                <a:cs typeface="Courier New" panose="02070309020205020404" pitchFamily="49" charset="0"/>
              </a:rPr>
              <a:t>Employee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smtClean="0">
                <a:solidFill>
                  <a:srgbClr val="000000"/>
                </a:solidFill>
                <a:highlight>
                  <a:srgbClr val="FFFFFF"/>
                </a:highlight>
                <a:latin typeface="Courier New" panose="02070309020205020404" pitchFamily="49" charset="0"/>
                <a:cs typeface="Courier New" panose="02070309020205020404" pitchFamily="49" charset="0"/>
              </a:rPr>
              <a:t>getSalary</a:t>
            </a:r>
            <a:r>
              <a:rPr lang="en-US" sz="26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600" dirty="0" smtClean="0">
                <a:solidFill>
                  <a:srgbClr val="000000"/>
                </a:solidFill>
                <a:highlight>
                  <a:srgbClr val="FFFFFF"/>
                </a:highlight>
                <a:latin typeface="Courier New" panose="02070309020205020404" pitchFamily="49" charset="0"/>
                <a:cs typeface="Courier New" panose="02070309020205020404" pitchFamily="49" charset="0"/>
              </a:rPr>
              <a:t>reduce</a:t>
            </a:r>
            <a:r>
              <a:rPr lang="en-US" sz="26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600" dirty="0" smtClean="0">
                <a:solidFill>
                  <a:srgbClr val="FF8000"/>
                </a:solidFill>
                <a:highlight>
                  <a:srgbClr val="FFFFFF"/>
                </a:highlight>
                <a:latin typeface="Courier New" panose="02070309020205020404" pitchFamily="49" charset="0"/>
                <a:cs typeface="Courier New" panose="02070309020205020404" pitchFamily="49" charset="0"/>
              </a:rPr>
              <a:t>0.0</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6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8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800" b="1" dirty="0">
              <a:solidFill>
                <a:srgbClr val="000080"/>
              </a:solidFill>
              <a:highlight>
                <a:srgbClr val="FFFFFF"/>
              </a:highlight>
              <a:latin typeface="Courier New" panose="02070309020205020404" pitchFamily="49" charset="0"/>
              <a:cs typeface="Courier New" panose="02070309020205020404" pitchFamily="49" charset="0"/>
            </a:endParaRP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600" dirty="0"/>
              <a:t>Use </a:t>
            </a:r>
            <a:r>
              <a:rPr lang="en-US" sz="2600" dirty="0" err="1"/>
              <a:t>flatMap</a:t>
            </a:r>
            <a:r>
              <a:rPr lang="en-US" sz="2600" dirty="0"/>
              <a:t> to process functions that return Streams.</a:t>
            </a:r>
          </a:p>
          <a:p>
            <a:pPr marL="0" indent="0">
              <a:buNone/>
            </a:pPr>
            <a:r>
              <a:rPr lang="en-US" sz="26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sumListOfLists</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List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List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&gt;&gt;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listOfLists</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600" dirty="0" smtClean="0">
                <a:solidFill>
                  <a:srgbClr val="008000"/>
                </a:solidFill>
                <a:highlight>
                  <a:srgbClr val="FFFFFF"/>
                </a:highlight>
                <a:latin typeface="Courier New" panose="02070309020205020404" pitchFamily="49" charset="0"/>
                <a:cs typeface="Courier New" panose="02070309020205020404" pitchFamily="49" charset="0"/>
              </a:rPr>
              <a:t>// </a:t>
            </a:r>
            <a:r>
              <a:rPr lang="en-US" sz="2600" dirty="0" err="1" smtClean="0">
                <a:solidFill>
                  <a:srgbClr val="008000"/>
                </a:solidFill>
                <a:highlight>
                  <a:srgbClr val="FFFFFF"/>
                </a:highlight>
                <a:latin typeface="Courier New" panose="02070309020205020404" pitchFamily="49" charset="0"/>
                <a:cs typeface="Courier New" panose="02070309020205020404" pitchFamily="49" charset="0"/>
              </a:rPr>
              <a:t>flatMap</a:t>
            </a:r>
            <a:r>
              <a:rPr lang="en-US" sz="2600" dirty="0" smtClean="0">
                <a:solidFill>
                  <a:srgbClr val="008000"/>
                </a:solidFill>
                <a:highlight>
                  <a:srgbClr val="FFFFFF"/>
                </a:highlight>
                <a:latin typeface="Courier New" panose="02070309020205020404" pitchFamily="49" charset="0"/>
                <a:cs typeface="Courier New" panose="02070309020205020404" pitchFamily="49" charset="0"/>
              </a:rPr>
              <a:t> replaces an element with the contents of a stream.</a:t>
            </a:r>
            <a:endParaRPr lang="en-US" sz="2600" b="1" dirty="0">
              <a:solidFill>
                <a:srgbClr val="000080"/>
              </a:solidFill>
              <a:highlight>
                <a:srgbClr val="FFFFFF"/>
              </a:highlight>
              <a:latin typeface="Courier New" panose="02070309020205020404" pitchFamily="49" charset="0"/>
              <a:cs typeface="Courier New" panose="02070309020205020404" pitchFamily="49" charset="0"/>
            </a:endParaRPr>
          </a:p>
          <a:p>
            <a:pPr marL="0" indent="0">
              <a:buNone/>
            </a:pPr>
            <a:r>
              <a:rPr lang="en-US" sz="2600" b="1" dirty="0" smtClean="0">
                <a:solidFill>
                  <a:srgbClr val="000080"/>
                </a:solidFill>
                <a:highlight>
                  <a:srgbClr val="FFFFFF"/>
                </a:highlight>
                <a:latin typeface="Courier New" panose="02070309020205020404" pitchFamily="49" charset="0"/>
                <a:cs typeface="Courier New" panose="02070309020205020404" pitchFamily="49" charset="0"/>
              </a:rPr>
              <a:t>	</a:t>
            </a:r>
            <a:r>
              <a:rPr lang="en-US" sz="2600" dirty="0" smtClean="0">
                <a:solidFill>
                  <a:srgbClr val="008000"/>
                </a:solidFill>
                <a:highlight>
                  <a:srgbClr val="FFFFFF"/>
                </a:highlight>
                <a:latin typeface="Courier New" panose="02070309020205020404" pitchFamily="49" charset="0"/>
                <a:cs typeface="Courier New" panose="02070309020205020404" pitchFamily="49" charset="0"/>
              </a:rPr>
              <a:t>// </a:t>
            </a:r>
            <a:r>
              <a:rPr lang="en-US" sz="2600" dirty="0" err="1" smtClean="0">
                <a:solidFill>
                  <a:srgbClr val="008000"/>
                </a:solidFill>
                <a:highlight>
                  <a:srgbClr val="FFFFFF"/>
                </a:highlight>
                <a:latin typeface="Courier New" panose="02070309020205020404" pitchFamily="49" charset="0"/>
                <a:cs typeface="Courier New" panose="02070309020205020404" pitchFamily="49" charset="0"/>
              </a:rPr>
              <a:t>mapToInt</a:t>
            </a:r>
            <a:r>
              <a:rPr lang="en-US" sz="2600" dirty="0" smtClean="0">
                <a:solidFill>
                  <a:srgbClr val="008000"/>
                </a:solidFill>
                <a:highlight>
                  <a:srgbClr val="FFFFFF"/>
                </a:highlight>
                <a:latin typeface="Courier New" panose="02070309020205020404" pitchFamily="49" charset="0"/>
                <a:cs typeface="Courier New" panose="02070309020205020404" pitchFamily="49" charset="0"/>
              </a:rPr>
              <a:t> creates an </a:t>
            </a:r>
            <a:r>
              <a:rPr lang="en-US" sz="2600" dirty="0" err="1" smtClean="0">
                <a:solidFill>
                  <a:srgbClr val="008000"/>
                </a:solidFill>
                <a:highlight>
                  <a:srgbClr val="FFFFFF"/>
                </a:highlight>
                <a:latin typeface="Courier New" panose="02070309020205020404" pitchFamily="49" charset="0"/>
                <a:cs typeface="Courier New" panose="02070309020205020404" pitchFamily="49" charset="0"/>
              </a:rPr>
              <a:t>IntStream</a:t>
            </a:r>
            <a:r>
              <a:rPr lang="en-US" sz="2600" dirty="0" smtClean="0">
                <a:solidFill>
                  <a:srgbClr val="008000"/>
                </a:solidFill>
                <a:highlight>
                  <a:srgbClr val="FFFFFF"/>
                </a:highlight>
                <a:latin typeface="Courier New" panose="02070309020205020404" pitchFamily="49" charset="0"/>
                <a:cs typeface="Courier New" panose="02070309020205020404" pitchFamily="49" charset="0"/>
              </a:rPr>
              <a:t> from a Stream.</a:t>
            </a:r>
            <a:endParaRPr lang="en-US" sz="2600" b="1" dirty="0" smtClean="0">
              <a:solidFill>
                <a:srgbClr val="000080"/>
              </a:solidFill>
              <a:highlight>
                <a:srgbClr val="FFFFFF"/>
              </a:highlight>
              <a:latin typeface="Courier New" panose="02070309020205020404" pitchFamily="49" charset="0"/>
              <a:cs typeface="Courier New" panose="02070309020205020404" pitchFamily="49" charset="0"/>
            </a:endParaRPr>
          </a:p>
          <a:p>
            <a:pPr marL="0" indent="0">
              <a:buNone/>
            </a:pPr>
            <a:r>
              <a:rPr lang="en-US" sz="26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smtClean="0">
                <a:solidFill>
                  <a:srgbClr val="0000FF"/>
                </a:solidFill>
                <a:highlight>
                  <a:srgbClr val="FFFFFF"/>
                </a:highlight>
                <a:latin typeface="Courier New" panose="02070309020205020404" pitchFamily="49" charset="0"/>
                <a:cs typeface="Courier New" panose="02070309020205020404" pitchFamily="49" charset="0"/>
              </a:rPr>
              <a:t>return</a:t>
            </a:r>
            <a:r>
              <a:rPr lang="en-US" sz="26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smtClean="0">
                <a:solidFill>
                  <a:srgbClr val="000000"/>
                </a:solidFill>
                <a:highlight>
                  <a:srgbClr val="FFFFFF"/>
                </a:highlight>
                <a:latin typeface="Courier New" panose="02070309020205020404" pitchFamily="49" charset="0"/>
                <a:cs typeface="Courier New" panose="02070309020205020404" pitchFamily="49" charset="0"/>
              </a:rPr>
              <a:t>listOfLists</a:t>
            </a:r>
            <a:r>
              <a:rPr lang="en-US" sz="2600"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smtClean="0">
                <a:solidFill>
                  <a:srgbClr val="000000"/>
                </a:solidFill>
                <a:highlight>
                  <a:srgbClr val="FFFFFF"/>
                </a:highlight>
                <a:latin typeface="Courier New" panose="02070309020205020404" pitchFamily="49" charset="0"/>
                <a:cs typeface="Courier New" panose="02070309020205020404" pitchFamily="49" charset="0"/>
              </a:rPr>
              <a:t>stream</a:t>
            </a:r>
            <a:r>
              <a:rPr lang="en-US" sz="2600" b="1" dirty="0" smtClean="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900" b="1" dirty="0" err="1">
                <a:solidFill>
                  <a:srgbClr val="000000"/>
                </a:solidFill>
                <a:highlight>
                  <a:srgbClr val="FFFFFF"/>
                </a:highlight>
                <a:latin typeface="Courier New" panose="02070309020205020404" pitchFamily="49" charset="0"/>
                <a:cs typeface="Courier New" panose="02070309020205020404" pitchFamily="49" charset="0"/>
              </a:rPr>
              <a:t>flatMap</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List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stream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900" b="1" dirty="0" err="1">
                <a:solidFill>
                  <a:srgbClr val="000000"/>
                </a:solidFill>
                <a:highlight>
                  <a:srgbClr val="FFFFFF"/>
                </a:highlight>
                <a:latin typeface="Courier New" panose="02070309020205020404" pitchFamily="49" charset="0"/>
                <a:cs typeface="Courier New" panose="02070309020205020404" pitchFamily="49" charset="0"/>
              </a:rPr>
              <a:t>mapToInt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sum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8433646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765"/>
            <a:ext cx="8596668" cy="1320800"/>
          </a:xfrm>
        </p:spPr>
        <p:txBody>
          <a:bodyPr/>
          <a:lstStyle/>
          <a:p>
            <a:r>
              <a:rPr lang="en-US" dirty="0"/>
              <a:t>Limit and Skip – Infinite Streams</a:t>
            </a:r>
          </a:p>
        </p:txBody>
      </p:sp>
      <p:sp>
        <p:nvSpPr>
          <p:cNvPr id="3" name="Content Placeholder 2"/>
          <p:cNvSpPr>
            <a:spLocks noGrp="1"/>
          </p:cNvSpPr>
          <p:nvPr>
            <p:ph idx="1"/>
          </p:nvPr>
        </p:nvSpPr>
        <p:spPr>
          <a:xfrm>
            <a:off x="677334" y="1081742"/>
            <a:ext cx="8596668" cy="5291698"/>
          </a:xfrm>
        </p:spPr>
        <p:txBody>
          <a:bodyPr>
            <a:normAutofit/>
          </a:bodyPr>
          <a:lstStyle/>
          <a:p>
            <a:r>
              <a:rPr lang="en-US" sz="2400" dirty="0"/>
              <a:t>Limit intermediate operation limits the values produced by a stream.  An infinite stream becomes a finite stream.</a:t>
            </a:r>
          </a:p>
          <a:p>
            <a:r>
              <a:rPr lang="en-US" sz="2400" dirty="0"/>
              <a:t>Skip intermediate operation skips the specified elements</a:t>
            </a:r>
          </a:p>
          <a:p>
            <a:r>
              <a:rPr lang="en-US" sz="2400" dirty="0"/>
              <a:t>Not pure commutative</a:t>
            </a:r>
            <a:r>
              <a:rPr lang="en-US" sz="2400" dirty="0" smtClean="0"/>
              <a:t>.  Stream ordering matters</a:t>
            </a:r>
          </a:p>
          <a:p>
            <a:r>
              <a:rPr lang="en-US" sz="2400" dirty="0" smtClean="0"/>
              <a:t>Order </a:t>
            </a:r>
            <a:r>
              <a:rPr lang="en-US" sz="2400" dirty="0"/>
              <a:t>of these operations matters</a:t>
            </a:r>
          </a:p>
          <a:p>
            <a:pPr lvl="1"/>
            <a:r>
              <a:rPr lang="en-US" sz="2200" dirty="0"/>
              <a:t>Skip before limit – Skipped items not counted against limit</a:t>
            </a:r>
          </a:p>
          <a:p>
            <a:pPr lvl="1"/>
            <a:r>
              <a:rPr lang="en-US" sz="2200" dirty="0"/>
              <a:t>Skip after limit – Skipped items counted against limit</a:t>
            </a:r>
          </a:p>
          <a:p>
            <a:r>
              <a:rPr lang="en-US" sz="2000" dirty="0" err="1">
                <a:solidFill>
                  <a:srgbClr val="000000"/>
                </a:solidFill>
                <a:latin typeface="Courier New" panose="02070309020205020404" pitchFamily="49" charset="0"/>
              </a:rPr>
              <a:t>IntStream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iterate</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0</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i</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400" b="1" dirty="0">
                <a:solidFill>
                  <a:srgbClr val="000000"/>
                </a:solidFill>
                <a:latin typeface="Courier New" panose="02070309020205020404" pitchFamily="49" charset="0"/>
              </a:rPr>
              <a:t>skip</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400" b="1" dirty="0">
                <a:solidFill>
                  <a:srgbClr val="000000"/>
                </a:solidFill>
                <a:latin typeface="Courier New" panose="02070309020205020404" pitchFamily="49" charset="0"/>
              </a:rPr>
              <a:t>limit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6</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forEach</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456789</a:t>
            </a:r>
            <a:endParaRPr lang="en-US" dirty="0">
              <a:solidFill>
                <a:srgbClr val="008000"/>
              </a:solidFill>
              <a:latin typeface="Courier New" panose="02070309020205020404" pitchFamily="49" charset="0"/>
            </a:endParaRPr>
          </a:p>
          <a:p>
            <a:r>
              <a:rPr lang="en-US" sz="2000" dirty="0" err="1">
                <a:solidFill>
                  <a:srgbClr val="000000"/>
                </a:solidFill>
                <a:latin typeface="Courier New" panose="02070309020205020404" pitchFamily="49" charset="0"/>
                <a:cs typeface="Courier New" panose="02070309020205020404" pitchFamily="49" charset="0"/>
              </a:rPr>
              <a:t>IntStream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iterate</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0</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err="1">
                <a:solidFill>
                  <a:srgbClr val="000000"/>
                </a:solidFill>
                <a:latin typeface="Courier New" panose="02070309020205020404" pitchFamily="49" charset="0"/>
                <a:cs typeface="Courier New" panose="02070309020205020404" pitchFamily="49" charset="0"/>
              </a:rPr>
              <a:t>i</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-&gt;</a:t>
            </a:r>
            <a:r>
              <a:rPr lang="en-US" sz="2000" dirty="0">
                <a:solidFill>
                  <a:srgbClr val="000000"/>
                </a:solidFill>
                <a:latin typeface="Courier New" panose="02070309020205020404" pitchFamily="49" charset="0"/>
                <a:cs typeface="Courier New" panose="02070309020205020404" pitchFamily="49" charset="0"/>
              </a:rPr>
              <a:t> i</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1</a:t>
            </a:r>
            <a:r>
              <a:rPr lang="en-US" sz="2000" b="1" dirty="0">
                <a:solidFill>
                  <a:srgbClr val="000080"/>
                </a:solidFill>
                <a:latin typeface="Courier New" panose="02070309020205020404" pitchFamily="49" charset="0"/>
                <a:cs typeface="Courier New" panose="02070309020205020404" pitchFamily="49" charset="0"/>
              </a:rPr>
              <a:t>).</a:t>
            </a:r>
            <a:r>
              <a:rPr lang="en-US" sz="2400" b="1" dirty="0">
                <a:solidFill>
                  <a:srgbClr val="000000"/>
                </a:solidFill>
                <a:latin typeface="Courier New" panose="02070309020205020404" pitchFamily="49" charset="0"/>
                <a:cs typeface="Courier New" panose="02070309020205020404" pitchFamily="49" charset="0"/>
              </a:rPr>
              <a:t>limit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6</a:t>
            </a:r>
            <a:r>
              <a:rPr lang="en-US" sz="2000" b="1" dirty="0">
                <a:solidFill>
                  <a:srgbClr val="000080"/>
                </a:solidFill>
                <a:latin typeface="Courier New" panose="02070309020205020404" pitchFamily="49" charset="0"/>
                <a:cs typeface="Courier New" panose="02070309020205020404" pitchFamily="49" charset="0"/>
              </a:rPr>
              <a:t>).</a:t>
            </a:r>
            <a:r>
              <a:rPr lang="en-US" sz="2400" b="1" dirty="0">
                <a:solidFill>
                  <a:srgbClr val="000000"/>
                </a:solidFill>
                <a:latin typeface="Courier New" panose="02070309020205020404" pitchFamily="49" charset="0"/>
                <a:cs typeface="Courier New" panose="02070309020205020404" pitchFamily="49" charset="0"/>
              </a:rPr>
              <a:t>skip</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4</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forEach</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System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out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print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rgbClr val="008000"/>
                </a:solidFill>
                <a:latin typeface="Courier New" panose="02070309020205020404" pitchFamily="49" charset="0"/>
                <a:cs typeface="Courier New" panose="02070309020205020404" pitchFamily="49" charset="0"/>
              </a:rPr>
              <a:t>// </a:t>
            </a:r>
            <a:r>
              <a:rPr lang="en-US" sz="2000" dirty="0" smtClean="0">
                <a:solidFill>
                  <a:srgbClr val="008000"/>
                </a:solidFill>
                <a:latin typeface="Courier New" panose="02070309020205020404" pitchFamily="49" charset="0"/>
                <a:cs typeface="Courier New" panose="02070309020205020404" pitchFamily="49" charset="0"/>
              </a:rPr>
              <a:t>45</a:t>
            </a:r>
            <a:endParaRPr lang="en-US" sz="2000" dirty="0">
              <a:latin typeface="Courier New" panose="02070309020205020404" pitchFamily="49" charset="0"/>
              <a:cs typeface="Courier New" panose="02070309020205020404" pitchFamily="49" charset="0"/>
            </a:endParaRPr>
          </a:p>
          <a:p>
            <a:endParaRPr lang="en-US"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36</a:t>
            </a:fld>
            <a:endParaRPr lang="en-US" dirty="0"/>
          </a:p>
        </p:txBody>
      </p:sp>
    </p:spTree>
    <p:extLst>
      <p:ext uri="{BB962C8B-B14F-4D97-AF65-F5344CB8AC3E}">
        <p14:creationId xmlns:p14="http://schemas.microsoft.com/office/powerpoint/2010/main" val="13499956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8708713" cy="783771"/>
          </a:xfrm>
        </p:spPr>
        <p:txBody>
          <a:bodyPr/>
          <a:lstStyle/>
          <a:p>
            <a:r>
              <a:rPr lang="en-US" dirty="0"/>
              <a:t>Limit Unbounded Streams</a:t>
            </a:r>
          </a:p>
        </p:txBody>
      </p:sp>
      <p:sp>
        <p:nvSpPr>
          <p:cNvPr id="3" name="Content Placeholder 2"/>
          <p:cNvSpPr>
            <a:spLocks noGrp="1"/>
          </p:cNvSpPr>
          <p:nvPr>
            <p:ph idx="1"/>
          </p:nvPr>
        </p:nvSpPr>
        <p:spPr>
          <a:xfrm>
            <a:off x="677333" y="1393371"/>
            <a:ext cx="9081710" cy="4473294"/>
          </a:xfrm>
        </p:spPr>
        <p:txBody>
          <a:bodyPr>
            <a:normAutofit fontScale="92500" lnSpcReduction="10000"/>
          </a:bodyPr>
          <a:lstStyle/>
          <a:p>
            <a:r>
              <a:rPr lang="en-US" sz="2400" dirty="0"/>
              <a:t>An unbounded stream is a stream that has no known upper limit on its elements.  An infinite stream is a kind of unbounded stream.</a:t>
            </a:r>
          </a:p>
          <a:p>
            <a:r>
              <a:rPr lang="en-US" sz="2400" dirty="0"/>
              <a:t>Unless an unbounded stream is intentionally infinite, it should always be limited to prevent hanging.</a:t>
            </a:r>
          </a:p>
          <a:p>
            <a:r>
              <a:rPr lang="en-US" sz="2400" dirty="0"/>
              <a:t>Even if the stream “should” terminate it is still a good defensive programming practice to include a limit.</a:t>
            </a:r>
          </a:p>
          <a:p>
            <a:r>
              <a:rPr lang="en-US" sz="2400" dirty="0"/>
              <a:t>A limit larger than the upper bound of what should be processed but small enough to stop processing in a reasonable amount of time should be used.</a:t>
            </a:r>
          </a:p>
          <a:p>
            <a:r>
              <a:rPr lang="en-US" sz="2400" dirty="0"/>
              <a:t>A good starting point for a limit value is an order or two of magnitude (ten to a hundred times) more than the longest observed (or known possible) size.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37</a:t>
            </a:fld>
            <a:endParaRPr lang="en-US" dirty="0"/>
          </a:p>
        </p:txBody>
      </p:sp>
    </p:spTree>
    <p:extLst>
      <p:ext uri="{BB962C8B-B14F-4D97-AF65-F5344CB8AC3E}">
        <p14:creationId xmlns:p14="http://schemas.microsoft.com/office/powerpoint/2010/main" val="21583530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Dangerous Unbounded Processing</a:t>
            </a:r>
          </a:p>
        </p:txBody>
      </p:sp>
      <p:sp>
        <p:nvSpPr>
          <p:cNvPr id="3" name="Content Placeholder 2"/>
          <p:cNvSpPr>
            <a:spLocks noGrp="1"/>
          </p:cNvSpPr>
          <p:nvPr>
            <p:ph idx="1"/>
          </p:nvPr>
        </p:nvSpPr>
        <p:spPr>
          <a:xfrm>
            <a:off x="677334" y="1416425"/>
            <a:ext cx="8596668" cy="5049689"/>
          </a:xfrm>
        </p:spPr>
        <p:txBody>
          <a:bodyPr>
            <a:normAutofit/>
          </a:bodyPr>
          <a:lstStyle/>
          <a:p>
            <a:r>
              <a:rPr lang="en-US" sz="2800" dirty="0"/>
              <a:t>Dangerous</a:t>
            </a:r>
          </a:p>
          <a:p>
            <a:r>
              <a:rPr lang="en-US" dirty="0">
                <a:solidFill>
                  <a:srgbClr val="000000"/>
                </a:solidFill>
                <a:highlight>
                  <a:srgbClr val="FFFFFF"/>
                </a:highlight>
              </a:rPr>
              <a:t> </a:t>
            </a:r>
            <a:r>
              <a:rPr lang="en-US" sz="20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000" dirty="0">
                <a:solidFill>
                  <a:srgbClr val="000000"/>
                </a:solidFill>
                <a:highlight>
                  <a:srgbClr val="FFFFFF"/>
                </a:highlight>
                <a:latin typeface="Courier New" panose="02070309020205020404" pitchFamily="49" charset="0"/>
                <a:cs typeface="Courier New" panose="02070309020205020404" pitchFamily="49" charset="0"/>
              </a:rPr>
              <a:t> Optional</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findBlueWidget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 May never get to the end nor find a blue widget</a:t>
            </a: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 Will not close any underlying stream resources.</a:t>
            </a: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getUnboundedStream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filter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a:solidFill>
                  <a:srgbClr val="808080"/>
                </a:solidFill>
                <a:highlight>
                  <a:srgbClr val="FFFFFF"/>
                </a:highlight>
                <a:latin typeface="Courier New" panose="02070309020205020404" pitchFamily="49" charset="0"/>
                <a:cs typeface="Courier New" panose="02070309020205020404" pitchFamily="49" charset="0"/>
              </a:rPr>
              <a:t>"</a:t>
            </a:r>
            <a:r>
              <a:rPr lang="en-US" sz="2000" dirty="0" err="1">
                <a:solidFill>
                  <a:srgbClr val="808080"/>
                </a:solidFill>
                <a:highlight>
                  <a:srgbClr val="FFFFFF"/>
                </a:highlight>
                <a:latin typeface="Courier New" panose="02070309020205020404" pitchFamily="49" charset="0"/>
                <a:cs typeface="Courier New" panose="02070309020205020404" pitchFamily="49" charset="0"/>
              </a:rPr>
              <a:t>blue"</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sz="2000" b="1" i="1" dirty="0">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i="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getColor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findAny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400" dirty="0"/>
              <a:t>The stream has no upper limit on what is will process.</a:t>
            </a:r>
          </a:p>
          <a:p>
            <a:r>
              <a:rPr lang="en-US" sz="2400" dirty="0"/>
              <a:t>The stream does not close any resources  such as files</a:t>
            </a:r>
          </a:p>
          <a:p>
            <a:pPr lvl="1"/>
            <a:r>
              <a:rPr lang="en-US" sz="2000" dirty="0"/>
              <a:t>Note: terminal operations do </a:t>
            </a:r>
            <a:r>
              <a:rPr lang="en-US" sz="2000" i="1" dirty="0"/>
              <a:t>not</a:t>
            </a:r>
            <a:r>
              <a:rPr lang="en-US" sz="2000" dirty="0"/>
              <a:t> close a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38</a:t>
            </a:fld>
            <a:endParaRPr lang="en-US" dirty="0"/>
          </a:p>
        </p:txBody>
      </p:sp>
    </p:spTree>
    <p:extLst>
      <p:ext uri="{BB962C8B-B14F-4D97-AF65-F5344CB8AC3E}">
        <p14:creationId xmlns:p14="http://schemas.microsoft.com/office/powerpoint/2010/main" val="138721564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Safe Unbounded Processing</a:t>
            </a:r>
          </a:p>
        </p:txBody>
      </p:sp>
      <p:sp>
        <p:nvSpPr>
          <p:cNvPr id="3" name="Content Placeholder 2"/>
          <p:cNvSpPr>
            <a:spLocks noGrp="1"/>
          </p:cNvSpPr>
          <p:nvPr>
            <p:ph idx="1"/>
          </p:nvPr>
        </p:nvSpPr>
        <p:spPr>
          <a:xfrm>
            <a:off x="677334" y="1416425"/>
            <a:ext cx="8596668" cy="5049689"/>
          </a:xfrm>
        </p:spPr>
        <p:txBody>
          <a:bodyPr>
            <a:normAutofit lnSpcReduction="10000"/>
          </a:bodyPr>
          <a:lstStyle/>
          <a:p>
            <a:r>
              <a:rPr lang="en-US" sz="2800" dirty="0"/>
              <a:t>Safe</a:t>
            </a:r>
          </a:p>
          <a:p>
            <a:r>
              <a:rPr lang="en-US" dirty="0">
                <a:solidFill>
                  <a:srgbClr val="000000"/>
                </a:solidFill>
                <a:highlight>
                  <a:srgbClr val="FFFFFF"/>
                </a:highlight>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Optional</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findBlueWidget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Will exit with </a:t>
            </a:r>
            <a:r>
              <a:rPr lang="en-US" dirty="0" err="1">
                <a:solidFill>
                  <a:srgbClr val="008000"/>
                </a:solidFill>
                <a:highlight>
                  <a:srgbClr val="FFFFFF"/>
                </a:highlight>
                <a:latin typeface="Courier New" panose="02070309020205020404" pitchFamily="49" charset="0"/>
                <a:cs typeface="Courier New" panose="02070309020205020404" pitchFamily="49" charset="0"/>
              </a:rPr>
              <a:t>Optional.empty</a:t>
            </a:r>
            <a:r>
              <a:rPr lang="en-US" dirty="0">
                <a:solidFill>
                  <a:srgbClr val="008000"/>
                </a:solidFill>
                <a:highlight>
                  <a:srgbClr val="FFFFFF"/>
                </a:highlight>
                <a:latin typeface="Courier New" panose="02070309020205020404" pitchFamily="49" charset="0"/>
                <a:cs typeface="Courier New" panose="02070309020205020404" pitchFamily="49" charset="0"/>
              </a:rPr>
              <a:t>() after 10000 widgets.</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unbounded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getUnboundedStream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unbounded</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limit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FF8000"/>
                </a:solidFill>
                <a:highlight>
                  <a:srgbClr val="FFFFFF"/>
                </a:highlight>
                <a:latin typeface="Courier New" panose="02070309020205020404" pitchFamily="49" charset="0"/>
                <a:cs typeface="Courier New" panose="02070309020205020404" pitchFamily="49" charset="0"/>
              </a:rPr>
              <a:t>10000</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widget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8080"/>
                </a:solidFill>
                <a:highlight>
                  <a:srgbClr val="FFFFFF"/>
                </a:highlight>
                <a:latin typeface="Courier New" panose="02070309020205020404" pitchFamily="49" charset="0"/>
                <a:cs typeface="Courier New" panose="02070309020205020404" pitchFamily="49" charset="0"/>
              </a:rPr>
              <a:t>"</a:t>
            </a:r>
            <a:r>
              <a:rPr lang="en-US" dirty="0" err="1">
                <a:solidFill>
                  <a:srgbClr val="808080"/>
                </a:solidFill>
                <a:highlight>
                  <a:srgbClr val="FFFFFF"/>
                </a:highlight>
                <a:latin typeface="Courier New" panose="02070309020205020404" pitchFamily="49" charset="0"/>
                <a:cs typeface="Courier New" panose="02070309020205020404" pitchFamily="49" charset="0"/>
              </a:rPr>
              <a:t>blue"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getColor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findAny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t>The limit intermediate operation ensures </a:t>
            </a:r>
            <a:r>
              <a:rPr lang="en-US" dirty="0" smtClean="0"/>
              <a:t>an exit </a:t>
            </a:r>
            <a:r>
              <a:rPr lang="en-US" dirty="0"/>
              <a:t>from the stream.</a:t>
            </a:r>
          </a:p>
          <a:p>
            <a:r>
              <a:rPr lang="en-US" dirty="0"/>
              <a:t>The try-with-resources ensures that any underlying resources are closed.</a:t>
            </a:r>
          </a:p>
          <a:p>
            <a:r>
              <a:rPr lang="en-US" dirty="0"/>
              <a:t>When building a stream from a closable resource, use the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onClose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 intermediate operation to register a handler that is called when the stream is closed to close any underlying resources.</a:t>
            </a: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39</a:t>
            </a:fld>
            <a:endParaRPr lang="en-US" dirty="0"/>
          </a:p>
        </p:txBody>
      </p:sp>
    </p:spTree>
    <p:extLst>
      <p:ext uri="{BB962C8B-B14F-4D97-AF65-F5344CB8AC3E}">
        <p14:creationId xmlns:p14="http://schemas.microsoft.com/office/powerpoint/2010/main" val="6853473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09588"/>
            <a:ext cx="8596668" cy="1045788"/>
          </a:xfrm>
        </p:spPr>
        <p:txBody>
          <a:bodyPr/>
          <a:lstStyle/>
          <a:p>
            <a:r>
              <a:rPr lang="en-US" dirty="0"/>
              <a:t>Lambda Examples</a:t>
            </a:r>
          </a:p>
        </p:txBody>
      </p:sp>
      <p:sp>
        <p:nvSpPr>
          <p:cNvPr id="3" name="Content Placeholder 2"/>
          <p:cNvSpPr>
            <a:spLocks noGrp="1"/>
          </p:cNvSpPr>
          <p:nvPr>
            <p:ph idx="1"/>
          </p:nvPr>
        </p:nvSpPr>
        <p:spPr>
          <a:xfrm>
            <a:off x="677334" y="1188720"/>
            <a:ext cx="8596668" cy="5318760"/>
          </a:xfrm>
        </p:spPr>
        <p:txBody>
          <a:bodyPr>
            <a:normAutofit lnSpcReduction="10000"/>
          </a:bodyPr>
          <a:lstStyle/>
          <a:p>
            <a:r>
              <a:rPr lang="en-US" sz="2000" dirty="0"/>
              <a:t>Example 1a</a:t>
            </a:r>
          </a:p>
          <a:p>
            <a:pPr marL="0" indent="0">
              <a:buNone/>
            </a:pPr>
            <a:r>
              <a:rPr lang="en-US" sz="2000" dirty="0">
                <a:solidFill>
                  <a:srgbClr val="000000"/>
                </a:solidFill>
                <a:latin typeface="Courier New" panose="02070309020205020404" pitchFamily="49" charset="0"/>
              </a:rPr>
              <a:t>Predicate</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Integer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isFive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isFive</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test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false </a:t>
            </a:r>
          </a:p>
          <a:p>
            <a:r>
              <a:rPr lang="en-US" sz="2000" dirty="0"/>
              <a:t>Example 1b</a:t>
            </a:r>
          </a:p>
          <a:p>
            <a:pPr marL="0" indent="0">
              <a:buNone/>
            </a:pPr>
            <a:r>
              <a:rPr lang="en-US" sz="2000" dirty="0">
                <a:solidFill>
                  <a:srgbClr val="008000"/>
                </a:solidFill>
                <a:highlight>
                  <a:srgbClr val="FFFFFF"/>
                </a:highlight>
                <a:latin typeface="Courier New" panose="02070309020205020404" pitchFamily="49" charset="0"/>
              </a:rPr>
              <a:t>// Higher order function that creates predicates.</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a:t>
            </a:r>
            <a:r>
              <a:rPr lang="en-US" sz="2000" dirty="0" err="1" smtClean="0">
                <a:solidFill>
                  <a:srgbClr val="000000"/>
                </a:solidFill>
                <a:highlight>
                  <a:srgbClr val="FFFFFF"/>
                </a:highlight>
                <a:latin typeface="Courier New" panose="02070309020205020404" pitchFamily="49" charset="0"/>
              </a:rPr>
              <a:t>makeTestFunction</a:t>
            </a:r>
            <a:r>
              <a:rPr lang="en-US" sz="2000" b="1" dirty="0" smtClean="0">
                <a:solidFill>
                  <a:srgbClr val="000080"/>
                </a:solidFill>
                <a:highlight>
                  <a:srgbClr val="FFFFFF"/>
                </a:highlight>
                <a:latin typeface="Courier New" panose="02070309020205020404" pitchFamily="49" charset="0"/>
              </a:rPr>
              <a:t>(</a:t>
            </a:r>
            <a:r>
              <a:rPr lang="en-US" sz="2000" dirty="0" err="1" smtClean="0">
                <a:solidFill>
                  <a:srgbClr val="8000FF"/>
                </a:solidFill>
                <a:highlight>
                  <a:srgbClr val="FFFFFF"/>
                </a:highlight>
                <a:latin typeface="Courier New" panose="02070309020205020404" pitchFamily="49" charset="0"/>
              </a:rPr>
              <a:t>int</a:t>
            </a:r>
            <a:r>
              <a:rPr lang="en-US" sz="2000" dirty="0" smtClean="0">
                <a:solidFill>
                  <a:srgbClr val="000000"/>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isFour</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mkTestFunc</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println</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isFour</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true        </a:t>
            </a:r>
          </a:p>
          <a:p>
            <a:r>
              <a:rPr lang="en-US" sz="2000" dirty="0" err="1"/>
              <a:t>Lamdba</a:t>
            </a:r>
            <a:r>
              <a:rPr lang="en-US" sz="2000" dirty="0"/>
              <a:t> expressions must be assigned to a functional interface</a:t>
            </a:r>
          </a:p>
          <a:p>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compile</a:t>
            </a:r>
          </a:p>
          <a:p>
            <a:r>
              <a:rPr lang="en-US" sz="2000" dirty="0" err="1">
                <a:solidFill>
                  <a:srgbClr val="8000FF"/>
                </a:solidFill>
                <a:highlight>
                  <a:srgbClr val="FFFFFF"/>
                </a:highlight>
                <a:latin typeface="Courier New" panose="02070309020205020404" pitchFamily="49" charset="0"/>
              </a:rPr>
              <a:t>var</a:t>
            </a:r>
            <a:r>
              <a:rPr lang="en-US" sz="2000" dirty="0">
                <a:solidFill>
                  <a:srgbClr val="8000FF"/>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unknown</a:t>
            </a:r>
            <a:r>
              <a:rPr lang="en-US" sz="2000" dirty="0">
                <a:solidFill>
                  <a:srgbClr val="000000"/>
                </a:solidFill>
                <a:latin typeface="Courier New" panose="02070309020205020404" pitchFamily="49" charset="0"/>
              </a:rPr>
              <a:t>Type </a:t>
            </a:r>
            <a:r>
              <a:rPr lang="en-US" sz="2000" b="1" dirty="0">
                <a:solidFill>
                  <a:srgbClr val="000080"/>
                </a:solidFill>
                <a:latin typeface="Courier New" panose="02070309020205020404" pitchFamily="49" charset="0"/>
              </a:rPr>
              <a:t>= </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compile</a:t>
            </a:r>
          </a:p>
          <a:p>
            <a:r>
              <a:rPr lang="en-US" sz="2000" dirty="0" err="1">
                <a:solidFill>
                  <a:srgbClr val="8000FF"/>
                </a:solidFill>
                <a:highlight>
                  <a:srgbClr val="FFFFFF"/>
                </a:highlight>
                <a:latin typeface="Courier New" panose="02070309020205020404" pitchFamily="49" charset="0"/>
              </a:rPr>
              <a:t>var</a:t>
            </a:r>
            <a:r>
              <a:rPr lang="en-US" sz="2000" dirty="0">
                <a:solidFill>
                  <a:srgbClr val="8000FF"/>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predicate</a:t>
            </a:r>
            <a:r>
              <a:rPr lang="en-US" sz="2000" dirty="0" err="1">
                <a:solidFill>
                  <a:srgbClr val="000000"/>
                </a:solidFill>
                <a:latin typeface="Courier New" panose="02070309020205020404" pitchFamily="49" charset="0"/>
              </a:rPr>
              <a:t>Type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mkTestFunc</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8000"/>
                </a:solidFill>
                <a:highlight>
                  <a:srgbClr val="FFFFFF"/>
                </a:highlight>
                <a:latin typeface="Courier New" panose="02070309020205020404" pitchFamily="49" charset="0"/>
              </a:rPr>
              <a:t>// Compiles</a:t>
            </a:r>
          </a:p>
          <a:p>
            <a:endParaRPr lang="en-US" sz="2000" dirty="0">
              <a:solidFill>
                <a:srgbClr val="008000"/>
              </a:solidFill>
              <a:highlight>
                <a:srgbClr val="FFFFFF"/>
              </a:highlight>
              <a:latin typeface="Courier New" panose="02070309020205020404" pitchFamily="49" charset="0"/>
            </a:endParaRPr>
          </a:p>
          <a:p>
            <a:endParaRPr lang="en-US" sz="2000"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1508180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normAutofit/>
          </a:bodyPr>
          <a:lstStyle/>
          <a:p>
            <a:r>
              <a:rPr lang="en-US" sz="3200" dirty="0"/>
              <a:t>Filter</a:t>
            </a:r>
          </a:p>
        </p:txBody>
      </p:sp>
      <p:sp>
        <p:nvSpPr>
          <p:cNvPr id="3" name="Content Placeholder 2"/>
          <p:cNvSpPr>
            <a:spLocks noGrp="1"/>
          </p:cNvSpPr>
          <p:nvPr>
            <p:ph idx="1"/>
          </p:nvPr>
        </p:nvSpPr>
        <p:spPr>
          <a:xfrm>
            <a:off x="677334" y="1597843"/>
            <a:ext cx="9098037" cy="4858297"/>
          </a:xfrm>
        </p:spPr>
        <p:txBody>
          <a:bodyPr>
            <a:normAutofit/>
          </a:bodyPr>
          <a:lstStyle/>
          <a:p>
            <a:r>
              <a:rPr lang="en-US" sz="2400" dirty="0"/>
              <a:t>The </a:t>
            </a:r>
            <a:r>
              <a:rPr lang="en-US" sz="2400" dirty="0">
                <a:latin typeface="Courier New" panose="02070309020205020404" pitchFamily="49" charset="0"/>
                <a:cs typeface="Courier New" panose="02070309020205020404" pitchFamily="49" charset="0"/>
              </a:rPr>
              <a:t>filter</a:t>
            </a:r>
            <a:r>
              <a:rPr lang="en-US" sz="2400" dirty="0">
                <a:cs typeface="Courier New" panose="02070309020205020404" pitchFamily="49" charset="0"/>
              </a:rPr>
              <a:t> intermediate operation creates a new stream with the contents of the previous stream where the </a:t>
            </a:r>
            <a:r>
              <a:rPr lang="en-US" sz="2400"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sz="2400" dirty="0">
                <a:solidFill>
                  <a:schemeClr val="tx1"/>
                </a:solidFill>
                <a:highlight>
                  <a:srgbClr val="FFFFFF"/>
                </a:highlight>
                <a:cs typeface="Courier New" panose="02070309020205020404" pitchFamily="49" charset="0"/>
              </a:rPr>
              <a:t> is </a:t>
            </a:r>
            <a:r>
              <a:rPr lang="en-US" sz="2400" b="1" dirty="0">
                <a:solidFill>
                  <a:srgbClr val="0000FF"/>
                </a:solidFill>
                <a:latin typeface="Courier New" panose="02070309020205020404" pitchFamily="49" charset="0"/>
              </a:rPr>
              <a:t>true</a:t>
            </a:r>
            <a:r>
              <a:rPr lang="en-US" sz="2400" dirty="0">
                <a:solidFill>
                  <a:schemeClr val="tx1"/>
                </a:solidFill>
                <a:highlight>
                  <a:srgbClr val="FFFFFF"/>
                </a:highlight>
                <a:latin typeface="Courier New" panose="02070309020205020404" pitchFamily="49" charset="0"/>
                <a:cs typeface="Courier New" panose="02070309020205020404" pitchFamily="49" charset="0"/>
              </a:rPr>
              <a:t>.</a:t>
            </a:r>
          </a:p>
          <a:p>
            <a:pPr marL="0" indent="0">
              <a:buNone/>
            </a:pPr>
            <a:r>
              <a:rPr lang="en-US" dirty="0">
                <a:solidFill>
                  <a:srgbClr val="8000FF"/>
                </a:solidFill>
                <a:highlight>
                  <a:srgbClr val="FFFFFF"/>
                </a:highlight>
                <a:latin typeface="Courier New" panose="02070309020205020404" pitchFamily="49" charset="0"/>
                <a:cs typeface="Courier New" panose="02070309020205020404" pitchFamily="49" charset="0"/>
              </a:rPr>
              <a:t>double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totalCommissionPayable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associates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associates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isCommissionQualified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mapToDouble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getCommissionEarned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latin typeface="Courier New" panose="02070309020205020404" pitchFamily="49" charset="0"/>
              <a:cs typeface="Courier New" panose="02070309020205020404" pitchFamily="49" charset="0"/>
            </a:endParaRPr>
          </a:p>
          <a:p>
            <a:r>
              <a:rPr lang="en-US" sz="2400" dirty="0">
                <a:cs typeface="Courier New" panose="02070309020205020404" pitchFamily="49" charset="0"/>
              </a:rPr>
              <a:t>In this example, the total commission payable is computed by filtering for records that are qualified for commission payment and then summing the commission earned.</a:t>
            </a:r>
            <a:endParaRPr lang="en-US" sz="2400" dirty="0">
              <a:solidFill>
                <a:schemeClr val="tx1"/>
              </a:solidFill>
              <a:highlight>
                <a:srgbClr val="FFFFFF"/>
              </a:highlight>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40</a:t>
            </a:fld>
            <a:endParaRPr lang="en-US" dirty="0"/>
          </a:p>
        </p:txBody>
      </p:sp>
    </p:spTree>
    <p:extLst>
      <p:ext uri="{BB962C8B-B14F-4D97-AF65-F5344CB8AC3E}">
        <p14:creationId xmlns:p14="http://schemas.microsoft.com/office/powerpoint/2010/main" val="37473148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9471"/>
          </a:xfrm>
        </p:spPr>
        <p:txBody>
          <a:bodyPr/>
          <a:lstStyle/>
          <a:p>
            <a:r>
              <a:rPr lang="en-US" dirty="0"/>
              <a:t>Distinct</a:t>
            </a:r>
          </a:p>
        </p:txBody>
      </p:sp>
      <p:sp>
        <p:nvSpPr>
          <p:cNvPr id="3" name="Content Placeholder 2"/>
          <p:cNvSpPr>
            <a:spLocks noGrp="1"/>
          </p:cNvSpPr>
          <p:nvPr>
            <p:ph idx="1"/>
          </p:nvPr>
        </p:nvSpPr>
        <p:spPr>
          <a:xfrm>
            <a:off x="677334" y="1545771"/>
            <a:ext cx="8596668" cy="4495591"/>
          </a:xfrm>
        </p:spPr>
        <p:txBody>
          <a:bodyPr>
            <a:normAutofit/>
          </a:bodyPr>
          <a:lstStyle/>
          <a:p>
            <a:r>
              <a:rPr lang="en-US" sz="2000" dirty="0"/>
              <a:t>Filters out any duplicate items according to the </a:t>
            </a:r>
            <a:r>
              <a:rPr lang="en-US" sz="2000" dirty="0" err="1"/>
              <a:t>Object.equals</a:t>
            </a:r>
            <a:r>
              <a:rPr lang="en-US" sz="2000" dirty="0"/>
              <a:t> method.</a:t>
            </a:r>
          </a:p>
          <a:p>
            <a:r>
              <a:rPr lang="en-US" sz="2000" dirty="0"/>
              <a:t>Distinct objects should have a </a:t>
            </a:r>
            <a:r>
              <a:rPr lang="en-US" sz="2000" dirty="0" err="1"/>
              <a:t>hashCode</a:t>
            </a:r>
            <a:r>
              <a:rPr lang="en-US" sz="2000" dirty="0"/>
              <a:t> method that is </a:t>
            </a:r>
            <a:r>
              <a:rPr lang="en-US" sz="2000" i="1" dirty="0"/>
              <a:t>consistent with </a:t>
            </a:r>
            <a:r>
              <a:rPr lang="en-US" sz="2000" i="1" dirty="0" smtClean="0"/>
              <a:t>equals</a:t>
            </a:r>
            <a:r>
              <a:rPr lang="en-US" sz="2000" dirty="0" smtClean="0"/>
              <a:t>.  Whe</a:t>
            </a:r>
            <a:r>
              <a:rPr lang="en-US" sz="2000" dirty="0"/>
              <a:t>n</a:t>
            </a:r>
            <a:r>
              <a:rPr lang="en-US" sz="2000" dirty="0" smtClean="0"/>
              <a:t> </a:t>
            </a:r>
            <a:r>
              <a:rPr lang="en-US" sz="2000" dirty="0" err="1" smtClean="0"/>
              <a:t>a.equals</a:t>
            </a:r>
            <a:r>
              <a:rPr lang="en-US" sz="2000" dirty="0" smtClean="0"/>
              <a:t>(b) then </a:t>
            </a:r>
            <a:r>
              <a:rPr lang="en-US" sz="2000" dirty="0" err="1" smtClean="0"/>
              <a:t>a.hashCode</a:t>
            </a:r>
            <a:r>
              <a:rPr lang="en-US" sz="2000" dirty="0" smtClean="0"/>
              <a:t>() == </a:t>
            </a:r>
            <a:r>
              <a:rPr lang="en-US" sz="2000" dirty="0" err="1" smtClean="0"/>
              <a:t>b.hashCode</a:t>
            </a:r>
            <a:r>
              <a:rPr lang="en-US" sz="2000" dirty="0" smtClean="0"/>
              <a:t>().</a:t>
            </a:r>
            <a:endParaRPr lang="en-US" sz="2000" dirty="0"/>
          </a:p>
          <a:p>
            <a:r>
              <a:rPr lang="en-US" sz="2000" dirty="0"/>
              <a:t>For ordered streams, the first of a given value is preserved.</a:t>
            </a:r>
          </a:p>
          <a:p>
            <a:r>
              <a:rPr lang="en-US" sz="2000" dirty="0"/>
              <a:t>Avoid use with parallel streams.</a:t>
            </a:r>
          </a:p>
          <a:p>
            <a:pPr marL="0" indent="0">
              <a:buNone/>
            </a:pPr>
            <a:r>
              <a:rPr lang="en-US" sz="20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1</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4</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2</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1</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2</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5</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4</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3</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distinct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808080"/>
                </a:solidFill>
                <a:highlight>
                  <a:srgbClr val="FFFFFF"/>
                </a:highlight>
                <a:latin typeface="Courier New" panose="02070309020205020404" pitchFamily="49" charset="0"/>
                <a:cs typeface="Courier New" panose="02070309020205020404" pitchFamily="49" charset="0"/>
              </a:rPr>
              <a:t>" "</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1 4 2 5 3 */</a:t>
            </a:r>
          </a:p>
        </p:txBody>
      </p:sp>
      <p:sp>
        <p:nvSpPr>
          <p:cNvPr id="4" name="Slide Number Placeholder 3"/>
          <p:cNvSpPr>
            <a:spLocks noGrp="1"/>
          </p:cNvSpPr>
          <p:nvPr>
            <p:ph type="sldNum" sz="quarter" idx="12"/>
          </p:nvPr>
        </p:nvSpPr>
        <p:spPr/>
        <p:txBody>
          <a:bodyPr/>
          <a:lstStyle/>
          <a:p>
            <a:fld id="{D57F1E4F-1CFF-5643-939E-217C01CDF565}" type="slidenum">
              <a:rPr lang="en-US" smtClean="0"/>
              <a:pPr/>
              <a:t>41</a:t>
            </a:fld>
            <a:endParaRPr lang="en-US" dirty="0"/>
          </a:p>
        </p:txBody>
      </p:sp>
    </p:spTree>
    <p:extLst>
      <p:ext uri="{BB962C8B-B14F-4D97-AF65-F5344CB8AC3E}">
        <p14:creationId xmlns:p14="http://schemas.microsoft.com/office/powerpoint/2010/main" val="404580850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7571"/>
          </a:xfrm>
        </p:spPr>
        <p:txBody>
          <a:bodyPr/>
          <a:lstStyle/>
          <a:p>
            <a:r>
              <a:rPr lang="en-US" dirty="0" smtClean="0"/>
              <a:t>Sorted</a:t>
            </a:r>
            <a:endParaRPr lang="en-US" dirty="0"/>
          </a:p>
        </p:txBody>
      </p:sp>
      <p:sp>
        <p:nvSpPr>
          <p:cNvPr id="3" name="Content Placeholder 2"/>
          <p:cNvSpPr>
            <a:spLocks noGrp="1"/>
          </p:cNvSpPr>
          <p:nvPr>
            <p:ph idx="1"/>
          </p:nvPr>
        </p:nvSpPr>
        <p:spPr>
          <a:xfrm>
            <a:off x="677334" y="1545771"/>
            <a:ext cx="8596668" cy="4495591"/>
          </a:xfrm>
        </p:spPr>
        <p:txBody>
          <a:bodyPr>
            <a:normAutofit lnSpcReduction="10000"/>
          </a:bodyPr>
          <a:lstStyle/>
          <a:p>
            <a:r>
              <a:rPr lang="en-US" dirty="0" smtClean="0"/>
              <a:t>Sorts the elements in the stream.</a:t>
            </a:r>
          </a:p>
          <a:p>
            <a:r>
              <a:rPr lang="en-US" dirty="0" smtClean="0"/>
              <a:t>Supports parallel streams.  Sort is stable for sequential ordered streams.</a:t>
            </a:r>
          </a:p>
          <a:p>
            <a:r>
              <a:rPr lang="en-US" dirty="0" smtClean="0"/>
              <a:t>Stable sort means ordering</a:t>
            </a:r>
          </a:p>
          <a:p>
            <a:r>
              <a:rPr lang="en-US" dirty="0" smtClean="0"/>
              <a:t>Sorts using the </a:t>
            </a:r>
            <a:r>
              <a:rPr lang="en-US" i="1" dirty="0" smtClean="0"/>
              <a:t>natural order</a:t>
            </a:r>
            <a:r>
              <a:rPr lang="en-US" dirty="0" smtClean="0"/>
              <a:t> only when elements are Comparable</a:t>
            </a:r>
          </a:p>
          <a:p>
            <a:pPr marL="0" indent="0">
              <a:buNone/>
            </a:pPr>
            <a:r>
              <a:rPr lang="en-US" dirty="0">
                <a:solidFill>
                  <a:srgbClr val="008000"/>
                </a:solidFill>
                <a:highlight>
                  <a:srgbClr val="FFFFFF"/>
                </a:highlight>
                <a:latin typeface="Courier New" panose="02070309020205020404" pitchFamily="49" charset="0"/>
                <a:cs typeface="Courier New" panose="02070309020205020404" pitchFamily="49" charset="0"/>
              </a:rPr>
              <a:t>	</a:t>
            </a:r>
            <a:r>
              <a:rPr lang="en-US" dirty="0" smtClean="0">
                <a:solidFill>
                  <a:srgbClr val="008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Natural order is only valid for </a:t>
            </a:r>
            <a:r>
              <a:rPr lang="en-US" dirty="0" err="1" smtClean="0">
                <a:solidFill>
                  <a:srgbClr val="008000"/>
                </a:solidFill>
                <a:highlight>
                  <a:srgbClr val="FFFFFF"/>
                </a:highlight>
                <a:latin typeface="Courier New" panose="02070309020205020404" pitchFamily="49" charset="0"/>
                <a:cs typeface="Courier New" panose="02070309020205020404" pitchFamily="49" charset="0"/>
              </a:rPr>
              <a:t>java.lang.Comparable</a:t>
            </a:r>
            <a:endParaRPr lang="en-US"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of</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FF8000"/>
                </a:solidFill>
                <a:highlight>
                  <a:srgbClr val="FFFFFF"/>
                </a:highlight>
                <a:latin typeface="Courier New" panose="02070309020205020404" pitchFamily="49" charset="0"/>
                <a:cs typeface="Courier New" panose="02070309020205020404" pitchFamily="49" charset="0"/>
              </a:rPr>
              <a:t>8</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FF8000"/>
                </a:solidFill>
                <a:highlight>
                  <a:srgbClr val="FFFFFF"/>
                </a:highlight>
                <a:latin typeface="Courier New" panose="02070309020205020404" pitchFamily="49" charset="0"/>
                <a:cs typeface="Courier New" panose="02070309020205020404" pitchFamily="49" charset="0"/>
              </a:rPr>
              <a:t>4</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FF8000"/>
                </a:solidFill>
                <a:highlight>
                  <a:srgbClr val="FFFFFF"/>
                </a:highlight>
                <a:latin typeface="Courier New" panose="02070309020205020404" pitchFamily="49" charset="0"/>
                <a:cs typeface="Courier New" panose="02070309020205020404" pitchFamily="49" charset="0"/>
              </a:rPr>
              <a:t>6</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FF8000"/>
                </a:solidFill>
                <a:highlight>
                  <a:srgbClr val="FFFFFF"/>
                </a:highlight>
                <a:latin typeface="Courier New" panose="02070309020205020404" pitchFamily="49" charset="0"/>
                <a:cs typeface="Courier New" panose="02070309020205020404" pitchFamily="49" charset="0"/>
              </a:rPr>
              <a:t>3</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FF8000"/>
                </a:solidFill>
                <a:highlight>
                  <a:srgbClr val="FFFFFF"/>
                </a:highlight>
                <a:latin typeface="Courier New" panose="02070309020205020404" pitchFamily="49" charset="0"/>
                <a:cs typeface="Courier New" panose="02070309020205020404" pitchFamily="49" charset="0"/>
              </a:rPr>
              <a:t>7</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FF8000"/>
                </a:solidFill>
                <a:highlight>
                  <a:srgbClr val="FFFFFF"/>
                </a:highlight>
                <a:latin typeface="Courier New" panose="02070309020205020404" pitchFamily="49" charset="0"/>
                <a:cs typeface="Courier New" panose="02070309020205020404" pitchFamily="49" charset="0"/>
              </a:rPr>
              <a:t>8</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FF8000"/>
                </a:solidFill>
                <a:highlight>
                  <a:srgbClr val="FFFFFF"/>
                </a:highlight>
                <a:latin typeface="Courier New" panose="02070309020205020404" pitchFamily="49" charset="0"/>
                <a:cs typeface="Courier New" panose="02070309020205020404" pitchFamily="49" charset="0"/>
              </a:rPr>
              <a:t>2</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FF8000"/>
                </a:solidFill>
                <a:highlight>
                  <a:srgbClr val="FFFFFF"/>
                </a:highlight>
                <a:latin typeface="Courier New" panose="02070309020205020404" pitchFamily="49" charset="0"/>
                <a:cs typeface="Courier New" panose="02070309020205020404" pitchFamily="49" charset="0"/>
              </a:rPr>
              <a:t>3</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FF8000"/>
                </a:solidFill>
                <a:highlight>
                  <a:srgbClr val="FFFFFF"/>
                </a:highlight>
                <a:latin typeface="Courier New" panose="02070309020205020404" pitchFamily="49" charset="0"/>
                <a:cs typeface="Courier New" panose="02070309020205020404" pitchFamily="49" charset="0"/>
              </a:rPr>
              <a:t>4</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sorted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out</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808080"/>
                </a:solidFill>
                <a:highlight>
                  <a:srgbClr val="FFFFFF"/>
                </a:highlight>
                <a:latin typeface="Courier New" panose="02070309020205020404" pitchFamily="49" charset="0"/>
                <a:cs typeface="Courier New" panose="02070309020205020404" pitchFamily="49" charset="0"/>
              </a:rPr>
              <a:t>" "</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solidFill>
                  <a:srgbClr val="008000"/>
                </a:solidFill>
                <a:highlight>
                  <a:srgbClr val="FFFFFF"/>
                </a:highlight>
                <a:latin typeface="Courier New" panose="02070309020205020404" pitchFamily="49" charset="0"/>
                <a:cs typeface="Courier New" panose="02070309020205020404" pitchFamily="49" charset="0"/>
              </a:rPr>
              <a:t>	/* </a:t>
            </a:r>
            <a:r>
              <a:rPr lang="en-US" dirty="0">
                <a:solidFill>
                  <a:srgbClr val="008000"/>
                </a:solidFill>
                <a:highlight>
                  <a:srgbClr val="FFFFFF"/>
                </a:highlight>
                <a:latin typeface="Courier New" panose="02070309020205020404" pitchFamily="49" charset="0"/>
                <a:cs typeface="Courier New" panose="02070309020205020404" pitchFamily="49" charset="0"/>
              </a:rPr>
              <a:t>2 3 3 4 4 6 7 8 8 */</a:t>
            </a:r>
            <a:endParaRPr lang="en-US" dirty="0" smtClean="0">
              <a:latin typeface="Courier New" panose="02070309020205020404" pitchFamily="49" charset="0"/>
              <a:cs typeface="Courier New" panose="02070309020205020404" pitchFamily="49" charset="0"/>
            </a:endParaRPr>
          </a:p>
          <a:p>
            <a:r>
              <a:rPr lang="en-US" dirty="0" smtClean="0"/>
              <a:t>Sorts using a comparator</a:t>
            </a: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Stream</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of</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8</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4</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6</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7</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8</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2</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4</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sorted</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lhs</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rhs</a:t>
            </a:r>
            <a:r>
              <a:rPr lang="en-US" b="1" dirty="0">
                <a:solidFill>
                  <a:srgbClr val="000080"/>
                </a:solidFill>
                <a:highlight>
                  <a:srgbClr val="FFFFFF"/>
                </a:highlight>
                <a:latin typeface="Courier New" panose="02070309020205020404" pitchFamily="49" charset="0"/>
              </a:rPr>
              <a:t>)-&gt;</a:t>
            </a:r>
            <a:r>
              <a:rPr lang="en-US" dirty="0" err="1">
                <a:solidFill>
                  <a:srgbClr val="000000"/>
                </a:solidFill>
                <a:highlight>
                  <a:srgbClr val="FFFFFF"/>
                </a:highlight>
                <a:latin typeface="Courier New" panose="02070309020205020404" pitchFamily="49" charset="0"/>
              </a:rPr>
              <a:t>rhs</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lhs</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forEach</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i</a:t>
            </a:r>
            <a:r>
              <a:rPr lang="en-US" b="1" dirty="0">
                <a:solidFill>
                  <a:srgbClr val="000080"/>
                </a:solidFill>
                <a:highlight>
                  <a:srgbClr val="FFFFFF"/>
                </a:highlight>
                <a:latin typeface="Courier New" panose="02070309020205020404" pitchFamily="49" charset="0"/>
              </a:rPr>
              <a:t>-&gt;</a:t>
            </a:r>
            <a:r>
              <a:rPr lang="en-US" dirty="0" err="1">
                <a:solidFill>
                  <a:srgbClr val="000000"/>
                </a:solidFill>
                <a:highlight>
                  <a:srgbClr val="FFFFFF"/>
                </a:highlight>
                <a:latin typeface="Courier New" panose="02070309020205020404" pitchFamily="49" charset="0"/>
              </a:rPr>
              <a:t>System</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out</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print</a:t>
            </a:r>
            <a:r>
              <a:rPr lang="en-US" b="1" dirty="0">
                <a:solidFill>
                  <a:srgbClr val="000080"/>
                </a:solidFill>
                <a:highlight>
                  <a:srgbClr val="FFFFFF"/>
                </a:highlight>
                <a:latin typeface="Courier New" panose="02070309020205020404" pitchFamily="49" charset="0"/>
              </a:rPr>
              <a:t>(</a:t>
            </a:r>
            <a:r>
              <a:rPr lang="en-US" dirty="0">
                <a:solidFill>
                  <a:srgbClr val="808080"/>
                </a:solidFill>
                <a:highlight>
                  <a:srgbClr val="FFFFFF"/>
                </a:highlight>
                <a:latin typeface="Courier New" panose="02070309020205020404" pitchFamily="49" charset="0"/>
              </a:rPr>
              <a:t>" "</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i</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smtClean="0">
                <a:solidFill>
                  <a:srgbClr val="008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8 8 7 6 4 4 3 3 2 */</a:t>
            </a:r>
            <a:endParaRPr lang="en-US" dirty="0">
              <a:solidFill>
                <a:srgbClr val="000000"/>
              </a:solidFill>
              <a:highlight>
                <a:srgbClr val="FFFFFF"/>
              </a:highlight>
              <a:latin typeface="Courier New" panose="02070309020205020404" pitchFamily="49"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42</a:t>
            </a:fld>
            <a:endParaRPr lang="en-US" dirty="0"/>
          </a:p>
        </p:txBody>
      </p:sp>
    </p:spTree>
    <p:extLst>
      <p:ext uri="{BB962C8B-B14F-4D97-AF65-F5344CB8AC3E}">
        <p14:creationId xmlns:p14="http://schemas.microsoft.com/office/powerpoint/2010/main" val="271989440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2000"/>
          </a:xfrm>
        </p:spPr>
        <p:txBody>
          <a:bodyPr/>
          <a:lstStyle/>
          <a:p>
            <a:r>
              <a:rPr lang="en-US" dirty="0" err="1"/>
              <a:t>takeWhile</a:t>
            </a:r>
            <a:r>
              <a:rPr lang="en-US" dirty="0"/>
              <a:t> (Java 9+)</a:t>
            </a:r>
          </a:p>
        </p:txBody>
      </p:sp>
      <p:sp>
        <p:nvSpPr>
          <p:cNvPr id="3" name="Content Placeholder 2"/>
          <p:cNvSpPr>
            <a:spLocks noGrp="1"/>
          </p:cNvSpPr>
          <p:nvPr>
            <p:ph idx="1"/>
          </p:nvPr>
        </p:nvSpPr>
        <p:spPr>
          <a:xfrm>
            <a:off x="677334" y="1312632"/>
            <a:ext cx="9103480" cy="4517362"/>
          </a:xfrm>
        </p:spPr>
        <p:txBody>
          <a:bodyPr>
            <a:normAutofit lnSpcReduction="10000"/>
          </a:bodyPr>
          <a:lstStyle/>
          <a:p>
            <a:r>
              <a:rPr lang="en-US" sz="2400" dirty="0"/>
              <a:t>Creates a new stream that includes the elements that match the predicate until an element that does not match is found.</a:t>
            </a:r>
          </a:p>
          <a:p>
            <a:pPr marL="0" indent="0">
              <a:buNone/>
            </a:pPr>
            <a:r>
              <a:rPr lang="en-US" sz="2400" dirty="0"/>
              <a:t> </a:t>
            </a:r>
            <a:r>
              <a:rPr lang="en-US" sz="2400" dirty="0" smtClean="0"/>
              <a:t>	</a:t>
            </a:r>
            <a:r>
              <a:rPr lang="en-US" sz="2000" dirty="0" err="1" smtClean="0">
                <a:solidFill>
                  <a:srgbClr val="000000"/>
                </a:solidFill>
                <a:highlight>
                  <a:srgbClr val="FFFFFF"/>
                </a:highlight>
                <a:latin typeface="Courier New" panose="02070309020205020404" pitchFamily="49" charset="0"/>
              </a:rPr>
              <a:t>IntStream</a:t>
            </a:r>
            <a:r>
              <a:rPr lang="en-US" sz="2000" b="1" dirty="0" err="1" smtClean="0">
                <a:solidFill>
                  <a:srgbClr val="000080"/>
                </a:solidFill>
                <a:highlight>
                  <a:srgbClr val="FFFFFF"/>
                </a:highlight>
                <a:latin typeface="Courier New" panose="02070309020205020404" pitchFamily="49" charset="0"/>
              </a:rPr>
              <a:t>.</a:t>
            </a:r>
            <a:r>
              <a:rPr lang="en-US" sz="2000" dirty="0" err="1" smtClean="0">
                <a:solidFill>
                  <a:srgbClr val="000000"/>
                </a:solidFill>
                <a:highlight>
                  <a:srgbClr val="FFFFFF"/>
                </a:highlight>
                <a:latin typeface="Courier New" panose="02070309020205020404" pitchFamily="49" charset="0"/>
              </a:rPr>
              <a:t>of</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0</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1</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2</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3</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4</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2</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1</a:t>
            </a:r>
            <a:r>
              <a:rPr lang="en-US" sz="2000" b="1" dirty="0" smtClean="0">
                <a:solidFill>
                  <a:srgbClr val="000080"/>
                </a:solidFill>
                <a:highlight>
                  <a:srgbClr val="FFFFFF"/>
                </a:highlight>
                <a:latin typeface="Courier New" panose="02070309020205020404" pitchFamily="49" charset="0"/>
              </a:rPr>
              <a:t>).</a:t>
            </a:r>
            <a:r>
              <a:rPr lang="en-US" sz="2400" b="1" dirty="0" err="1">
                <a:solidFill>
                  <a:srgbClr val="000000"/>
                </a:solidFill>
                <a:highlight>
                  <a:srgbClr val="FFFFFF"/>
                </a:highlight>
                <a:latin typeface="Courier New" panose="02070309020205020404" pitchFamily="49" charset="0"/>
              </a:rPr>
              <a:t>takeWhile</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-&gt;</a:t>
            </a:r>
            <a:r>
              <a:rPr lang="en-US" sz="2000" dirty="0" err="1" smtClean="0">
                <a:solidFill>
                  <a:srgbClr val="000000"/>
                </a:solidFill>
                <a:highlight>
                  <a:srgbClr val="FFFFFF"/>
                </a:highlight>
                <a:latin typeface="Courier New" panose="02070309020205020404" pitchFamily="49" charset="0"/>
              </a:rPr>
              <a:t>i</a:t>
            </a:r>
            <a:r>
              <a:rPr lang="en-US" sz="2000" b="1" dirty="0" smtClean="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dirty="0" smtClean="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FF8000"/>
                </a:solidFill>
                <a:highlight>
                  <a:srgbClr val="FFFFFF"/>
                </a:highlight>
                <a:latin typeface="Courier New" panose="02070309020205020404" pitchFamily="49" charset="0"/>
              </a:rPr>
              <a:t>0</a:t>
            </a:r>
            <a:r>
              <a:rPr lang="en-US" sz="2000" b="1" dirty="0">
                <a:solidFill>
                  <a:srgbClr val="000080"/>
                </a:solidFill>
                <a:highlight>
                  <a:srgbClr val="FFFFFF"/>
                </a:highlight>
                <a:latin typeface="Courier New" panose="02070309020205020404" pitchFamily="49" charset="0"/>
              </a:rPr>
              <a:t>)</a:t>
            </a:r>
            <a:endParaRPr lang="en-US" sz="2000" dirty="0">
              <a:solidFill>
                <a:srgbClr val="008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rPr>
              <a:t>(</a:t>
            </a:r>
            <a:r>
              <a:rPr lang="en-US" sz="2000" dirty="0">
                <a:solidFill>
                  <a:srgbClr val="808080"/>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a:t>
            </a:r>
            <a:endParaRPr lang="en-US" sz="2000" dirty="0">
              <a:solidFill>
                <a:srgbClr val="008000"/>
              </a:solidFill>
              <a:highlight>
                <a:srgbClr val="FFFFFF"/>
              </a:highlight>
              <a:latin typeface="Courier New" panose="02070309020205020404" pitchFamily="49" charset="0"/>
            </a:endParaRPr>
          </a:p>
          <a:p>
            <a:pPr marL="0" indent="0">
              <a:buNone/>
            </a:pPr>
            <a:r>
              <a:rPr lang="en-US" sz="2000" dirty="0">
                <a:solidFill>
                  <a:srgbClr val="008000"/>
                </a:solidFill>
                <a:highlight>
                  <a:srgbClr val="FFFFFF"/>
                </a:highlight>
                <a:latin typeface="Courier New" panose="02070309020205020404" pitchFamily="49" charset="0"/>
              </a:rPr>
              <a:t>/* 0 1 2 </a:t>
            </a:r>
            <a:r>
              <a:rPr lang="en-US" sz="2000" dirty="0" smtClean="0">
                <a:solidFill>
                  <a:srgbClr val="008000"/>
                </a:solidFill>
                <a:highlight>
                  <a:srgbClr val="FFFFFF"/>
                </a:highlight>
                <a:latin typeface="Courier New" panose="02070309020205020404" pitchFamily="49" charset="0"/>
              </a:rPr>
              <a:t>3 */</a:t>
            </a:r>
            <a:endParaRPr lang="en-US" sz="2000" dirty="0">
              <a:solidFill>
                <a:srgbClr val="008000"/>
              </a:solidFill>
              <a:highlight>
                <a:srgbClr val="FFFFFF"/>
              </a:highlight>
              <a:latin typeface="Courier New" panose="02070309020205020404" pitchFamily="49" charset="0"/>
            </a:endParaRPr>
          </a:p>
          <a:p>
            <a:r>
              <a:rPr lang="en-US" sz="2400" dirty="0"/>
              <a:t>Unlike filter, processing stops at number </a:t>
            </a:r>
            <a:r>
              <a:rPr lang="en-US" sz="2400" dirty="0" smtClean="0"/>
              <a:t>3.</a:t>
            </a:r>
            <a:endParaRPr lang="en-US" sz="2400" dirty="0"/>
          </a:p>
          <a:p>
            <a:r>
              <a:rPr lang="en-US" sz="2400" dirty="0"/>
              <a:t>Stream is empty if first element does not match.</a:t>
            </a:r>
          </a:p>
          <a:p>
            <a:r>
              <a:rPr lang="en-US" sz="2400" dirty="0"/>
              <a:t>Not Pure Commutative </a:t>
            </a:r>
          </a:p>
          <a:p>
            <a:r>
              <a:rPr lang="en-US" sz="2400" dirty="0"/>
              <a:t>Result is nondeterministic on parallel and unordered streams.</a:t>
            </a:r>
          </a:p>
          <a:p>
            <a:pPr lvl="1"/>
            <a:r>
              <a:rPr lang="en-US" sz="2200" dirty="0"/>
              <a:t>Do not use this on a </a:t>
            </a:r>
            <a:r>
              <a:rPr lang="en-US" sz="2200" dirty="0" err="1"/>
              <a:t>HashSet</a:t>
            </a:r>
            <a:r>
              <a:rPr lang="en-US" sz="2200" dirty="0"/>
              <a:t>.  Use a </a:t>
            </a:r>
            <a:r>
              <a:rPr lang="en-US" sz="2200" dirty="0" err="1"/>
              <a:t>LinkedHashSet</a:t>
            </a:r>
            <a:r>
              <a:rPr lang="en-US" sz="2200" dirty="0"/>
              <a:t> instead.</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43</a:t>
            </a:fld>
            <a:endParaRPr lang="en-US" dirty="0"/>
          </a:p>
        </p:txBody>
      </p:sp>
    </p:spTree>
    <p:extLst>
      <p:ext uri="{BB962C8B-B14F-4D97-AF65-F5344CB8AC3E}">
        <p14:creationId xmlns:p14="http://schemas.microsoft.com/office/powerpoint/2010/main" val="119531137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3035"/>
          </a:xfrm>
        </p:spPr>
        <p:txBody>
          <a:bodyPr/>
          <a:lstStyle/>
          <a:p>
            <a:r>
              <a:rPr lang="en-US" dirty="0" err="1"/>
              <a:t>dropWhile</a:t>
            </a:r>
            <a:r>
              <a:rPr lang="en-US" dirty="0"/>
              <a:t> (Java 9+)</a:t>
            </a:r>
          </a:p>
        </p:txBody>
      </p:sp>
      <p:sp>
        <p:nvSpPr>
          <p:cNvPr id="3" name="Content Placeholder 2"/>
          <p:cNvSpPr>
            <a:spLocks noGrp="1"/>
          </p:cNvSpPr>
          <p:nvPr>
            <p:ph idx="1"/>
          </p:nvPr>
        </p:nvSpPr>
        <p:spPr>
          <a:xfrm>
            <a:off x="677333" y="1362635"/>
            <a:ext cx="9147985" cy="4678727"/>
          </a:xfrm>
        </p:spPr>
        <p:txBody>
          <a:bodyPr>
            <a:normAutofit/>
          </a:bodyPr>
          <a:lstStyle/>
          <a:p>
            <a:r>
              <a:rPr lang="en-US" sz="2400" dirty="0"/>
              <a:t>Creates a new stream that skips the elements that match the predicate until an element is found that matches it.</a:t>
            </a:r>
          </a:p>
          <a:p>
            <a:pPr marL="0" indent="0">
              <a:buNone/>
            </a:pPr>
            <a:r>
              <a:rPr lang="en-US" sz="2000" dirty="0" smtClean="0">
                <a:solidFill>
                  <a:srgbClr val="000000"/>
                </a:solidFill>
                <a:highlight>
                  <a:srgbClr val="FFFFFF"/>
                </a:highlight>
                <a:latin typeface="Courier New" panose="02070309020205020404" pitchFamily="49" charset="0"/>
              </a:rPr>
              <a:t>	</a:t>
            </a:r>
            <a:r>
              <a:rPr lang="en-US" sz="2000" dirty="0" err="1" smtClean="0">
                <a:solidFill>
                  <a:srgbClr val="000000"/>
                </a:solidFill>
                <a:highlight>
                  <a:srgbClr val="FFFFFF"/>
                </a:highlight>
                <a:latin typeface="Courier New" panose="02070309020205020404" pitchFamily="49" charset="0"/>
              </a:rPr>
              <a:t>IntStream</a:t>
            </a:r>
            <a:r>
              <a:rPr lang="en-US" sz="2000" b="1" dirty="0" err="1" smtClean="0">
                <a:solidFill>
                  <a:srgbClr val="000080"/>
                </a:solidFill>
                <a:highlight>
                  <a:srgbClr val="FFFFFF"/>
                </a:highlight>
                <a:latin typeface="Courier New" panose="02070309020205020404" pitchFamily="49" charset="0"/>
              </a:rPr>
              <a:t>.</a:t>
            </a:r>
            <a:r>
              <a:rPr lang="en-US" sz="2000" dirty="0" err="1" smtClean="0">
                <a:solidFill>
                  <a:srgbClr val="000000"/>
                </a:solidFill>
                <a:highlight>
                  <a:srgbClr val="FFFFFF"/>
                </a:highlight>
                <a:latin typeface="Courier New" panose="02070309020205020404" pitchFamily="49" charset="0"/>
              </a:rPr>
              <a:t>of</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0</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1</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2</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3</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4</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2</a:t>
            </a:r>
            <a:r>
              <a:rPr lang="en-US" sz="2000" b="1" dirty="0" smtClean="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1</a:t>
            </a:r>
            <a:r>
              <a:rPr lang="en-US" sz="2000" b="1" dirty="0" smtClean="0">
                <a:solidFill>
                  <a:srgbClr val="000080"/>
                </a:solidFill>
                <a:highlight>
                  <a:srgbClr val="FFFFFF"/>
                </a:highlight>
                <a:latin typeface="Courier New" panose="02070309020205020404" pitchFamily="49" charset="0"/>
              </a:rPr>
              <a:t>)</a:t>
            </a:r>
            <a:r>
              <a:rPr lang="it-IT"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it-IT" sz="2400" b="1" dirty="0">
                <a:solidFill>
                  <a:srgbClr val="000000"/>
                </a:solidFill>
                <a:highlight>
                  <a:srgbClr val="FFFFFF"/>
                </a:highlight>
                <a:latin typeface="Courier New" panose="02070309020205020404" pitchFamily="49" charset="0"/>
                <a:cs typeface="Courier New" panose="02070309020205020404" pitchFamily="49" charset="0"/>
              </a:rPr>
              <a:t>dropWhile</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r>
              <a:rPr lang="it-IT" sz="2000" dirty="0">
                <a:solidFill>
                  <a:srgbClr val="000000"/>
                </a:solidFill>
                <a:highlight>
                  <a:srgbClr val="FFFFFF"/>
                </a:highlight>
                <a:latin typeface="Courier New" panose="02070309020205020404" pitchFamily="49" charset="0"/>
                <a:cs typeface="Courier New" panose="02070309020205020404" pitchFamily="49" charset="0"/>
              </a:rPr>
              <a:t>i</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-&gt;</a:t>
            </a:r>
            <a:r>
              <a:rPr lang="it-IT" sz="2000" dirty="0" smtClean="0">
                <a:solidFill>
                  <a:srgbClr val="000000"/>
                </a:solidFill>
                <a:highlight>
                  <a:srgbClr val="FFFFFF"/>
                </a:highlight>
                <a:latin typeface="Courier New" panose="02070309020205020404" pitchFamily="49" charset="0"/>
                <a:cs typeface="Courier New" panose="02070309020205020404" pitchFamily="49" charset="0"/>
              </a:rPr>
              <a:t>i</a:t>
            </a:r>
            <a:r>
              <a:rPr lang="it-IT"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it-IT" sz="2000" dirty="0">
                <a:solidFill>
                  <a:srgbClr val="FF8000"/>
                </a:solidFill>
                <a:highlight>
                  <a:srgbClr val="FFFFFF"/>
                </a:highlight>
                <a:latin typeface="Courier New" panose="02070309020205020404" pitchFamily="49" charset="0"/>
                <a:cs typeface="Courier New" panose="02070309020205020404" pitchFamily="49" charset="0"/>
              </a:rPr>
              <a:t>4</a:t>
            </a:r>
            <a:r>
              <a:rPr lang="it-IT" sz="2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r>
              <a:rPr lang="it-IT" sz="2000" dirty="0">
                <a:solidFill>
                  <a:srgbClr val="000000"/>
                </a:solidFill>
                <a:highlight>
                  <a:srgbClr val="FFFFFF"/>
                </a:highlight>
                <a:latin typeface="Courier New" panose="02070309020205020404" pitchFamily="49" charset="0"/>
                <a:cs typeface="Courier New" panose="02070309020205020404" pitchFamily="49" charset="0"/>
              </a:rPr>
              <a:t> </a:t>
            </a:r>
            <a:r>
              <a:rPr lang="it-IT" sz="2000" dirty="0">
                <a:solidFill>
                  <a:srgbClr val="FF8000"/>
                </a:solidFill>
                <a:highlight>
                  <a:srgbClr val="FFFFFF"/>
                </a:highlight>
                <a:latin typeface="Courier New" panose="02070309020205020404" pitchFamily="49" charset="0"/>
                <a:cs typeface="Courier New" panose="02070309020205020404" pitchFamily="49" charset="0"/>
              </a:rPr>
              <a:t>0</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it-IT" sz="20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808080"/>
                </a:solidFill>
                <a:highlight>
                  <a:srgbClr val="FFFFFF"/>
                </a:highlight>
                <a:latin typeface="Courier New" panose="02070309020205020404" pitchFamily="49" charset="0"/>
                <a:cs typeface="Courier New" panose="02070309020205020404" pitchFamily="49" charset="0"/>
              </a:rPr>
              <a:t>" "</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smtClean="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smtClean="0">
                <a:solidFill>
                  <a:srgbClr val="008000"/>
                </a:solidFill>
                <a:highlight>
                  <a:srgbClr val="FFFFFF"/>
                </a:highlight>
                <a:latin typeface="Courier New" panose="02070309020205020404" pitchFamily="49" charset="0"/>
                <a:cs typeface="Courier New" panose="02070309020205020404" pitchFamily="49" charset="0"/>
              </a:rPr>
              <a:t>  /* 4 2 </a:t>
            </a:r>
            <a:r>
              <a:rPr lang="en-US" sz="2000" dirty="0">
                <a:solidFill>
                  <a:srgbClr val="008000"/>
                </a:solidFill>
                <a:highlight>
                  <a:srgbClr val="FFFFFF"/>
                </a:highlight>
                <a:latin typeface="Courier New" panose="02070309020205020404" pitchFamily="49" charset="0"/>
                <a:cs typeface="Courier New" panose="02070309020205020404" pitchFamily="49" charset="0"/>
              </a:rPr>
              <a:t>1</a:t>
            </a:r>
            <a:r>
              <a:rPr lang="en-US" sz="2000" dirty="0" smtClean="0">
                <a:solidFill>
                  <a:srgbClr val="008000"/>
                </a:solidFill>
                <a:highlight>
                  <a:srgbClr val="FFFFFF"/>
                </a:highlight>
                <a:latin typeface="Courier New" panose="02070309020205020404" pitchFamily="49" charset="0"/>
                <a:cs typeface="Courier New" panose="02070309020205020404" pitchFamily="49" charset="0"/>
              </a:rPr>
              <a:t> */</a:t>
            </a:r>
          </a:p>
          <a:p>
            <a:r>
              <a:rPr lang="en-US" sz="2400" dirty="0" smtClean="0"/>
              <a:t>Unlike </a:t>
            </a:r>
            <a:r>
              <a:rPr lang="en-US" sz="2400" dirty="0"/>
              <a:t>filter, matching and skipping stops at number </a:t>
            </a:r>
            <a:r>
              <a:rPr lang="en-US" sz="2400" dirty="0" smtClean="0"/>
              <a:t>4.</a:t>
            </a:r>
            <a:endParaRPr lang="en-US" sz="2400" dirty="0"/>
          </a:p>
          <a:p>
            <a:r>
              <a:rPr lang="en-US" sz="2400" dirty="0"/>
              <a:t>Stream has all elements if first element does not match.</a:t>
            </a:r>
          </a:p>
          <a:p>
            <a:r>
              <a:rPr lang="en-US" sz="2400" dirty="0"/>
              <a:t>Not Pure Commutative </a:t>
            </a:r>
          </a:p>
          <a:p>
            <a:r>
              <a:rPr lang="en-US" sz="2400" dirty="0"/>
              <a:t>Result is nondeterministic on parallel and unordered streams.</a:t>
            </a:r>
          </a:p>
          <a:p>
            <a:pPr lvl="1"/>
            <a:r>
              <a:rPr lang="en-US" sz="2200" dirty="0"/>
              <a:t>Do not use this on a </a:t>
            </a:r>
            <a:r>
              <a:rPr lang="en-US" sz="2200" dirty="0" err="1"/>
              <a:t>HashSet</a:t>
            </a:r>
            <a:r>
              <a:rPr lang="en-US" sz="2200" dirty="0"/>
              <a:t>. Use a </a:t>
            </a:r>
            <a:r>
              <a:rPr lang="en-US" sz="2200" dirty="0" err="1"/>
              <a:t>LinkedHashSet</a:t>
            </a:r>
            <a:r>
              <a:rPr lang="en-US" sz="2200" dirty="0"/>
              <a:t> instead.</a:t>
            </a: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44</a:t>
            </a:fld>
            <a:endParaRPr lang="en-US" dirty="0"/>
          </a:p>
        </p:txBody>
      </p:sp>
    </p:spTree>
    <p:extLst>
      <p:ext uri="{BB962C8B-B14F-4D97-AF65-F5344CB8AC3E}">
        <p14:creationId xmlns:p14="http://schemas.microsoft.com/office/powerpoint/2010/main" val="398124542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08214"/>
            <a:ext cx="7818966" cy="1320800"/>
          </a:xfrm>
        </p:spPr>
        <p:txBody>
          <a:bodyPr/>
          <a:lstStyle/>
          <a:p>
            <a:r>
              <a:rPr lang="en-US" dirty="0"/>
              <a:t>Intermediate Operations May Be Added Conditionally</a:t>
            </a:r>
          </a:p>
        </p:txBody>
      </p:sp>
      <p:sp>
        <p:nvSpPr>
          <p:cNvPr id="3" name="Content Placeholder 2"/>
          <p:cNvSpPr>
            <a:spLocks noGrp="1"/>
          </p:cNvSpPr>
          <p:nvPr>
            <p:ph idx="1"/>
          </p:nvPr>
        </p:nvSpPr>
        <p:spPr>
          <a:xfrm>
            <a:off x="677334" y="1970316"/>
            <a:ext cx="8596668" cy="4403062"/>
          </a:xfrm>
        </p:spPr>
        <p:txBody>
          <a:bodyPr>
            <a:normAutofit/>
          </a:bodyPr>
          <a:lstStyle/>
          <a:p>
            <a:r>
              <a:rPr lang="en-US" sz="2000" dirty="0"/>
              <a:t>Consider this code:</a:t>
            </a:r>
          </a:p>
          <a:p>
            <a:r>
              <a:rPr lang="en-US" sz="2000" dirty="0">
                <a:solidFill>
                  <a:srgbClr val="000000"/>
                </a:solidFill>
                <a:highlight>
                  <a:srgbClr val="FFFFFF"/>
                </a:highlight>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data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of</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data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datum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datum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000" dirty="0"/>
              <a:t>When a null modulo</a:t>
            </a:r>
            <a:r>
              <a:rPr lang="en-US" sz="2000" dirty="0">
                <a:solidFill>
                  <a:srgbClr val="000000"/>
                </a:solidFill>
                <a:highlight>
                  <a:srgbClr val="FFFFFF"/>
                </a:highlight>
              </a:rPr>
              <a:t> </a:t>
            </a:r>
            <a:r>
              <a:rPr lang="en-US" sz="2000" dirty="0"/>
              <a:t>is passed in, all elements will be processed</a:t>
            </a:r>
          </a:p>
          <a:p>
            <a:r>
              <a:rPr lang="en-US" sz="2000" dirty="0"/>
              <a:t>Is there a way we can take advantage of the fact that all are processed when modulo is null?</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45</a:t>
            </a:fld>
            <a:endParaRPr lang="en-US" dirty="0"/>
          </a:p>
        </p:txBody>
      </p:sp>
    </p:spTree>
    <p:extLst>
      <p:ext uri="{BB962C8B-B14F-4D97-AF65-F5344CB8AC3E}">
        <p14:creationId xmlns:p14="http://schemas.microsoft.com/office/powerpoint/2010/main" val="255251121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82385"/>
            <a:ext cx="8596668" cy="1320800"/>
          </a:xfrm>
        </p:spPr>
        <p:txBody>
          <a:bodyPr/>
          <a:lstStyle/>
          <a:p>
            <a:r>
              <a:rPr lang="en-US" dirty="0"/>
              <a:t>Optimize By Filtering Conditionally</a:t>
            </a:r>
          </a:p>
        </p:txBody>
      </p:sp>
      <p:sp>
        <p:nvSpPr>
          <p:cNvPr id="3" name="Content Placeholder 2"/>
          <p:cNvSpPr>
            <a:spLocks noGrp="1"/>
          </p:cNvSpPr>
          <p:nvPr>
            <p:ph idx="1"/>
          </p:nvPr>
        </p:nvSpPr>
        <p:spPr>
          <a:xfrm>
            <a:off x="677334" y="1572987"/>
            <a:ext cx="8909957" cy="4523014"/>
          </a:xfrm>
        </p:spPr>
        <p:txBody>
          <a:bodyPr>
            <a:normAutofit fontScale="77500" lnSpcReduction="20000"/>
          </a:bodyPr>
          <a:lstStyle/>
          <a:p>
            <a:r>
              <a:rPr lang="en-US" sz="2600" dirty="0"/>
              <a:t>The example on the previous slide may be optimized by conditionally adding the filter and unboxing modulo.</a:t>
            </a:r>
          </a:p>
          <a:p>
            <a:r>
              <a:rPr lang="en-US" sz="2300" dirty="0">
                <a:solidFill>
                  <a:srgbClr val="000000"/>
                </a:solidFill>
                <a:highlight>
                  <a:srgbClr val="FFFFFF"/>
                </a:highlight>
              </a:rPr>
              <a:t> </a:t>
            </a:r>
            <a:r>
              <a:rPr lang="en-US" sz="23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3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data</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31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3100" b="1" dirty="0">
                <a:solidFill>
                  <a:srgbClr val="000000"/>
                </a:solidFill>
                <a:highlight>
                  <a:srgbClr val="FFFFFF"/>
                </a:highlight>
                <a:latin typeface="Courier New" panose="02070309020205020404" pitchFamily="49" charset="0"/>
                <a:cs typeface="Courier New" panose="02070309020205020404" pitchFamily="49" charset="0"/>
              </a:rPr>
              <a:t> </a:t>
            </a:r>
            <a:r>
              <a:rPr lang="en-US" sz="3100" b="1" dirty="0">
                <a:solidFill>
                  <a:srgbClr val="000080"/>
                </a:solidFill>
                <a:highlight>
                  <a:srgbClr val="FFFFFF"/>
                </a:highlight>
                <a:latin typeface="Courier New" panose="02070309020205020404" pitchFamily="49" charset="0"/>
                <a:cs typeface="Courier New" panose="02070309020205020404" pitchFamily="49" charset="0"/>
              </a:rPr>
              <a:t>(</a:t>
            </a:r>
            <a:r>
              <a:rPr lang="en-US" sz="3100" b="1"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3100" b="1" dirty="0">
                <a:solidFill>
                  <a:srgbClr val="000080"/>
                </a:solidFill>
                <a:highlight>
                  <a:srgbClr val="FFFFFF"/>
                </a:highlight>
                <a:latin typeface="Courier New" panose="02070309020205020404" pitchFamily="49" charset="0"/>
                <a:cs typeface="Courier New" panose="02070309020205020404" pitchFamily="49" charset="0"/>
              </a:rPr>
              <a:t>!=</a:t>
            </a:r>
            <a:r>
              <a:rPr lang="en-US" sz="3100" b="1" dirty="0">
                <a:solidFill>
                  <a:srgbClr val="000000"/>
                </a:solidFill>
                <a:highlight>
                  <a:srgbClr val="FFFFFF"/>
                </a:highlight>
                <a:latin typeface="Courier New" panose="02070309020205020404" pitchFamily="49" charset="0"/>
                <a:cs typeface="Courier New" panose="02070309020205020404" pitchFamily="49" charset="0"/>
              </a:rPr>
              <a:t> </a:t>
            </a:r>
            <a:r>
              <a:rPr lang="en-US" sz="31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31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a:solidFill>
                  <a:srgbClr val="008000"/>
                </a:solidFill>
                <a:highlight>
                  <a:srgbClr val="FFFFFF"/>
                </a:highlight>
                <a:latin typeface="Courier New" panose="02070309020205020404" pitchFamily="49" charset="0"/>
                <a:cs typeface="Courier New" panose="02070309020205020404" pitchFamily="49" charset="0"/>
              </a:rPr>
              <a:t>// Factor out unboxing of int.</a:t>
            </a: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a:solidFill>
                  <a:srgbClr val="008000"/>
                </a:solidFill>
                <a:highlight>
                  <a:srgbClr val="FFFFFF"/>
                </a:highlight>
                <a:latin typeface="Courier New" panose="02070309020205020404" pitchFamily="49" charset="0"/>
                <a:cs typeface="Courier New" panose="02070309020205020404" pitchFamily="49" charset="0"/>
              </a:rPr>
              <a:t>// Must re-assign because .filter creates a new stream.</a:t>
            </a:r>
          </a:p>
          <a:p>
            <a:pPr marL="0" indent="0">
              <a:buNone/>
            </a:pPr>
            <a:r>
              <a:rPr lang="de-DE" sz="2300" dirty="0">
                <a:solidFill>
                  <a:srgbClr val="000000"/>
                </a:solidFill>
                <a:highlight>
                  <a:srgbClr val="FFFFFF"/>
                </a:highlight>
                <a:latin typeface="Courier New" panose="02070309020205020404" pitchFamily="49" charset="0"/>
                <a:cs typeface="Courier New" panose="02070309020205020404" pitchFamily="49" charset="0"/>
              </a:rPr>
              <a:t>       sumStream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sumStream</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filter</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datum</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-&gt;(</a:t>
            </a:r>
            <a:r>
              <a:rPr lang="de-DE" sz="2300" dirty="0">
                <a:solidFill>
                  <a:srgbClr val="000000"/>
                </a:solidFill>
                <a:highlight>
                  <a:srgbClr val="FFFFFF"/>
                </a:highlight>
                <a:latin typeface="Courier New" panose="02070309020205020404" pitchFamily="49" charset="0"/>
                <a:cs typeface="Courier New" panose="02070309020205020404" pitchFamily="49" charset="0"/>
              </a:rPr>
              <a:t>datum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mod</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a:t>
            </a:r>
            <a:r>
              <a:rPr lang="de-DE" sz="2300" dirty="0">
                <a:solidFill>
                  <a:srgbClr val="FF8000"/>
                </a:solidFill>
                <a:highlight>
                  <a:srgbClr val="FFFFFF"/>
                </a:highlight>
                <a:latin typeface="Courier New" panose="02070309020205020404" pitchFamily="49" charset="0"/>
                <a:cs typeface="Courier New" panose="02070309020205020404" pitchFamily="49" charset="0"/>
              </a:rPr>
              <a:t>0</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de-DE"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3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600" dirty="0"/>
              <a:t>The check for null and unboxing of modulo is done only once.  The resulting stream operation will be more performant.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46</a:t>
            </a:fld>
            <a:endParaRPr lang="en-US" dirty="0"/>
          </a:p>
        </p:txBody>
      </p:sp>
    </p:spTree>
    <p:extLst>
      <p:ext uri="{BB962C8B-B14F-4D97-AF65-F5344CB8AC3E}">
        <p14:creationId xmlns:p14="http://schemas.microsoft.com/office/powerpoint/2010/main" val="215672732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7600CA-ED49-8A42-8AAC-B8CED9B598F6}"/>
              </a:ext>
            </a:extLst>
          </p:cNvPr>
          <p:cNvSpPr>
            <a:spLocks noGrp="1"/>
          </p:cNvSpPr>
          <p:nvPr>
            <p:ph type="ctrTitle"/>
          </p:nvPr>
        </p:nvSpPr>
        <p:spPr/>
        <p:txBody>
          <a:bodyPr/>
          <a:lstStyle/>
          <a:p>
            <a:r>
              <a:rPr lang="en-US"/>
              <a:t>Terminal Operations</a:t>
            </a:r>
          </a:p>
        </p:txBody>
      </p:sp>
      <p:sp>
        <p:nvSpPr>
          <p:cNvPr id="3" name="Content Placeholder 2">
            <a:extLst>
              <a:ext uri="{FF2B5EF4-FFF2-40B4-BE49-F238E27FC236}">
                <a16:creationId xmlns:a16="http://schemas.microsoft.com/office/drawing/2014/main" xmlns="" id="{095A9095-A831-4445-8971-55AE4AD7D768}"/>
              </a:ext>
            </a:extLst>
          </p:cNvPr>
          <p:cNvSpPr>
            <a:spLocks noGrp="1"/>
          </p:cNvSpPr>
          <p:nvPr>
            <p:ph type="subTitle" idx="1"/>
          </p:nvPr>
        </p:nvSpPr>
        <p:spPr/>
        <p:txBody>
          <a:bodyPr/>
          <a:lstStyle/>
          <a:p>
            <a:r>
              <a:rPr lang="en-US"/>
              <a:t>Let's Get This Party Started. Let’s Get This Stream Processing</a:t>
            </a:r>
          </a:p>
        </p:txBody>
      </p:sp>
    </p:spTree>
    <p:extLst>
      <p:ext uri="{BB962C8B-B14F-4D97-AF65-F5344CB8AC3E}">
        <p14:creationId xmlns:p14="http://schemas.microsoft.com/office/powerpoint/2010/main" val="172377374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1FC55F-B025-1646-8698-4E547B39859F}"/>
              </a:ext>
            </a:extLst>
          </p:cNvPr>
          <p:cNvSpPr>
            <a:spLocks noGrp="1"/>
          </p:cNvSpPr>
          <p:nvPr>
            <p:ph type="title"/>
          </p:nvPr>
        </p:nvSpPr>
        <p:spPr>
          <a:xfrm>
            <a:off x="791634" y="284704"/>
            <a:ext cx="8596668" cy="696686"/>
          </a:xfrm>
        </p:spPr>
        <p:txBody>
          <a:bodyPr>
            <a:normAutofit/>
          </a:bodyPr>
          <a:lstStyle/>
          <a:p>
            <a:r>
              <a:rPr lang="en-US" dirty="0"/>
              <a:t>Terminal Operations</a:t>
            </a:r>
          </a:p>
        </p:txBody>
      </p:sp>
      <p:sp>
        <p:nvSpPr>
          <p:cNvPr id="3" name="Content Placeholder 2">
            <a:extLst>
              <a:ext uri="{FF2B5EF4-FFF2-40B4-BE49-F238E27FC236}">
                <a16:creationId xmlns:a16="http://schemas.microsoft.com/office/drawing/2014/main" xmlns="" id="{212DEAB1-CB9C-0443-A7F4-896B0EDCEF7F}"/>
              </a:ext>
            </a:extLst>
          </p:cNvPr>
          <p:cNvSpPr>
            <a:spLocks noGrp="1"/>
          </p:cNvSpPr>
          <p:nvPr>
            <p:ph idx="1"/>
          </p:nvPr>
        </p:nvSpPr>
        <p:spPr>
          <a:xfrm>
            <a:off x="399747" y="933241"/>
            <a:ext cx="8940196" cy="5424016"/>
          </a:xfrm>
        </p:spPr>
        <p:txBody>
          <a:bodyPr>
            <a:normAutofit/>
          </a:bodyPr>
          <a:lstStyle/>
          <a:p>
            <a:r>
              <a:rPr lang="en-US" sz="2000" dirty="0"/>
              <a:t>count – A </a:t>
            </a:r>
            <a:r>
              <a:rPr lang="en-US" sz="2000" i="1" dirty="0"/>
              <a:t>reduction </a:t>
            </a:r>
            <a:r>
              <a:rPr lang="en-US" sz="2000" dirty="0"/>
              <a:t>that returns the number of elements in the stream.  Never use on an infinite stream.</a:t>
            </a:r>
          </a:p>
          <a:p>
            <a:r>
              <a:rPr lang="en-US" sz="2000" dirty="0"/>
              <a:t>reduce – Perform a </a:t>
            </a:r>
            <a:r>
              <a:rPr lang="en-US" sz="2000" i="1" dirty="0"/>
              <a:t>reduction </a:t>
            </a:r>
            <a:r>
              <a:rPr lang="en-US" sz="2000" dirty="0"/>
              <a:t>of the stream using a </a:t>
            </a:r>
            <a:r>
              <a:rPr lang="en-US" sz="2000" dirty="0" err="1">
                <a:latin typeface="Courier New" panose="02070309020205020404" pitchFamily="49" charset="0"/>
                <a:cs typeface="Courier New" panose="02070309020205020404" pitchFamily="49" charset="0"/>
              </a:rPr>
              <a:t>BinaryOperator</a:t>
            </a:r>
            <a:r>
              <a:rPr lang="en-US" sz="2000" dirty="0"/>
              <a:t> to accumulate the elements.  Never use on an infinite stream.</a:t>
            </a:r>
          </a:p>
          <a:p>
            <a:r>
              <a:rPr lang="en-US" sz="2000" dirty="0" err="1"/>
              <a:t>anyMatch</a:t>
            </a:r>
            <a:r>
              <a:rPr lang="en-US" sz="2000" dirty="0"/>
              <a:t> – Returns </a:t>
            </a:r>
            <a:r>
              <a:rPr lang="en-US" sz="2000" b="1" dirty="0">
                <a:solidFill>
                  <a:srgbClr val="0000FF"/>
                </a:solidFill>
                <a:latin typeface="Courier New" panose="02070309020205020404" pitchFamily="49" charset="0"/>
              </a:rPr>
              <a:t>true</a:t>
            </a:r>
            <a:r>
              <a:rPr lang="en-US" sz="2000" dirty="0"/>
              <a:t> and stops processing if any element matches the supplied </a:t>
            </a:r>
            <a:r>
              <a:rPr lang="en-US" sz="2000" dirty="0">
                <a:latin typeface="Courier New" panose="02070309020205020404" pitchFamily="49" charset="0"/>
                <a:cs typeface="Courier New" panose="02070309020205020404" pitchFamily="49" charset="0"/>
              </a:rPr>
              <a:t>Predicate</a:t>
            </a:r>
            <a:r>
              <a:rPr lang="en-US" sz="2000" dirty="0"/>
              <a:t>, </a:t>
            </a:r>
            <a:r>
              <a:rPr lang="en-US" sz="2000" b="1" dirty="0">
                <a:solidFill>
                  <a:srgbClr val="0000FF"/>
                </a:solidFill>
                <a:latin typeface="Courier New" panose="02070309020205020404" pitchFamily="49" charset="0"/>
              </a:rPr>
              <a:t>false</a:t>
            </a:r>
            <a:r>
              <a:rPr lang="en-US" sz="2000" dirty="0"/>
              <a:t> otherwise.  Empty Stream is </a:t>
            </a:r>
            <a:r>
              <a:rPr lang="en-US" sz="2000" b="1" dirty="0">
                <a:solidFill>
                  <a:srgbClr val="0000FF"/>
                </a:solidFill>
                <a:latin typeface="Courier New" panose="02070309020205020404" pitchFamily="49" charset="0"/>
              </a:rPr>
              <a:t>false</a:t>
            </a:r>
            <a:r>
              <a:rPr lang="en-US" sz="2000" dirty="0"/>
              <a:t>.</a:t>
            </a:r>
          </a:p>
          <a:p>
            <a:r>
              <a:rPr lang="en-US" sz="2000" dirty="0" err="1"/>
              <a:t>allMatch</a:t>
            </a:r>
            <a:r>
              <a:rPr lang="en-US" sz="2000" dirty="0"/>
              <a:t> – Returns </a:t>
            </a:r>
            <a:r>
              <a:rPr lang="en-US" sz="2000" b="1" dirty="0">
                <a:solidFill>
                  <a:srgbClr val="0000FF"/>
                </a:solidFill>
                <a:latin typeface="Courier New" panose="02070309020205020404" pitchFamily="49" charset="0"/>
              </a:rPr>
              <a:t>false</a:t>
            </a:r>
            <a:r>
              <a:rPr lang="en-US" sz="2000" dirty="0"/>
              <a:t> and stops processing if any element does </a:t>
            </a:r>
            <a:r>
              <a:rPr lang="en-US" sz="2000" b="1" dirty="0"/>
              <a:t>not</a:t>
            </a:r>
            <a:r>
              <a:rPr lang="en-US" sz="2000" dirty="0"/>
              <a:t> match the supplied </a:t>
            </a:r>
            <a:r>
              <a:rPr lang="en-US" sz="2000" dirty="0">
                <a:latin typeface="Courier New" panose="02070309020205020404" pitchFamily="49" charset="0"/>
                <a:cs typeface="Courier New" panose="02070309020205020404" pitchFamily="49" charset="0"/>
              </a:rPr>
              <a:t>Predicate</a:t>
            </a:r>
            <a:r>
              <a:rPr lang="en-US" sz="2000" dirty="0"/>
              <a:t>, </a:t>
            </a:r>
            <a:r>
              <a:rPr lang="en-US" sz="2000" b="1" dirty="0">
                <a:solidFill>
                  <a:srgbClr val="0000FF"/>
                </a:solidFill>
                <a:latin typeface="Courier New" panose="02070309020205020404" pitchFamily="49" charset="0"/>
              </a:rPr>
              <a:t>true</a:t>
            </a:r>
            <a:r>
              <a:rPr lang="en-US" sz="2000" dirty="0"/>
              <a:t> otherwise. Empty Stream is </a:t>
            </a:r>
            <a:r>
              <a:rPr lang="en-US" sz="2000" b="1" dirty="0">
                <a:solidFill>
                  <a:srgbClr val="0000FF"/>
                </a:solidFill>
                <a:latin typeface="Courier New" panose="02070309020205020404" pitchFamily="49" charset="0"/>
              </a:rPr>
              <a:t>true</a:t>
            </a:r>
          </a:p>
          <a:p>
            <a:r>
              <a:rPr lang="en-US" sz="2000" dirty="0" err="1"/>
              <a:t>noneMatch</a:t>
            </a:r>
            <a:r>
              <a:rPr lang="en-US" sz="2000" dirty="0"/>
              <a:t> – Returns </a:t>
            </a:r>
            <a:r>
              <a:rPr lang="en-US" sz="2000" b="1" dirty="0">
                <a:solidFill>
                  <a:srgbClr val="0000FF"/>
                </a:solidFill>
                <a:latin typeface="Courier New" panose="02070309020205020404" pitchFamily="49" charset="0"/>
              </a:rPr>
              <a:t>false</a:t>
            </a:r>
            <a:r>
              <a:rPr lang="en-US" sz="2000" dirty="0"/>
              <a:t> and stops processing if any element matches the supplied </a:t>
            </a:r>
            <a:r>
              <a:rPr lang="en-US" sz="2000" dirty="0">
                <a:latin typeface="Courier New" panose="02070309020205020404" pitchFamily="49" charset="0"/>
                <a:cs typeface="Courier New" panose="02070309020205020404" pitchFamily="49" charset="0"/>
              </a:rPr>
              <a:t>Predicate</a:t>
            </a:r>
            <a:r>
              <a:rPr lang="en-US" sz="2000" dirty="0"/>
              <a:t> , </a:t>
            </a:r>
            <a:r>
              <a:rPr lang="en-US" sz="2000" b="1" dirty="0">
                <a:solidFill>
                  <a:srgbClr val="0000FF"/>
                </a:solidFill>
                <a:latin typeface="Courier New" panose="02070309020205020404" pitchFamily="49" charset="0"/>
              </a:rPr>
              <a:t>true</a:t>
            </a:r>
            <a:r>
              <a:rPr lang="en-US" sz="2000" dirty="0"/>
              <a:t> otherwise. Empty Stream is </a:t>
            </a:r>
            <a:r>
              <a:rPr lang="en-US" sz="2000" b="1" dirty="0">
                <a:solidFill>
                  <a:srgbClr val="0000FF"/>
                </a:solidFill>
                <a:latin typeface="Courier New" panose="02070309020205020404" pitchFamily="49" charset="0"/>
              </a:rPr>
              <a:t>true</a:t>
            </a:r>
            <a:r>
              <a:rPr lang="en-US" sz="2000" dirty="0"/>
              <a:t>.</a:t>
            </a:r>
          </a:p>
          <a:p>
            <a:r>
              <a:rPr lang="en-US" sz="2000" dirty="0" err="1"/>
              <a:t>forEach</a:t>
            </a:r>
            <a:r>
              <a:rPr lang="en-US" sz="2000" dirty="0"/>
              <a:t> – A </a:t>
            </a:r>
            <a:r>
              <a:rPr lang="en-US" sz="2000" dirty="0">
                <a:solidFill>
                  <a:srgbClr val="8000FF"/>
                </a:solidFill>
                <a:latin typeface="Courier New" panose="02070309020205020404" pitchFamily="49" charset="0"/>
              </a:rPr>
              <a:t>void</a:t>
            </a:r>
            <a:r>
              <a:rPr lang="en-US" sz="2000" dirty="0"/>
              <a:t> operation that presents each element to a </a:t>
            </a:r>
            <a:r>
              <a:rPr lang="en-US" sz="2000" dirty="0">
                <a:latin typeface="Courier New" panose="02070309020205020404" pitchFamily="49" charset="0"/>
                <a:cs typeface="Courier New" panose="02070309020205020404" pitchFamily="49" charset="0"/>
              </a:rPr>
              <a:t>Consumer</a:t>
            </a:r>
            <a:r>
              <a:rPr lang="en-US" sz="2000" dirty="0"/>
              <a:t> for processing.  Avoid use on an infinite stream.</a:t>
            </a:r>
          </a:p>
          <a:p>
            <a:r>
              <a:rPr lang="en-US" sz="2000" dirty="0"/>
              <a:t>A reduction is an operation that computes a single value by processing all the values on the stream. Never reduce an infinite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48</a:t>
            </a:fld>
            <a:endParaRPr lang="en-US" dirty="0"/>
          </a:p>
        </p:txBody>
      </p:sp>
    </p:spTree>
    <p:extLst>
      <p:ext uri="{BB962C8B-B14F-4D97-AF65-F5344CB8AC3E}">
        <p14:creationId xmlns:p14="http://schemas.microsoft.com/office/powerpoint/2010/main" val="408077090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116" y="293076"/>
            <a:ext cx="8596668" cy="1320800"/>
          </a:xfrm>
        </p:spPr>
        <p:txBody>
          <a:bodyPr/>
          <a:lstStyle/>
          <a:p>
            <a:r>
              <a:rPr lang="en-US" dirty="0"/>
              <a:t>Reduction – Add a Collection of Numbers</a:t>
            </a:r>
          </a:p>
        </p:txBody>
      </p:sp>
      <p:sp>
        <p:nvSpPr>
          <p:cNvPr id="3" name="Content Placeholder 2"/>
          <p:cNvSpPr>
            <a:spLocks noGrp="1"/>
          </p:cNvSpPr>
          <p:nvPr>
            <p:ph idx="1"/>
          </p:nvPr>
        </p:nvSpPr>
        <p:spPr>
          <a:xfrm>
            <a:off x="310987" y="1004974"/>
            <a:ext cx="8724155" cy="5361913"/>
          </a:xfrm>
        </p:spPr>
        <p:txBody>
          <a:bodyPr>
            <a:normAutofit/>
          </a:bodyPr>
          <a:lstStyle/>
          <a:p>
            <a:r>
              <a:rPr lang="en-US" sz="2000" dirty="0" smtClean="0"/>
              <a:t>Given </a:t>
            </a:r>
            <a:r>
              <a:rPr lang="en-US" sz="2000"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numbers </a:t>
            </a:r>
            <a:r>
              <a:rPr lang="en-US" sz="2000" dirty="0"/>
              <a:t>that has integers from 1 to 1000, add the collection.</a:t>
            </a:r>
          </a:p>
          <a:p>
            <a:r>
              <a:rPr lang="en-US" sz="2000" dirty="0"/>
              <a:t>Stream reduction (using a </a:t>
            </a:r>
            <a:r>
              <a:rPr lang="en-US" sz="2000" dirty="0">
                <a:latin typeface="Courier New" panose="02070309020205020404" pitchFamily="49" charset="0"/>
                <a:cs typeface="Courier New" panose="02070309020205020404" pitchFamily="49" charset="0"/>
              </a:rPr>
              <a:t>BinaryOperator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a:t>
            </a:r>
            <a:endParaRPr lang="en-US" sz="2000" dirty="0"/>
          </a:p>
          <a:p>
            <a:pPr marL="0" indent="0">
              <a:buNone/>
            </a:pPr>
            <a:r>
              <a:rPr lang="en-US" b="1" dirty="0">
                <a:solidFill>
                  <a:srgbClr val="0000FF"/>
                </a:solidFill>
                <a:highlight>
                  <a:srgbClr val="FFFFFF"/>
                </a:highlight>
                <a:latin typeface="Courier New" panose="02070309020205020404" pitchFamily="49" charset="0"/>
                <a:cs typeface="Courier New" panose="02070309020205020404" pitchFamily="49" charset="0"/>
              </a:rPr>
              <a:t>	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reduce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dirty="0">
                <a:solidFill>
                  <a:srgbClr val="008000"/>
                </a:solidFill>
                <a:highlight>
                  <a:srgbClr val="FFFFFF"/>
                </a:highlight>
                <a:latin typeface="Courier New" panose="02070309020205020404" pitchFamily="49" charset="0"/>
                <a:cs typeface="Courier New" panose="02070309020205020404" pitchFamily="49" charset="0"/>
              </a:rPr>
              <a:t>// 500500</a:t>
            </a:r>
          </a:p>
          <a:p>
            <a:r>
              <a:rPr lang="en-US" sz="2000" dirty="0"/>
              <a:t>The first argument to reduce is the identity value. For addition and counting, it is 0.  For a multiplication it is 1, for strings it is “” (empty string).  In this case X + 0 = X.</a:t>
            </a:r>
          </a:p>
          <a:p>
            <a:r>
              <a:rPr lang="en-US" sz="2000" dirty="0"/>
              <a:t>The identity value is returned for empty streams or used as the second argument when the first stream value is processed.</a:t>
            </a:r>
          </a:p>
          <a:p>
            <a:r>
              <a:rPr lang="en-US" sz="2000" dirty="0"/>
              <a:t>The second argument to reduce is the reduction function.  In this case the reduction adds the numbers together.</a:t>
            </a:r>
          </a:p>
          <a:p>
            <a:r>
              <a:rPr lang="en-US" sz="2000" dirty="0"/>
              <a:t>This reduction function is both pure and commutative.</a:t>
            </a:r>
            <a:endParaRPr lang="en-US" sz="2000" dirty="0">
              <a:solidFill>
                <a:srgbClr val="008000"/>
              </a:solidFill>
              <a:highlight>
                <a:srgbClr val="FFFFFF"/>
              </a:highlight>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49</a:t>
            </a:fld>
            <a:endParaRPr lang="en-US" dirty="0"/>
          </a:p>
        </p:txBody>
      </p:sp>
    </p:spTree>
    <p:extLst>
      <p:ext uri="{BB962C8B-B14F-4D97-AF65-F5344CB8AC3E}">
        <p14:creationId xmlns:p14="http://schemas.microsoft.com/office/powerpoint/2010/main" val="33266459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993" y="309283"/>
            <a:ext cx="8596668" cy="654424"/>
          </a:xfrm>
        </p:spPr>
        <p:txBody>
          <a:bodyPr/>
          <a:lstStyle/>
          <a:p>
            <a:r>
              <a:rPr lang="en-US" dirty="0"/>
              <a:t>Lambda Syntax</a:t>
            </a:r>
          </a:p>
        </p:txBody>
      </p:sp>
      <p:sp>
        <p:nvSpPr>
          <p:cNvPr id="3" name="Content Placeholder 2"/>
          <p:cNvSpPr>
            <a:spLocks noGrp="1"/>
          </p:cNvSpPr>
          <p:nvPr>
            <p:ph idx="1"/>
          </p:nvPr>
        </p:nvSpPr>
        <p:spPr>
          <a:xfrm>
            <a:off x="636993" y="963707"/>
            <a:ext cx="8596668" cy="5656727"/>
          </a:xfrm>
        </p:spPr>
        <p:txBody>
          <a:bodyPr>
            <a:normAutofit/>
          </a:bodyPr>
          <a:lstStyle/>
          <a:p>
            <a:r>
              <a:rPr lang="en-US" sz="2000" i="1" dirty="0"/>
              <a:t>[Argument List]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i="1" dirty="0"/>
              <a:t>[Statements]</a:t>
            </a:r>
            <a:endParaRPr lang="en-US" sz="2000" dirty="0"/>
          </a:p>
          <a:p>
            <a:r>
              <a:rPr lang="en-US" sz="2000" dirty="0"/>
              <a:t>Argument List may take one of the following forms:</a:t>
            </a:r>
          </a:p>
          <a:p>
            <a:pPr lvl="1"/>
            <a:r>
              <a:rPr lang="en-US" sz="1800" dirty="0"/>
              <a:t>() -&gt;</a:t>
            </a:r>
          </a:p>
          <a:p>
            <a:pPr lvl="1"/>
            <a:r>
              <a:rPr lang="en-US" sz="1800" dirty="0" err="1"/>
              <a:t>i</a:t>
            </a:r>
            <a:r>
              <a:rPr lang="en-US" sz="1800" dirty="0"/>
              <a:t> -&gt;</a:t>
            </a:r>
          </a:p>
          <a:p>
            <a:pPr lvl="1"/>
            <a:r>
              <a:rPr lang="en-US" sz="1800" dirty="0"/>
              <a:t>(</a:t>
            </a:r>
            <a:r>
              <a:rPr lang="en-US" sz="1800" dirty="0" err="1"/>
              <a:t>i</a:t>
            </a:r>
            <a:r>
              <a:rPr lang="en-US" sz="1800" dirty="0"/>
              <a:t>) -&gt; or Java 11+: (</a:t>
            </a:r>
            <a:r>
              <a:rPr lang="en-US" sz="1800" i="1" dirty="0"/>
              <a:t>@Annotations</a:t>
            </a:r>
            <a:r>
              <a:rPr lang="en-US" sz="1800" dirty="0"/>
              <a:t> </a:t>
            </a:r>
            <a:r>
              <a:rPr lang="en-US" sz="1800" b="1" dirty="0" err="1">
                <a:solidFill>
                  <a:srgbClr val="0000FF"/>
                </a:solidFill>
                <a:latin typeface="Courier New" panose="02070309020205020404" pitchFamily="49" charset="0"/>
              </a:rPr>
              <a:t>var</a:t>
            </a:r>
            <a:r>
              <a:rPr lang="en-US" sz="1800" dirty="0"/>
              <a:t> </a:t>
            </a:r>
            <a:r>
              <a:rPr lang="en-US" sz="1800" dirty="0" err="1"/>
              <a:t>i</a:t>
            </a:r>
            <a:r>
              <a:rPr lang="en-US" sz="1800" dirty="0"/>
              <a:t>) -&gt;</a:t>
            </a:r>
          </a:p>
          <a:p>
            <a:pPr lvl="1"/>
            <a:r>
              <a:rPr lang="en-US" sz="1800" dirty="0"/>
              <a:t>(</a:t>
            </a:r>
            <a:r>
              <a:rPr lang="en-US" sz="1800" i="1" dirty="0"/>
              <a:t>@Annotations</a:t>
            </a:r>
            <a:r>
              <a:rPr lang="en-US" sz="1800" dirty="0"/>
              <a:t> Integer </a:t>
            </a:r>
            <a:r>
              <a:rPr lang="en-US" sz="1800" dirty="0" err="1"/>
              <a:t>i</a:t>
            </a:r>
            <a:r>
              <a:rPr lang="en-US" sz="1800" dirty="0"/>
              <a:t>) -&gt;</a:t>
            </a:r>
          </a:p>
          <a:p>
            <a:pPr lvl="1"/>
            <a:r>
              <a:rPr lang="en-US" sz="1800" dirty="0"/>
              <a:t>(</a:t>
            </a:r>
            <a:r>
              <a:rPr lang="en-US" sz="1800" dirty="0" err="1"/>
              <a:t>i,j</a:t>
            </a:r>
            <a:r>
              <a:rPr lang="en-US" sz="1800" dirty="0"/>
              <a:t>…) -&gt; or Java 11+: (</a:t>
            </a:r>
            <a:r>
              <a:rPr lang="en-US" sz="1800" i="1" dirty="0"/>
              <a:t>@Annotations</a:t>
            </a:r>
            <a:r>
              <a:rPr lang="en-US" sz="1800" dirty="0"/>
              <a:t> </a:t>
            </a:r>
            <a:r>
              <a:rPr lang="en-US" sz="1800" b="1" dirty="0" err="1">
                <a:solidFill>
                  <a:srgbClr val="0000FF"/>
                </a:solidFill>
                <a:latin typeface="Courier New" panose="02070309020205020404" pitchFamily="49" charset="0"/>
              </a:rPr>
              <a:t>var</a:t>
            </a:r>
            <a:r>
              <a:rPr lang="en-US" sz="1800" dirty="0"/>
              <a:t> </a:t>
            </a:r>
            <a:r>
              <a:rPr lang="en-US" sz="1800" dirty="0" err="1"/>
              <a:t>i</a:t>
            </a:r>
            <a:r>
              <a:rPr lang="en-US" sz="1800" dirty="0"/>
              <a:t>, </a:t>
            </a:r>
            <a:r>
              <a:rPr lang="en-US" sz="1800" i="1" dirty="0"/>
              <a:t>@Annotations</a:t>
            </a:r>
            <a:r>
              <a:rPr lang="en-US" sz="1800" dirty="0"/>
              <a:t> </a:t>
            </a:r>
            <a:r>
              <a:rPr lang="en-US" sz="1800" b="1" dirty="0" err="1">
                <a:solidFill>
                  <a:srgbClr val="0000FF"/>
                </a:solidFill>
                <a:latin typeface="Courier New" panose="02070309020205020404" pitchFamily="49" charset="0"/>
              </a:rPr>
              <a:t>var</a:t>
            </a:r>
            <a:r>
              <a:rPr lang="en-US" sz="1800" dirty="0"/>
              <a:t> j, …) -&gt;</a:t>
            </a:r>
          </a:p>
          <a:p>
            <a:pPr lvl="1"/>
            <a:r>
              <a:rPr lang="en-US" sz="1800" dirty="0"/>
              <a:t>(</a:t>
            </a:r>
            <a:r>
              <a:rPr lang="en-US" sz="1800" i="1" dirty="0"/>
              <a:t>@Annotations</a:t>
            </a:r>
            <a:r>
              <a:rPr lang="en-US" sz="1800" dirty="0"/>
              <a:t> Integer </a:t>
            </a:r>
            <a:r>
              <a:rPr lang="en-US" sz="1800" dirty="0" err="1"/>
              <a:t>i</a:t>
            </a:r>
            <a:r>
              <a:rPr lang="en-US" sz="1800" dirty="0"/>
              <a:t>, </a:t>
            </a:r>
            <a:r>
              <a:rPr lang="en-US" sz="1800" i="1" dirty="0"/>
              <a:t>@Annotations</a:t>
            </a:r>
            <a:r>
              <a:rPr lang="en-US" sz="1800" dirty="0"/>
              <a:t> String j…) -&gt;</a:t>
            </a:r>
          </a:p>
          <a:p>
            <a:r>
              <a:rPr lang="en-US" sz="2000" dirty="0"/>
              <a:t>Statements may take one of the following forms:</a:t>
            </a:r>
            <a:endParaRPr lang="en-US" sz="2000" i="1" dirty="0"/>
          </a:p>
          <a:p>
            <a:pPr lvl="1"/>
            <a:r>
              <a:rPr lang="en-US" sz="1800" i="1" dirty="0"/>
              <a:t>-&gt; statement </a:t>
            </a:r>
          </a:p>
          <a:p>
            <a:pPr lvl="1"/>
            <a:r>
              <a:rPr lang="en-US" sz="1800" i="1" dirty="0"/>
              <a:t>-&gt; </a:t>
            </a:r>
            <a:r>
              <a:rPr lang="en-US" sz="1800" dirty="0">
                <a:solidFill>
                  <a:srgbClr val="000000"/>
                </a:solidFill>
                <a:latin typeface="Courier New" panose="02070309020205020404" pitchFamily="49" charset="0"/>
              </a:rPr>
              <a:t>{ </a:t>
            </a:r>
            <a:r>
              <a:rPr lang="en-US" sz="1800" i="1" dirty="0"/>
              <a:t>statement … statement; </a:t>
            </a:r>
            <a:r>
              <a:rPr lang="en-US" sz="1800" b="1" dirty="0">
                <a:solidFill>
                  <a:srgbClr val="0000FF"/>
                </a:solidFill>
                <a:latin typeface="Courier New" panose="02070309020205020404" pitchFamily="49" charset="0"/>
              </a:rPr>
              <a:t>return </a:t>
            </a:r>
            <a:r>
              <a:rPr lang="en-US" sz="1800" dirty="0">
                <a:solidFill>
                  <a:srgbClr val="000000"/>
                </a:solidFill>
                <a:latin typeface="Courier New" panose="02070309020205020404" pitchFamily="49" charset="0"/>
              </a:rPr>
              <a:t>result</a:t>
            </a:r>
            <a:r>
              <a:rPr lang="en-US" sz="1800" b="1" dirty="0">
                <a:solidFill>
                  <a:srgbClr val="0000FF"/>
                </a:solidFill>
                <a:latin typeface="Courier New" panose="02070309020205020404" pitchFamily="49" charset="0"/>
              </a:rPr>
              <a:t>;</a:t>
            </a:r>
            <a:r>
              <a:rPr lang="en-US" sz="1800" dirty="0"/>
              <a:t> </a:t>
            </a:r>
            <a:r>
              <a:rPr lang="en-US" sz="1800" dirty="0">
                <a:solidFill>
                  <a:srgbClr val="000000"/>
                </a:solidFill>
                <a:latin typeface="Courier New" panose="02070309020205020404" pitchFamily="49" charset="0"/>
              </a:rPr>
              <a:t>}</a:t>
            </a:r>
            <a:endParaRPr lang="en-US" dirty="0">
              <a:solidFill>
                <a:srgbClr val="000000"/>
              </a:solidFill>
              <a:latin typeface="Courier New" panose="02070309020205020404" pitchFamily="49" charset="0"/>
            </a:endParaRPr>
          </a:p>
          <a:p>
            <a:r>
              <a:rPr lang="en-US" sz="2000" i="1" dirty="0"/>
              <a:t>@Annotations </a:t>
            </a:r>
            <a:r>
              <a:rPr lang="en-US" sz="2000" dirty="0"/>
              <a:t>are zero or more parameter annotations.</a:t>
            </a:r>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9234933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676216" cy="1185863"/>
          </a:xfrm>
        </p:spPr>
        <p:txBody>
          <a:bodyPr>
            <a:normAutofit fontScale="90000"/>
          </a:bodyPr>
          <a:lstStyle/>
          <a:p>
            <a:r>
              <a:rPr lang="en-US" dirty="0"/>
              <a:t>Terminal Operations that return Optional&lt;T&gt;</a:t>
            </a:r>
          </a:p>
        </p:txBody>
      </p:sp>
      <p:sp>
        <p:nvSpPr>
          <p:cNvPr id="3" name="Content Placeholder 2"/>
          <p:cNvSpPr>
            <a:spLocks noGrp="1"/>
          </p:cNvSpPr>
          <p:nvPr>
            <p:ph idx="1"/>
          </p:nvPr>
        </p:nvSpPr>
        <p:spPr>
          <a:xfrm>
            <a:off x="636865" y="1381125"/>
            <a:ext cx="8596668" cy="4867275"/>
          </a:xfrm>
        </p:spPr>
        <p:txBody>
          <a:bodyPr>
            <a:normAutofit lnSpcReduction="10000"/>
          </a:bodyPr>
          <a:lstStyle/>
          <a:p>
            <a:r>
              <a:rPr lang="en-US" sz="2400" dirty="0"/>
              <a:t>These terminal operations return an </a:t>
            </a:r>
            <a:r>
              <a:rPr lang="en-US" sz="2400" dirty="0">
                <a:solidFill>
                  <a:srgbClr val="000000"/>
                </a:solidFill>
                <a:latin typeface="Courier New" panose="02070309020205020404" pitchFamily="49" charset="0"/>
              </a:rPr>
              <a:t>Optional</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T</a:t>
            </a:r>
            <a:r>
              <a:rPr lang="en-US" sz="2400" b="1" dirty="0" smtClean="0">
                <a:solidFill>
                  <a:srgbClr val="000080"/>
                </a:solidFill>
                <a:latin typeface="Courier New" panose="02070309020205020404" pitchFamily="49" charset="0"/>
              </a:rPr>
              <a:t>&gt;</a:t>
            </a:r>
            <a:r>
              <a:rPr lang="en-US" sz="2400" dirty="0" smtClean="0">
                <a:solidFill>
                  <a:prstClr val="black">
                    <a:lumMod val="75000"/>
                    <a:lumOff val="25000"/>
                  </a:prstClr>
                </a:solidFill>
              </a:rPr>
              <a:t> because no value exists in an empty stream.</a:t>
            </a:r>
            <a:endParaRPr lang="en-US" sz="2400" dirty="0"/>
          </a:p>
          <a:p>
            <a:r>
              <a:rPr lang="en-US" sz="2400" dirty="0" err="1"/>
              <a:t>findFirst</a:t>
            </a:r>
            <a:r>
              <a:rPr lang="en-US" sz="2400" dirty="0"/>
              <a:t> - produces the first element in a stream.  Because this implies ordering of the elements, any parallel stream is transformed into a sequential stream. </a:t>
            </a:r>
          </a:p>
          <a:p>
            <a:r>
              <a:rPr lang="en-US" sz="2400" dirty="0" err="1"/>
              <a:t>findAny</a:t>
            </a:r>
            <a:r>
              <a:rPr lang="en-US" sz="2400" dirty="0"/>
              <a:t> - produces any element on the stream.  It does not impose any overhead on parallel stream, but may produce differing values from the same stream.</a:t>
            </a:r>
          </a:p>
          <a:p>
            <a:r>
              <a:rPr lang="en-US" sz="2400" dirty="0"/>
              <a:t>Min – produces the minimum element.</a:t>
            </a:r>
          </a:p>
          <a:p>
            <a:r>
              <a:rPr lang="en-US" sz="2400" dirty="0"/>
              <a:t>Max – produces the maximum element.</a:t>
            </a:r>
          </a:p>
          <a:p>
            <a:r>
              <a:rPr lang="en-US" sz="2400" dirty="0"/>
              <a:t>Operations findFirst and findAny are not pure commutative. </a:t>
            </a: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50</a:t>
            </a:fld>
            <a:endParaRPr lang="en-US" dirty="0"/>
          </a:p>
        </p:txBody>
      </p:sp>
    </p:spTree>
    <p:extLst>
      <p:ext uri="{BB962C8B-B14F-4D97-AF65-F5344CB8AC3E}">
        <p14:creationId xmlns:p14="http://schemas.microsoft.com/office/powerpoint/2010/main" val="393339837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48236"/>
            <a:ext cx="8686302" cy="721659"/>
          </a:xfrm>
        </p:spPr>
        <p:txBody>
          <a:bodyPr>
            <a:normAutofit/>
          </a:bodyPr>
          <a:lstStyle/>
          <a:p>
            <a:r>
              <a:rPr lang="en-US" sz="3000" dirty="0"/>
              <a:t>Terminal Operations May Be Invoked </a:t>
            </a:r>
            <a:r>
              <a:rPr lang="en-US" sz="2900" dirty="0"/>
              <a:t>Conditionally</a:t>
            </a:r>
          </a:p>
        </p:txBody>
      </p:sp>
      <p:sp>
        <p:nvSpPr>
          <p:cNvPr id="3" name="Content Placeholder 2"/>
          <p:cNvSpPr>
            <a:spLocks noGrp="1"/>
          </p:cNvSpPr>
          <p:nvPr>
            <p:ph idx="1"/>
          </p:nvPr>
        </p:nvSpPr>
        <p:spPr>
          <a:xfrm>
            <a:off x="633791" y="1126671"/>
            <a:ext cx="8596668" cy="4806043"/>
          </a:xfrm>
        </p:spPr>
        <p:txBody>
          <a:bodyPr>
            <a:normAutofit/>
          </a:bodyPr>
          <a:lstStyle/>
          <a:p>
            <a:r>
              <a:rPr lang="en-US" dirty="0"/>
              <a:t>Consider the add modulo example from earlier.</a:t>
            </a:r>
          </a:p>
          <a:p>
            <a:r>
              <a:rPr lang="en-US" dirty="0">
                <a:solidFill>
                  <a:srgbClr val="000000"/>
                </a:solidFill>
                <a:highlight>
                  <a:srgbClr val="FFFFFF"/>
                </a:highlight>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de-DE" sz="1700" dirty="0">
                <a:solidFill>
                  <a:srgbClr val="000000"/>
                </a:solidFill>
                <a:highlight>
                  <a:srgbClr val="FFFFFF"/>
                </a:highlight>
                <a:latin typeface="Courier New" panose="02070309020205020404" pitchFamily="49" charset="0"/>
                <a:cs typeface="Courier New" panose="02070309020205020404" pitchFamily="49" charset="0"/>
              </a:rPr>
              <a:t>       sumStream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sumStream</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filter</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datum</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-&gt;(</a:t>
            </a:r>
            <a:r>
              <a:rPr lang="de-DE" sz="1700" dirty="0">
                <a:solidFill>
                  <a:srgbClr val="000000"/>
                </a:solidFill>
                <a:highlight>
                  <a:srgbClr val="FFFFFF"/>
                </a:highlight>
                <a:latin typeface="Courier New" panose="02070309020205020404" pitchFamily="49" charset="0"/>
                <a:cs typeface="Courier New" panose="02070309020205020404" pitchFamily="49" charset="0"/>
              </a:rPr>
              <a:t>datum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mod</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dirty="0">
                <a:solidFill>
                  <a:srgbClr val="FF8000"/>
                </a:solidFill>
                <a:highlight>
                  <a:srgbClr val="FFFFFF"/>
                </a:highlight>
                <a:latin typeface="Courier New" panose="02070309020205020404" pitchFamily="49" charset="0"/>
                <a:cs typeface="Courier New" panose="02070309020205020404" pitchFamily="49" charset="0"/>
              </a:rPr>
              <a:t>0</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de-DE"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1700" dirty="0">
                <a:solidFill>
                  <a:srgbClr val="000000"/>
                </a:solidFill>
                <a:highlight>
                  <a:srgbClr val="FFFFFF"/>
                </a:highlight>
              </a:rPr>
              <a:t>    </a:t>
            </a:r>
            <a:r>
              <a:rPr lang="en-US" sz="1700" b="1" dirty="0">
                <a:solidFill>
                  <a:srgbClr val="000080"/>
                </a:solidFill>
                <a:highlight>
                  <a:srgbClr val="FFFFFF"/>
                </a:highlight>
              </a:rPr>
              <a:t>}</a:t>
            </a:r>
          </a:p>
          <a:p>
            <a:r>
              <a:rPr lang="en-US" dirty="0"/>
              <a:t>How can this function be changed to support an operation argument that can be “count” if the numbers should be counted, or “sum” if the numbers should be summed?</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51</a:t>
            </a:fld>
            <a:endParaRPr lang="en-US" dirty="0"/>
          </a:p>
        </p:txBody>
      </p:sp>
    </p:spTree>
    <p:extLst>
      <p:ext uri="{BB962C8B-B14F-4D97-AF65-F5344CB8AC3E}">
        <p14:creationId xmlns:p14="http://schemas.microsoft.com/office/powerpoint/2010/main" val="97269743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48236"/>
            <a:ext cx="8686302" cy="721659"/>
          </a:xfrm>
        </p:spPr>
        <p:txBody>
          <a:bodyPr>
            <a:normAutofit/>
          </a:bodyPr>
          <a:lstStyle/>
          <a:p>
            <a:r>
              <a:rPr lang="en-US" sz="3000" dirty="0"/>
              <a:t>Terminal Operations May Be Invoked </a:t>
            </a:r>
            <a:r>
              <a:rPr lang="en-US" sz="2900" dirty="0"/>
              <a:t>Conditionally</a:t>
            </a:r>
          </a:p>
        </p:txBody>
      </p:sp>
      <p:sp>
        <p:nvSpPr>
          <p:cNvPr id="3" name="Content Placeholder 2"/>
          <p:cNvSpPr>
            <a:spLocks noGrp="1"/>
          </p:cNvSpPr>
          <p:nvPr>
            <p:ph idx="1"/>
          </p:nvPr>
        </p:nvSpPr>
        <p:spPr>
          <a:xfrm>
            <a:off x="354604" y="1057837"/>
            <a:ext cx="8596668" cy="5401234"/>
          </a:xfrm>
        </p:spPr>
        <p:txBody>
          <a:bodyPr>
            <a:normAutofit fontScale="92500" lnSpcReduction="10000"/>
          </a:bodyPr>
          <a:lstStyle/>
          <a:p>
            <a:r>
              <a:rPr lang="en-US" dirty="0"/>
              <a:t>The terminal operation may called conditionally after the stream has been built with its intermediate conditions.</a:t>
            </a:r>
          </a:p>
          <a:p>
            <a:r>
              <a:rPr lang="en-US" dirty="0">
                <a:solidFill>
                  <a:srgbClr val="000000"/>
                </a:solidFill>
                <a:highlight>
                  <a:srgbClr val="FFFFFF"/>
                </a:highlight>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addOrCountModulo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Integer modulo,</a:t>
            </a: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String operation</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smtClean="0">
                <a:solidFill>
                  <a:srgbClr val="000000"/>
                </a:solidFill>
                <a:highlight>
                  <a:srgbClr val="FFFFFF"/>
                </a:highlight>
                <a:latin typeface="Courier New" panose="02070309020205020404" pitchFamily="49" charset="0"/>
                <a:cs typeface="Courier New" panose="02070309020205020404" pitchFamily="49" charset="0"/>
              </a:rPr>
              <a:t>opStream</a:t>
            </a: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opStream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opStream</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filter</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datum</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&gt;(</a:t>
            </a:r>
            <a:r>
              <a:rPr lang="de-DE" sz="1700" dirty="0">
                <a:solidFill>
                  <a:srgbClr val="000000"/>
                </a:solidFill>
                <a:highlight>
                  <a:srgbClr val="FFFFFF"/>
                </a:highlight>
                <a:latin typeface="Courier New" panose="02070309020205020404" pitchFamily="49" charset="0"/>
                <a:cs typeface="Courier New" panose="02070309020205020404" pitchFamily="49" charset="0"/>
              </a:rPr>
              <a:t>datum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mod</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dirty="0">
                <a:solidFill>
                  <a:srgbClr val="FF8000"/>
                </a:solidFill>
                <a:highlight>
                  <a:srgbClr val="FFFFFF"/>
                </a:highlight>
                <a:latin typeface="Courier New" panose="02070309020205020404" pitchFamily="49" charset="0"/>
                <a:cs typeface="Courier New" panose="02070309020205020404" pitchFamily="49" charset="0"/>
              </a:rPr>
              <a:t>0</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de-DE"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008000"/>
                </a:solidFill>
                <a:highlight>
                  <a:srgbClr val="FFFFFF"/>
                </a:highlight>
                <a:latin typeface="Courier New" panose="02070309020205020404" pitchFamily="49" charset="0"/>
                <a:cs typeface="Courier New" panose="02070309020205020404" pitchFamily="49" charset="0"/>
              </a:rPr>
              <a:t>// Use count or sum depending on the requested operation.</a:t>
            </a: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8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8080"/>
                </a:solidFill>
                <a:highlight>
                  <a:srgbClr val="FFFFFF"/>
                </a:highlight>
                <a:latin typeface="Courier New" panose="02070309020205020404" pitchFamily="49" charset="0"/>
                <a:cs typeface="Courier New" panose="02070309020205020404" pitchFamily="49" charset="0"/>
              </a:rPr>
              <a:t>count"</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operation</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smtClean="0">
                <a:solidFill>
                  <a:srgbClr val="8000FF"/>
                </a:solidFill>
                <a:highlight>
                  <a:srgbClr val="FFFFFF"/>
                </a:highlight>
                <a:latin typeface="Courier New" panose="02070309020205020404" pitchFamily="49" charset="0"/>
                <a:cs typeface="Courier New" panose="02070309020205020404" pitchFamily="49" charset="0"/>
              </a:rPr>
              <a:t>int</a:t>
            </a:r>
            <a:r>
              <a:rPr lang="en-US" sz="22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smtClean="0">
                <a:solidFill>
                  <a:srgbClr val="000000"/>
                </a:solidFill>
                <a:highlight>
                  <a:srgbClr val="FFFFFF"/>
                </a:highlight>
                <a:latin typeface="Courier New" panose="02070309020205020404" pitchFamily="49" charset="0"/>
                <a:cs typeface="Courier New" panose="02070309020205020404" pitchFamily="49" charset="0"/>
              </a:rPr>
              <a:t>opStream</a:t>
            </a:r>
            <a:r>
              <a:rPr lang="en-US" sz="2200"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smtClean="0">
                <a:solidFill>
                  <a:srgbClr val="000000"/>
                </a:solidFill>
                <a:highlight>
                  <a:srgbClr val="FFFFFF"/>
                </a:highlight>
                <a:latin typeface="Courier New" panose="02070309020205020404" pitchFamily="49" charset="0"/>
                <a:cs typeface="Courier New" panose="02070309020205020404" pitchFamily="49" charset="0"/>
              </a:rPr>
              <a:t>count</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200" b="1" dirty="0" err="1" smtClean="0">
                <a:solidFill>
                  <a:srgbClr val="000000"/>
                </a:solidFill>
                <a:highlight>
                  <a:srgbClr val="FFFFFF"/>
                </a:highlight>
                <a:latin typeface="Courier New" panose="02070309020205020404" pitchFamily="49" charset="0"/>
                <a:cs typeface="Courier New" panose="02070309020205020404" pitchFamily="49" charset="0"/>
              </a:rPr>
              <a:t>opStream</a:t>
            </a:r>
            <a:r>
              <a:rPr lang="en-US" sz="2200"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smtClean="0">
                <a:solidFill>
                  <a:srgbClr val="000000"/>
                </a:solidFill>
                <a:highlight>
                  <a:srgbClr val="FFFFFF"/>
                </a:highlight>
                <a:latin typeface="Courier New" panose="02070309020205020404" pitchFamily="49" charset="0"/>
                <a:cs typeface="Courier New" panose="02070309020205020404" pitchFamily="49" charset="0"/>
              </a:rPr>
              <a:t>sum</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t>These techniques provide a more elegant solution for providing multi-purpose processing than an “if-else” statement chain or “case” statements as each step can be bound independently to produce the required processing pipeline.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52</a:t>
            </a:fld>
            <a:endParaRPr lang="en-US" dirty="0"/>
          </a:p>
        </p:txBody>
      </p:sp>
    </p:spTree>
    <p:extLst>
      <p:ext uri="{BB962C8B-B14F-4D97-AF65-F5344CB8AC3E}">
        <p14:creationId xmlns:p14="http://schemas.microsoft.com/office/powerpoint/2010/main" val="87576024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575015-E9F6-854A-84D4-7FAAE040C19B}"/>
              </a:ext>
            </a:extLst>
          </p:cNvPr>
          <p:cNvSpPr>
            <a:spLocks noGrp="1"/>
          </p:cNvSpPr>
          <p:nvPr>
            <p:ph type="ctrTitle"/>
          </p:nvPr>
        </p:nvSpPr>
        <p:spPr>
          <a:xfrm>
            <a:off x="357051" y="2326154"/>
            <a:ext cx="8916952" cy="1646302"/>
          </a:xfrm>
        </p:spPr>
        <p:txBody>
          <a:bodyPr/>
          <a:lstStyle/>
          <a:p>
            <a:r>
              <a:rPr lang="en-US"/>
              <a:t>Collector (Terminal Operation)</a:t>
            </a:r>
          </a:p>
        </p:txBody>
      </p:sp>
      <p:sp>
        <p:nvSpPr>
          <p:cNvPr id="3" name="Content Placeholder 2">
            <a:extLst>
              <a:ext uri="{FF2B5EF4-FFF2-40B4-BE49-F238E27FC236}">
                <a16:creationId xmlns:a16="http://schemas.microsoft.com/office/drawing/2014/main" xmlns="" id="{D2856061-7E40-AE42-8E8F-D10F98FC1DD5}"/>
              </a:ext>
            </a:extLst>
          </p:cNvPr>
          <p:cNvSpPr>
            <a:spLocks noGrp="1"/>
          </p:cNvSpPr>
          <p:nvPr>
            <p:ph type="subTitle" idx="1"/>
          </p:nvPr>
        </p:nvSpPr>
        <p:spPr>
          <a:xfrm>
            <a:off x="1254034" y="4050833"/>
            <a:ext cx="8019969" cy="799841"/>
          </a:xfrm>
        </p:spPr>
        <p:txBody>
          <a:bodyPr/>
          <a:lstStyle/>
          <a:p>
            <a:r>
              <a:rPr lang="en-US"/>
              <a:t>A Mutable Reduction That Creates an Object to Process All Stream Elements</a:t>
            </a:r>
          </a:p>
          <a:p>
            <a:r>
              <a:rPr lang="en-US"/>
              <a:t>Never Use on an Infinite Stream</a:t>
            </a:r>
          </a:p>
        </p:txBody>
      </p:sp>
    </p:spTree>
    <p:extLst>
      <p:ext uri="{BB962C8B-B14F-4D97-AF65-F5344CB8AC3E}">
        <p14:creationId xmlns:p14="http://schemas.microsoft.com/office/powerpoint/2010/main" val="57657227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98929"/>
            <a:ext cx="8596668" cy="820271"/>
          </a:xfrm>
        </p:spPr>
        <p:txBody>
          <a:bodyPr/>
          <a:lstStyle/>
          <a:p>
            <a:r>
              <a:rPr lang="en-US"/>
              <a:t>Collections Collectors</a:t>
            </a:r>
            <a:endParaRPr lang="en-US" dirty="0"/>
          </a:p>
        </p:txBody>
      </p:sp>
      <p:sp>
        <p:nvSpPr>
          <p:cNvPr id="3" name="Content Placeholder 2"/>
          <p:cNvSpPr>
            <a:spLocks noGrp="1"/>
          </p:cNvSpPr>
          <p:nvPr>
            <p:ph idx="1"/>
          </p:nvPr>
        </p:nvSpPr>
        <p:spPr>
          <a:xfrm>
            <a:off x="677334" y="1084728"/>
            <a:ext cx="8596668" cy="5446060"/>
          </a:xfrm>
        </p:spPr>
        <p:txBody>
          <a:bodyPr>
            <a:normAutofit/>
          </a:bodyPr>
          <a:lstStyle/>
          <a:p>
            <a:r>
              <a:rPr lang="en-US" dirty="0"/>
              <a:t>These collectors take the elements and add them to a collection.</a:t>
            </a:r>
          </a:p>
          <a:p>
            <a:r>
              <a:rPr lang="en-US" dirty="0"/>
              <a:t>There are </a:t>
            </a:r>
            <a:r>
              <a:rPr lang="en-US" dirty="0" err="1"/>
              <a:t>toList</a:t>
            </a:r>
            <a:r>
              <a:rPr lang="en-US" dirty="0"/>
              <a:t>(), </a:t>
            </a:r>
            <a:r>
              <a:rPr lang="en-US" dirty="0" err="1"/>
              <a:t>toSet</a:t>
            </a:r>
            <a:r>
              <a:rPr lang="en-US" dirty="0"/>
              <a:t>(), and </a:t>
            </a:r>
            <a:r>
              <a:rPr lang="en-US" dirty="0" err="1"/>
              <a:t>toCollection</a:t>
            </a:r>
            <a:r>
              <a:rPr lang="en-US" dirty="0"/>
              <a:t>() collectors.</a:t>
            </a:r>
          </a:p>
          <a:p>
            <a:r>
              <a:rPr lang="en-US" dirty="0"/>
              <a:t>In Java 16+ </a:t>
            </a:r>
            <a:r>
              <a:rPr lang="en-US" dirty="0" err="1"/>
              <a:t>toList</a:t>
            </a:r>
            <a:r>
              <a:rPr lang="en-US" dirty="0"/>
              <a:t>() is also a terminal operation for convenience.</a:t>
            </a:r>
          </a:p>
          <a:p>
            <a:r>
              <a:rPr lang="en-US" dirty="0">
                <a:solidFill>
                  <a:srgbClr val="000000"/>
                </a:solidFill>
                <a:latin typeface="Courier New" panose="02070309020205020404" pitchFamily="49" charset="0"/>
              </a:rPr>
              <a:t>List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toList</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b="1" dirty="0">
              <a:solidFill>
                <a:srgbClr val="000000"/>
              </a:solidFill>
              <a:latin typeface="Courier New" panose="02070309020205020404" pitchFamily="49" charset="0"/>
            </a:endParaRP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a:t>
            </a:r>
            <a:r>
              <a:rPr lang="en-US" b="1" dirty="0">
                <a:solidFill>
                  <a:srgbClr val="000080"/>
                </a:solidFill>
                <a:latin typeface="Courier New" panose="02070309020205020404" pitchFamily="49" charset="0"/>
              </a:rPr>
              <a:t>); </a:t>
            </a:r>
            <a:r>
              <a:rPr lang="en-US" dirty="0">
                <a:solidFill>
                  <a:srgbClr val="008000"/>
                </a:solidFill>
                <a:latin typeface="Courier New" panose="02070309020205020404" pitchFamily="49" charset="0"/>
              </a:rPr>
              <a:t>/* [1, 2, 2, 3, 4, 5] */</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Set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endParaRPr lang="en-US" dirty="0">
              <a:solidFill>
                <a:srgbClr val="000000"/>
              </a:solidFill>
              <a:latin typeface="Courier New" panose="02070309020205020404" pitchFamily="49" charset="0"/>
            </a:endParaRPr>
          </a:p>
          <a:p>
            <a:pPr marL="0" indent="0">
              <a:buNone/>
            </a:pP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toSet</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b="1" dirty="0">
              <a:solidFill>
                <a:srgbClr val="000000"/>
              </a:solidFill>
              <a:latin typeface="Courier New" panose="02070309020205020404" pitchFamily="49" charset="0"/>
            </a:endParaRP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intSet</a:t>
            </a:r>
            <a:r>
              <a:rPr lang="en-US" b="1" dirty="0">
                <a:solidFill>
                  <a:srgbClr val="000080"/>
                </a:solidFill>
                <a:latin typeface="Courier New" panose="02070309020205020404" pitchFamily="49" charset="0"/>
              </a:rPr>
              <a:t>); </a:t>
            </a:r>
            <a:r>
              <a:rPr lang="en-US" dirty="0">
                <a:solidFill>
                  <a:srgbClr val="008000"/>
                </a:solidFill>
                <a:latin typeface="Courier New" panose="02070309020205020404" pitchFamily="49" charset="0"/>
              </a:rPr>
              <a:t>/* [1, 2, 3, 4, 5] */</a:t>
            </a:r>
            <a:endParaRPr lang="en-US" b="1" dirty="0">
              <a:solidFill>
                <a:srgbClr val="000080"/>
              </a:solidFill>
              <a:latin typeface="Courier New" panose="02070309020205020404" pitchFamily="49" charset="0"/>
            </a:endParaRPr>
          </a:p>
          <a:p>
            <a:r>
              <a:rPr lang="en-US" dirty="0">
                <a:solidFill>
                  <a:srgbClr val="008000"/>
                </a:solidFill>
                <a:latin typeface="Courier New" panose="02070309020205020404" pitchFamily="49" charset="0"/>
              </a:rPr>
              <a:t>// Custom collection type with a sort applied to it. </a:t>
            </a:r>
          </a:p>
          <a:p>
            <a:pPr marL="0" indent="0">
              <a:buNone/>
            </a:pPr>
            <a:r>
              <a:rPr lang="en-US" dirty="0" err="1">
                <a:solidFill>
                  <a:srgbClr val="000000"/>
                </a:solidFill>
                <a:latin typeface="Courier New" panose="02070309020205020404" pitchFamily="49" charset="0"/>
              </a:rPr>
              <a:t>LinkedHashSet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sortedSet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sorted</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Comparator</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reverseOrder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toCollection</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LinkedHashSet</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sortedSet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[5, 4, 3, 2, 1] */</a:t>
            </a:r>
            <a:endParaRPr lang="en-US" dirty="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54</a:t>
            </a:fld>
            <a:endParaRPr lang="en-US" dirty="0"/>
          </a:p>
        </p:txBody>
      </p:sp>
    </p:spTree>
    <p:extLst>
      <p:ext uri="{BB962C8B-B14F-4D97-AF65-F5344CB8AC3E}">
        <p14:creationId xmlns:p14="http://schemas.microsoft.com/office/powerpoint/2010/main" val="327211130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0282"/>
          </a:xfrm>
        </p:spPr>
        <p:txBody>
          <a:bodyPr/>
          <a:lstStyle/>
          <a:p>
            <a:r>
              <a:rPr lang="en-US"/>
              <a:t>Partition Collector</a:t>
            </a:r>
            <a:endParaRPr lang="en-US" dirty="0"/>
          </a:p>
        </p:txBody>
      </p:sp>
      <p:sp>
        <p:nvSpPr>
          <p:cNvPr id="3" name="Content Placeholder 2"/>
          <p:cNvSpPr>
            <a:spLocks noGrp="1"/>
          </p:cNvSpPr>
          <p:nvPr>
            <p:ph idx="1"/>
          </p:nvPr>
        </p:nvSpPr>
        <p:spPr>
          <a:xfrm>
            <a:off x="682414" y="1407460"/>
            <a:ext cx="8596668" cy="5150222"/>
          </a:xfrm>
        </p:spPr>
        <p:txBody>
          <a:bodyPr>
            <a:normAutofit/>
          </a:bodyPr>
          <a:lstStyle/>
          <a:p>
            <a:r>
              <a:rPr lang="en-US" dirty="0"/>
              <a:t>The Partition collector uses a </a:t>
            </a:r>
            <a:r>
              <a:rPr lang="en-US"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t> to create a map with the keys </a:t>
            </a:r>
            <a:r>
              <a:rPr lang="en-US" b="1" dirty="0">
                <a:solidFill>
                  <a:srgbClr val="0000FF"/>
                </a:solidFill>
                <a:latin typeface="Courier New" panose="02070309020205020404" pitchFamily="49" charset="0"/>
              </a:rPr>
              <a:t>false</a:t>
            </a:r>
            <a:r>
              <a:rPr lang="en-US" dirty="0"/>
              <a:t> and </a:t>
            </a:r>
            <a:r>
              <a:rPr lang="en-US" b="1" dirty="0">
                <a:solidFill>
                  <a:srgbClr val="0000FF"/>
                </a:solidFill>
                <a:latin typeface="Courier New" panose="02070309020205020404" pitchFamily="49" charset="0"/>
              </a:rPr>
              <a:t>true</a:t>
            </a:r>
            <a:r>
              <a:rPr lang="en-US" dirty="0"/>
              <a:t>.</a:t>
            </a:r>
          </a:p>
          <a:p>
            <a:r>
              <a:rPr lang="en-US" dirty="0"/>
              <a:t>Both the </a:t>
            </a:r>
            <a:r>
              <a:rPr lang="en-US" b="1" dirty="0">
                <a:solidFill>
                  <a:srgbClr val="0000FF"/>
                </a:solidFill>
                <a:latin typeface="Courier New" panose="02070309020205020404" pitchFamily="49" charset="0"/>
              </a:rPr>
              <a:t>false</a:t>
            </a:r>
            <a:r>
              <a:rPr lang="en-US" dirty="0">
                <a:solidFill>
                  <a:prstClr val="black">
                    <a:lumMod val="75000"/>
                    <a:lumOff val="25000"/>
                  </a:prstClr>
                </a:solidFill>
              </a:rPr>
              <a:t> and </a:t>
            </a:r>
            <a:r>
              <a:rPr lang="en-US" b="1" dirty="0">
                <a:solidFill>
                  <a:srgbClr val="0000FF"/>
                </a:solidFill>
                <a:latin typeface="Courier New" panose="02070309020205020404" pitchFamily="49" charset="0"/>
              </a:rPr>
              <a:t>true</a:t>
            </a:r>
            <a:r>
              <a:rPr lang="en-US" dirty="0"/>
              <a:t> key and value always exist in the map even if the corresponding value is not present.  In such a case, the value is typically an empty collection, an empty optional, or a sum or count of 0.</a:t>
            </a:r>
          </a:p>
          <a:p>
            <a:r>
              <a:rPr lang="en-US" dirty="0"/>
              <a:t>Use the predicate in the previous example to create a map with elements divisible by 4 and not divisible by 4.</a:t>
            </a:r>
          </a:p>
          <a:p>
            <a:pPr marL="0" indent="0">
              <a:buNone/>
            </a:pPr>
            <a:r>
              <a:rPr lang="en-US" dirty="0">
                <a:solidFill>
                  <a:srgbClr val="000000"/>
                </a:solidFill>
                <a:latin typeface="Courier New" panose="02070309020205020404" pitchFamily="49" charset="0"/>
              </a:rPr>
              <a:t>Map</a:t>
            </a:r>
            <a:r>
              <a:rPr lang="en-US" b="1" dirty="0">
                <a:solidFill>
                  <a:srgbClr val="000080"/>
                </a:solidFill>
                <a:latin typeface="Courier New" panose="02070309020205020404" pitchFamily="49" charset="0"/>
              </a:rPr>
              <a:t>&lt;</a:t>
            </a:r>
            <a:r>
              <a:rPr lang="en-US" dirty="0" err="1">
                <a:solidFill>
                  <a:srgbClr val="000000"/>
                </a:solidFill>
                <a:latin typeface="Courier New" panose="02070309020205020404" pitchFamily="49" charset="0"/>
              </a:rPr>
              <a:t>Boolean</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summap</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range</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1000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Collectors.partitioningBy</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i</a:t>
            </a:r>
            <a:r>
              <a:rPr lang="en-US" sz="2000" b="1"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 </a:t>
            </a:r>
            <a:r>
              <a:rPr lang="en-US" sz="2000" b="1" dirty="0">
                <a:solidFill>
                  <a:srgbClr val="000000"/>
                </a:solidFill>
                <a:latin typeface="Courier New" panose="02070309020205020404" pitchFamily="49" charset="0"/>
              </a:rPr>
              <a:t>i</a:t>
            </a:r>
            <a:r>
              <a:rPr lang="en-US" sz="2000" b="1" dirty="0">
                <a:solidFill>
                  <a:srgbClr val="000080"/>
                </a:solidFill>
                <a:latin typeface="Courier New" panose="02070309020205020404" pitchFamily="49" charset="0"/>
              </a:rPr>
              <a:t>%</a:t>
            </a:r>
            <a:r>
              <a:rPr lang="en-US" sz="2000" b="1"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b="1" dirty="0">
                <a:solidFill>
                  <a:srgbClr val="FF8000"/>
                </a:solidFill>
                <a:latin typeface="Courier New" panose="02070309020205020404" pitchFamily="49" charset="0"/>
              </a:rPr>
              <a:t>0</a:t>
            </a:r>
            <a:r>
              <a:rPr lang="en-US" sz="2000"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 </a:t>
            </a:r>
          </a:p>
          <a:p>
            <a:pPr marL="0" indent="0">
              <a:buNone/>
            </a:pPr>
            <a:r>
              <a:rPr lang="en-US" sz="2000" b="1" dirty="0" err="1">
                <a:solidFill>
                  <a:srgbClr val="000000"/>
                </a:solidFill>
                <a:latin typeface="Courier New" panose="02070309020205020404" pitchFamily="49" charset="0"/>
              </a:rPr>
              <a:t>Collectors.summingInt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i</a:t>
            </a:r>
            <a:r>
              <a:rPr lang="en-US" sz="2000" b="1"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b="1" dirty="0">
                <a:solidFill>
                  <a:srgbClr val="000000"/>
                </a:solidFill>
                <a:latin typeface="Courier New" panose="02070309020205020404" pitchFamily="49" charset="0"/>
              </a:rPr>
              <a:t> </a:t>
            </a:r>
            <a:r>
              <a:rPr lang="en-US" sz="2000" b="1" dirty="0" err="1">
                <a:solidFill>
                  <a:srgbClr val="000000"/>
                </a:solidFill>
                <a:latin typeface="Courier New" panose="02070309020205020404" pitchFamily="49" charset="0"/>
              </a:rPr>
              <a:t>i</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summap</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{false=375000, true=124500}</a:t>
            </a:r>
          </a:p>
          <a:p>
            <a:pPr marL="0" indent="0">
              <a:buNone/>
            </a:pPr>
            <a:r>
              <a:rPr lang="en-US" dirty="0"/>
              <a:t>The </a:t>
            </a:r>
            <a:r>
              <a:rPr lang="en-US" dirty="0" err="1">
                <a:solidFill>
                  <a:srgbClr val="000000"/>
                </a:solidFill>
                <a:latin typeface="Courier New" panose="02070309020205020404" pitchFamily="49" charset="0"/>
              </a:rPr>
              <a:t>summingInt</a:t>
            </a:r>
            <a:r>
              <a:rPr lang="en-US" dirty="0"/>
              <a:t> collector is a </a:t>
            </a:r>
            <a:r>
              <a:rPr lang="en-US" i="1" dirty="0"/>
              <a:t>downstream collector</a:t>
            </a:r>
            <a:r>
              <a:rPr lang="en-US" dirty="0"/>
              <a:t>.  It processes each classification (key) for the map  In this case, it accepts the values of the partitioning by collector and produces a sum reduction of the values.</a:t>
            </a:r>
          </a:p>
          <a:p>
            <a:pPr marL="0" indent="0">
              <a:buNone/>
            </a:pPr>
            <a:endParaRPr lang="en-US" dirty="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55</a:t>
            </a:fld>
            <a:endParaRPr lang="en-US" dirty="0"/>
          </a:p>
        </p:txBody>
      </p:sp>
    </p:spTree>
    <p:extLst>
      <p:ext uri="{BB962C8B-B14F-4D97-AF65-F5344CB8AC3E}">
        <p14:creationId xmlns:p14="http://schemas.microsoft.com/office/powerpoint/2010/main" val="100810414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854" y="340658"/>
            <a:ext cx="8596668" cy="802341"/>
          </a:xfrm>
        </p:spPr>
        <p:txBody>
          <a:bodyPr/>
          <a:lstStyle/>
          <a:p>
            <a:r>
              <a:rPr lang="en-US" dirty="0"/>
              <a:t>Grouping By Collector</a:t>
            </a:r>
          </a:p>
        </p:txBody>
      </p:sp>
      <p:sp>
        <p:nvSpPr>
          <p:cNvPr id="3" name="Content Placeholder 2"/>
          <p:cNvSpPr>
            <a:spLocks noGrp="1"/>
          </p:cNvSpPr>
          <p:nvPr>
            <p:ph idx="1"/>
          </p:nvPr>
        </p:nvSpPr>
        <p:spPr>
          <a:xfrm>
            <a:off x="560792" y="1234140"/>
            <a:ext cx="8610422" cy="5126019"/>
          </a:xfrm>
        </p:spPr>
        <p:txBody>
          <a:bodyPr>
            <a:normAutofit/>
          </a:bodyPr>
          <a:lstStyle/>
          <a:p>
            <a:r>
              <a:rPr lang="en-US" dirty="0"/>
              <a:t>For the next example, consider the following stream producing function</a:t>
            </a:r>
          </a:p>
          <a:p>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FF"/>
                </a:solidFill>
                <a:latin typeface="Courier New" panose="02070309020205020404" pitchFamily="49" charset="0"/>
              </a:rPr>
              <a:t>return</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t>Group each word by starting letter, in alphabetical order</a:t>
            </a:r>
          </a:p>
          <a:p>
            <a:pPr marL="0" indent="0">
              <a:buNone/>
            </a:pPr>
            <a:r>
              <a:rPr lang="en-US" dirty="0" err="1">
                <a:solidFill>
                  <a:srgbClr val="000000"/>
                </a:solidFill>
                <a:highlight>
                  <a:srgbClr val="FFFFFF"/>
                </a:highlight>
                <a:latin typeface="Courier New" panose="02070309020205020404" pitchFamily="49" charset="0"/>
              </a:rPr>
              <a:t>aboutJack</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sorted</a:t>
            </a:r>
            <a:r>
              <a:rPr lang="en-US"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collect</a:t>
            </a:r>
            <a:r>
              <a:rPr lang="en-US" sz="2000" b="1" dirty="0">
                <a:solidFill>
                  <a:srgbClr val="000080"/>
                </a:solidFill>
                <a:highlight>
                  <a:srgbClr val="FFFFFF"/>
                </a:highlight>
                <a:latin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endParaRPr>
          </a:p>
          <a:p>
            <a:pPr marL="0" indent="0">
              <a:buNone/>
            </a:pPr>
            <a:r>
              <a:rPr lang="en-US" sz="2000" b="1" dirty="0" err="1">
                <a:solidFill>
                  <a:srgbClr val="000000"/>
                </a:solidFill>
                <a:highlight>
                  <a:srgbClr val="FFFFFF"/>
                </a:highlight>
                <a:latin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groupingBy</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s </a:t>
            </a:r>
            <a:r>
              <a:rPr lang="en-US" sz="2000" b="1" dirty="0">
                <a:solidFill>
                  <a:srgbClr val="000080"/>
                </a:solidFill>
                <a:highlight>
                  <a:srgbClr val="FFFFFF"/>
                </a:highlight>
                <a:latin typeface="Courier New" panose="02070309020205020404" pitchFamily="49" charset="0"/>
              </a:rPr>
              <a:t>-&gt;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s</a:t>
            </a:r>
            <a:r>
              <a:rPr lang="en-US" sz="2000" b="1" dirty="0" err="1">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charAt</a:t>
            </a:r>
            <a:r>
              <a:rPr lang="en-US" sz="2000" b="1" dirty="0">
                <a:solidFill>
                  <a:srgbClr val="000080"/>
                </a:solidFill>
                <a:highlight>
                  <a:srgbClr val="FFFFFF"/>
                </a:highlight>
                <a:latin typeface="Courier New" panose="02070309020205020404" pitchFamily="49" charset="0"/>
              </a:rPr>
              <a:t>(</a:t>
            </a:r>
            <a:r>
              <a:rPr lang="en-US" sz="2000" b="1" dirty="0">
                <a:solidFill>
                  <a:srgbClr val="FF8000"/>
                </a:solidFill>
                <a:highlight>
                  <a:srgbClr val="FFFFFF"/>
                </a:highlight>
                <a:latin typeface="Courier New" panose="02070309020205020404" pitchFamily="49" charset="0"/>
              </a:rPr>
              <a:t>0</a:t>
            </a:r>
            <a:r>
              <a:rPr lang="en-US" sz="2000" b="1" dirty="0">
                <a:solidFill>
                  <a:srgbClr val="000080"/>
                </a:solidFill>
                <a:highlight>
                  <a:srgbClr val="FFFFFF"/>
                </a:highlight>
                <a:latin typeface="Courier New" panose="02070309020205020404" pitchFamily="49" charset="0"/>
              </a:rPr>
              <a:t>), </a:t>
            </a:r>
            <a:r>
              <a:rPr lang="en-US" sz="2000" b="1" dirty="0" err="1">
                <a:solidFill>
                  <a:srgbClr val="000000"/>
                </a:solidFill>
                <a:latin typeface="Courier New" panose="02070309020205020404" pitchFamily="49" charset="0"/>
              </a:rPr>
              <a:t>TreeMap</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 </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toCollection</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TreeSet</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A=[All], a=[a, all, and], b=[boy, but], d=[dull], f=[fool], j=[jack], m=[makes], n=[no], p=[play], w=[work] */</a:t>
            </a:r>
          </a:p>
          <a:p>
            <a:r>
              <a:rPr lang="en-US" dirty="0"/>
              <a:t>The </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dirty="0"/>
              <a:t> is a </a:t>
            </a:r>
            <a:r>
              <a:rPr lang="en-US" i="1" dirty="0"/>
              <a:t>downstream collector.</a:t>
            </a:r>
            <a:r>
              <a:rPr lang="en-US" dirty="0">
                <a:solidFill>
                  <a:srgbClr val="000000"/>
                </a:solidFill>
                <a:latin typeface="Courier New" panose="02070309020205020404" pitchFamily="49" charset="0"/>
              </a:rPr>
              <a:t> </a:t>
            </a:r>
            <a:r>
              <a:rPr lang="en-US" dirty="0"/>
              <a:t>It processes the elements for each classification (key) in the map.</a:t>
            </a:r>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56</a:t>
            </a:fld>
            <a:endParaRPr lang="en-US" dirty="0"/>
          </a:p>
        </p:txBody>
      </p:sp>
    </p:spTree>
    <p:extLst>
      <p:ext uri="{BB962C8B-B14F-4D97-AF65-F5344CB8AC3E}">
        <p14:creationId xmlns:p14="http://schemas.microsoft.com/office/powerpoint/2010/main" val="281420065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lstStyle/>
          <a:p>
            <a:r>
              <a:rPr lang="en-US" dirty="0"/>
              <a:t>Grouping By Concurrent</a:t>
            </a:r>
          </a:p>
        </p:txBody>
      </p:sp>
      <p:sp>
        <p:nvSpPr>
          <p:cNvPr id="3" name="Content Placeholder 2"/>
          <p:cNvSpPr>
            <a:spLocks noGrp="1"/>
          </p:cNvSpPr>
          <p:nvPr>
            <p:ph idx="1"/>
          </p:nvPr>
        </p:nvSpPr>
        <p:spPr>
          <a:xfrm>
            <a:off x="677334" y="1645024"/>
            <a:ext cx="8596668" cy="4396338"/>
          </a:xfrm>
        </p:spPr>
        <p:txBody>
          <a:bodyPr>
            <a:normAutofit/>
          </a:bodyPr>
          <a:lstStyle/>
          <a:p>
            <a:r>
              <a:rPr lang="en-US" dirty="0"/>
              <a:t>Streams may be processed in parallel by using the </a:t>
            </a:r>
            <a:r>
              <a:rPr lang="en-US" dirty="0">
                <a:solidFill>
                  <a:srgbClr val="000000"/>
                </a:solidFill>
                <a:latin typeface="Courier New" panose="02070309020205020404" pitchFamily="49" charset="0"/>
              </a:rPr>
              <a:t>parallel</a:t>
            </a:r>
            <a:r>
              <a:rPr lang="en-US" dirty="0"/>
              <a:t> method using concurrent collectors and data structures.</a:t>
            </a:r>
          </a:p>
          <a:p>
            <a:pPr marL="0" indent="0">
              <a:buNone/>
            </a:pPr>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groupingByConcurrent</a:t>
            </a:r>
            <a:r>
              <a:rPr lang="en-US" b="1" dirty="0">
                <a:solidFill>
                  <a:srgbClr val="000080"/>
                </a:solidFill>
                <a:latin typeface="Courier New" panose="02070309020205020404" pitchFamily="49" charset="0"/>
              </a:rPr>
              <a:t>(</a:t>
            </a:r>
          </a:p>
          <a:p>
            <a:pPr marL="0" indent="0">
              <a:buNone/>
            </a:pPr>
            <a:r>
              <a:rPr lang="en-US" b="1" dirty="0">
                <a:solidFill>
                  <a:srgbClr val="000000"/>
                </a:solidFill>
                <a:latin typeface="Courier New" panose="02070309020205020404" pitchFamily="49" charset="0"/>
              </a:rPr>
              <a:t>s </a:t>
            </a:r>
            <a:r>
              <a:rPr lang="en-US" b="1" dirty="0">
                <a:solidFill>
                  <a:srgbClr val="000080"/>
                </a:solidFill>
                <a:latin typeface="Courier New" panose="02070309020205020404" pitchFamily="49" charset="0"/>
              </a:rPr>
              <a:t>-&gt;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charAt</a:t>
            </a:r>
            <a:r>
              <a:rPr lang="en-US" b="1" dirty="0">
                <a:solidFill>
                  <a:srgbClr val="000080"/>
                </a:solidFill>
                <a:latin typeface="Courier New" panose="02070309020205020404" pitchFamily="49" charset="0"/>
              </a:rPr>
              <a:t>(</a:t>
            </a:r>
            <a:r>
              <a:rPr lang="en-US" b="1"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ConcurrentSkipListMap</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p>
          <a:p>
            <a:pPr marL="0" indent="0">
              <a:buNone/>
            </a:pP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toCollection</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ConcurrentSkipListSet</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sz="1600" b="1" dirty="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A=[All], a=[a, all, and], b=[boy, but], d=[dull], f=[fool], j=[jack], m=[makes], n=[no], p=[play], w=[work] */</a:t>
            </a:r>
          </a:p>
          <a:p>
            <a:r>
              <a:rPr lang="en-US" dirty="0"/>
              <a:t>Count the words</a:t>
            </a:r>
          </a:p>
          <a:p>
            <a:pPr marL="0" indent="0">
              <a:buNone/>
            </a:pPr>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groupingByConcurrent</a:t>
            </a:r>
            <a:r>
              <a:rPr lang="en-US" b="1" dirty="0">
                <a:solidFill>
                  <a:srgbClr val="000080"/>
                </a:solidFill>
                <a:latin typeface="Courier New" panose="02070309020205020404" pitchFamily="49" charset="0"/>
              </a:rPr>
              <a:t>(</a:t>
            </a:r>
          </a:p>
          <a:p>
            <a:pPr marL="0" indent="0">
              <a:buNone/>
            </a:pPr>
            <a:r>
              <a:rPr lang="en-US" b="1" dirty="0">
                <a:solidFill>
                  <a:srgbClr val="000000"/>
                </a:solidFill>
                <a:latin typeface="Courier New" panose="02070309020205020404" pitchFamily="49" charset="0"/>
              </a:rPr>
              <a:t>s </a:t>
            </a:r>
            <a:r>
              <a:rPr lang="en-US" b="1" dirty="0">
                <a:solidFill>
                  <a:srgbClr val="000080"/>
                </a:solidFill>
                <a:latin typeface="Courier New" panose="02070309020205020404" pitchFamily="49" charset="0"/>
              </a:rPr>
              <a:t>-&gt;</a:t>
            </a:r>
            <a:r>
              <a:rPr lang="en-US" b="1" dirty="0">
                <a:solidFill>
                  <a:srgbClr val="000000"/>
                </a:solidFill>
                <a:latin typeface="Courier New" panose="02070309020205020404" pitchFamily="49" charset="0"/>
              </a:rPr>
              <a:t> s</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ConcurrentSkipListMap</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counting</a:t>
            </a:r>
            <a:r>
              <a:rPr lang="en-US" b="1" dirty="0">
                <a:solidFill>
                  <a:srgbClr val="000080"/>
                </a:solidFill>
                <a:latin typeface="Courier New" panose="02070309020205020404" pitchFamily="49" charset="0"/>
              </a:rPr>
              <a:t>()))</a:t>
            </a:r>
            <a:r>
              <a:rPr lang="en-US" sz="1600" b="1" dirty="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All=1, a=2, all=1, and=2, boy=1, but=1, dull=1, fool=1, jack=2, makes=2, no=2, play=2, work=2 */</a:t>
            </a:r>
            <a:endParaRPr lang="en-US" sz="1600" dirty="0"/>
          </a:p>
          <a:p>
            <a:endParaRPr lang="en-US" sz="1600" dirty="0"/>
          </a:p>
          <a:p>
            <a:endParaRPr lang="en-US" dirty="0"/>
          </a:p>
          <a:p>
            <a:endParaRPr lang="en-US" dirty="0"/>
          </a:p>
          <a:p>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57</a:t>
            </a:fld>
            <a:endParaRPr lang="en-US" dirty="0"/>
          </a:p>
        </p:txBody>
      </p:sp>
    </p:spTree>
    <p:extLst>
      <p:ext uri="{BB962C8B-B14F-4D97-AF65-F5344CB8AC3E}">
        <p14:creationId xmlns:p14="http://schemas.microsoft.com/office/powerpoint/2010/main" val="116070862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Joining Collector</a:t>
            </a:r>
            <a:endParaRPr lang="en-US" dirty="0"/>
          </a:p>
        </p:txBody>
      </p:sp>
      <p:sp>
        <p:nvSpPr>
          <p:cNvPr id="3" name="Content Placeholder 2"/>
          <p:cNvSpPr>
            <a:spLocks noGrp="1"/>
          </p:cNvSpPr>
          <p:nvPr>
            <p:ph idx="1"/>
          </p:nvPr>
        </p:nvSpPr>
        <p:spPr>
          <a:xfrm>
            <a:off x="677334" y="1573307"/>
            <a:ext cx="8596668" cy="4468056"/>
          </a:xfrm>
        </p:spPr>
        <p:txBody>
          <a:bodyPr/>
          <a:lstStyle/>
          <a:p>
            <a:r>
              <a:rPr lang="en-US" dirty="0"/>
              <a:t>A process where a stream of </a:t>
            </a:r>
            <a:r>
              <a:rPr lang="en-US" dirty="0" err="1">
                <a:solidFill>
                  <a:srgbClr val="000000"/>
                </a:solidFill>
                <a:latin typeface="Courier New" panose="02070309020205020404" pitchFamily="49" charset="0"/>
              </a:rPr>
              <a:t>CharSequence</a:t>
            </a:r>
            <a:r>
              <a:rPr lang="en-US" dirty="0"/>
              <a:t> is concatenated together to form a string.</a:t>
            </a:r>
          </a:p>
          <a:p>
            <a:pPr marL="0" indent="0">
              <a:buNone/>
            </a:pP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return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a:p>
          <a:p>
            <a:r>
              <a:rPr lang="en-US" dirty="0"/>
              <a:t>Join this into words separated with a space:</a:t>
            </a:r>
          </a:p>
          <a:p>
            <a:pPr marL="0" indent="0">
              <a:buNone/>
            </a:pP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joining</a:t>
            </a:r>
            <a:r>
              <a:rPr lang="en-US" sz="2000" b="1" dirty="0">
                <a:solidFill>
                  <a:srgbClr val="000080"/>
                </a:solidFill>
                <a:latin typeface="Courier New" panose="02070309020205020404" pitchFamily="49" charset="0"/>
              </a:rPr>
              <a:t>(</a:t>
            </a:r>
            <a:r>
              <a:rPr lang="en-US" sz="2000" b="1" dirty="0">
                <a:solidFill>
                  <a:srgbClr val="80808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All work and no play makes jack a dull boy but all play and no work makes jack a fool */</a:t>
            </a:r>
            <a:r>
              <a:rPr lang="en-US" dirty="0">
                <a:solidFill>
                  <a:srgbClr val="000000"/>
                </a:solidFill>
                <a:latin typeface="Courier New" panose="02070309020205020404" pitchFamily="49" charset="0"/>
              </a:rPr>
              <a:t> </a:t>
            </a: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58</a:t>
            </a:fld>
            <a:endParaRPr lang="en-US" dirty="0"/>
          </a:p>
        </p:txBody>
      </p:sp>
    </p:spTree>
    <p:extLst>
      <p:ext uri="{BB962C8B-B14F-4D97-AF65-F5344CB8AC3E}">
        <p14:creationId xmlns:p14="http://schemas.microsoft.com/office/powerpoint/2010/main" val="375770694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5106"/>
          </a:xfrm>
        </p:spPr>
        <p:txBody>
          <a:bodyPr/>
          <a:lstStyle/>
          <a:p>
            <a:r>
              <a:rPr lang="en-US" dirty="0"/>
              <a:t>Teeing Collector (Java 12+)</a:t>
            </a:r>
          </a:p>
        </p:txBody>
      </p:sp>
      <p:sp>
        <p:nvSpPr>
          <p:cNvPr id="3" name="Content Placeholder 2"/>
          <p:cNvSpPr>
            <a:spLocks noGrp="1"/>
          </p:cNvSpPr>
          <p:nvPr>
            <p:ph idx="1"/>
          </p:nvPr>
        </p:nvSpPr>
        <p:spPr>
          <a:xfrm>
            <a:off x="677334" y="1380565"/>
            <a:ext cx="8896652" cy="4660797"/>
          </a:xfrm>
        </p:spPr>
        <p:txBody>
          <a:bodyPr>
            <a:normAutofit lnSpcReduction="10000"/>
          </a:bodyPr>
          <a:lstStyle/>
          <a:p>
            <a:r>
              <a:rPr lang="en-US" sz="2400" dirty="0"/>
              <a:t>A downstream collector that processes every element through two collectors and then uses a merge </a:t>
            </a:r>
            <a:r>
              <a:rPr lang="en-US" sz="2400" dirty="0" err="1"/>
              <a:t>BiFunction</a:t>
            </a:r>
            <a:r>
              <a:rPr lang="en-US" sz="2400" dirty="0"/>
              <a:t> to produce a result.</a:t>
            </a:r>
          </a:p>
          <a:p>
            <a:pPr marL="0" indent="0">
              <a:buNone/>
            </a:pPr>
            <a:r>
              <a:rPr lang="fr-FR" dirty="0">
                <a:solidFill>
                  <a:srgbClr val="000000"/>
                </a:solidFill>
                <a:highlight>
                  <a:srgbClr val="FFFFFF"/>
                </a:highlight>
                <a:latin typeface="Courier New" panose="02070309020205020404" pitchFamily="49" charset="0"/>
                <a:cs typeface="Courier New" panose="02070309020205020404" pitchFamily="49" charset="0"/>
              </a:rPr>
              <a:t>Double</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salaries </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95_000d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125_000d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35_000d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40_000d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endParaRPr lang="fr-FR"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Range </a:t>
            </a:r>
            <a:r>
              <a:rPr lang="en-US" dirty="0" err="1">
                <a:solidFill>
                  <a:srgbClr val="000000"/>
                </a:solidFill>
                <a:highlight>
                  <a:srgbClr val="FFFFFF"/>
                </a:highlight>
                <a:latin typeface="Courier New" panose="02070309020205020404" pitchFamily="49" charset="0"/>
                <a:cs typeface="Courier New" panose="02070309020205020404" pitchFamily="49" charset="0"/>
              </a:rPr>
              <a:t>salaryRange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of</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salaries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collect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teeing</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minBy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Double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compare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maxBy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Double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compare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min</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 max</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new</a:t>
            </a:r>
            <a:r>
              <a:rPr lang="en-US" dirty="0">
                <a:solidFill>
                  <a:srgbClr val="000000"/>
                </a:solidFill>
                <a:highlight>
                  <a:srgbClr val="FFFFFF"/>
                </a:highlight>
                <a:latin typeface="Courier New" panose="02070309020205020404" pitchFamily="49" charset="0"/>
                <a:cs typeface="Courier New" panose="02070309020205020404" pitchFamily="49" charset="0"/>
              </a:rPr>
              <a:t> Range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min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orElse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max</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orElse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out</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808080"/>
                </a:solidFill>
                <a:highlight>
                  <a:srgbClr val="FFFFFF"/>
                </a:highlight>
                <a:latin typeface="Courier New" panose="02070309020205020404" pitchFamily="49" charset="0"/>
                <a:cs typeface="Courier New" panose="02070309020205020404" pitchFamily="49" charset="0"/>
              </a:rPr>
              <a:t>"Salary range is "</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salaryRange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getMin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8080"/>
                </a:solidFill>
                <a:highlight>
                  <a:srgbClr val="FFFFFF"/>
                </a:highlight>
                <a:latin typeface="Courier New" panose="02070309020205020404" pitchFamily="49" charset="0"/>
                <a:cs typeface="Courier New" panose="02070309020205020404" pitchFamily="49" charset="0"/>
              </a:rPr>
              <a:t>" - "</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salaryRange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getMax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dirty="0">
                <a:solidFill>
                  <a:srgbClr val="008000"/>
                </a:solidFill>
                <a:highlight>
                  <a:srgbClr val="FFFFFF"/>
                </a:highlight>
                <a:latin typeface="Courier New" panose="02070309020205020404" pitchFamily="49" charset="0"/>
                <a:cs typeface="Courier New" panose="02070309020205020404" pitchFamily="49" charset="0"/>
              </a:rPr>
              <a:t>/* Salary range is 35000.0 - 125000.0 */</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59</a:t>
            </a:fld>
            <a:endParaRPr lang="en-US" dirty="0"/>
          </a:p>
        </p:txBody>
      </p:sp>
    </p:spTree>
    <p:extLst>
      <p:ext uri="{BB962C8B-B14F-4D97-AF65-F5344CB8AC3E}">
        <p14:creationId xmlns:p14="http://schemas.microsoft.com/office/powerpoint/2010/main" val="24530607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Interface (FI) in Java</a:t>
            </a:r>
          </a:p>
        </p:txBody>
      </p:sp>
      <p:sp>
        <p:nvSpPr>
          <p:cNvPr id="3" name="Content Placeholder 2"/>
          <p:cNvSpPr>
            <a:spLocks noGrp="1"/>
          </p:cNvSpPr>
          <p:nvPr>
            <p:ph idx="1"/>
          </p:nvPr>
        </p:nvSpPr>
        <p:spPr>
          <a:xfrm>
            <a:off x="677334" y="1627095"/>
            <a:ext cx="8596668" cy="4809564"/>
          </a:xfrm>
        </p:spPr>
        <p:txBody>
          <a:bodyPr>
            <a:normAutofit fontScale="92500" lnSpcReduction="20000"/>
          </a:bodyPr>
          <a:lstStyle/>
          <a:p>
            <a:r>
              <a:rPr lang="en-US" sz="2100" dirty="0"/>
              <a:t>“A functional interface is any interface that contains only one abstract method.” — </a:t>
            </a:r>
            <a:r>
              <a:rPr lang="en-US" sz="2100" dirty="0">
                <a:hlinkClick r:id="rId3"/>
              </a:rPr>
              <a:t>Oracle Java Tutorial</a:t>
            </a:r>
            <a:endParaRPr lang="en-US" sz="2100" dirty="0"/>
          </a:p>
          <a:p>
            <a:r>
              <a:rPr lang="en-US" sz="2100" dirty="0"/>
              <a:t>The sole abstract method is referred to as the </a:t>
            </a:r>
            <a:r>
              <a:rPr lang="en-US" sz="2100" i="1" dirty="0"/>
              <a:t>functional method</a:t>
            </a:r>
            <a:endParaRPr lang="en-US" sz="2100" dirty="0"/>
          </a:p>
          <a:p>
            <a:r>
              <a:rPr lang="en-US" sz="2100" dirty="0"/>
              <a:t>Example 2- Valid Functional Interface</a:t>
            </a:r>
          </a:p>
          <a:p>
            <a:pPr marL="0" indent="0">
              <a:buNone/>
            </a:pPr>
            <a:r>
              <a:rPr lang="en-US" dirty="0">
                <a:solidFill>
                  <a:srgbClr val="00000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FunctionalInterface</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Optional</a:t>
            </a:r>
            <a:endParaRPr lang="en-US" dirty="0"/>
          </a:p>
          <a:p>
            <a:pPr marL="0" indent="0">
              <a:buNone/>
            </a:pP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Example2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sz="2800" b="1" dirty="0">
                <a:solidFill>
                  <a:srgbClr val="8000FF"/>
                </a:solidFill>
                <a:highlight>
                  <a:srgbClr val="FFFFFF"/>
                </a:highlight>
                <a:latin typeface="Courier New" panose="02070309020205020404" pitchFamily="49" charset="0"/>
              </a:rPr>
              <a:t>int</a:t>
            </a:r>
            <a:r>
              <a:rPr lang="en-US" sz="2800" b="1" dirty="0">
                <a:solidFill>
                  <a:srgbClr val="000000"/>
                </a:solidFill>
                <a:highlight>
                  <a:srgbClr val="FFFFFF"/>
                </a:highlight>
                <a:latin typeface="Courier New" panose="02070309020205020404" pitchFamily="49" charset="0"/>
              </a:rPr>
              <a:t> </a:t>
            </a:r>
            <a:r>
              <a:rPr lang="en-US" sz="2800" b="1" dirty="0" err="1">
                <a:solidFill>
                  <a:srgbClr val="000000"/>
                </a:solidFill>
                <a:highlight>
                  <a:srgbClr val="FFFFFF"/>
                </a:highlight>
                <a:latin typeface="Courier New" panose="02070309020205020404" pitchFamily="49" charset="0"/>
              </a:rPr>
              <a:t>myMethod</a:t>
            </a:r>
            <a:r>
              <a:rPr lang="en-US" sz="2800" b="1" dirty="0">
                <a:solidFill>
                  <a:srgbClr val="000080"/>
                </a:solidFill>
                <a:highlight>
                  <a:srgbClr val="FFFFFF"/>
                </a:highlight>
                <a:latin typeface="Courier New" panose="02070309020205020404" pitchFamily="49" charset="0"/>
              </a:rPr>
              <a:t>();</a:t>
            </a:r>
            <a:r>
              <a:rPr lang="en-US" sz="2800" b="1" dirty="0">
                <a:solidFill>
                  <a:srgbClr val="000000"/>
                </a:solidFill>
                <a:highlight>
                  <a:srgbClr val="FFFFFF"/>
                </a:highlight>
                <a:latin typeface="Courier New" panose="02070309020205020404" pitchFamily="49" charset="0"/>
              </a:rPr>
              <a:t> </a:t>
            </a:r>
            <a:r>
              <a:rPr lang="en-US" sz="2800" b="1" dirty="0">
                <a:solidFill>
                  <a:srgbClr val="008000"/>
                </a:solidFill>
                <a:highlight>
                  <a:srgbClr val="FFFFFF"/>
                </a:highlight>
                <a:latin typeface="Courier New" panose="02070309020205020404" pitchFamily="49" charset="0"/>
              </a:rPr>
              <a:t>// Functional Method</a:t>
            </a: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boolean</a:t>
            </a:r>
            <a:r>
              <a:rPr lang="en-US" dirty="0">
                <a:solidFill>
                  <a:srgbClr val="000000"/>
                </a:solidFill>
                <a:highlight>
                  <a:srgbClr val="FFFFFF"/>
                </a:highlight>
                <a:latin typeface="Courier New" panose="02070309020205020404" pitchFamily="49" charset="0"/>
              </a:rPr>
              <a:t> equals</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Object other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Not abstract -- in Object</a:t>
            </a: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hashCode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Not abstract -- in Object</a:t>
            </a: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default</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myMethod2</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myMethod</a:t>
            </a:r>
            <a:r>
              <a:rPr lang="en-US" b="1" dirty="0">
                <a:solidFill>
                  <a:srgbClr val="00008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Has implementation </a:t>
            </a: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static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myMethod3</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Static and has implementation </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54317115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Execute Around and Loan Patterns</a:t>
            </a:r>
          </a:p>
        </p:txBody>
      </p:sp>
      <p:sp>
        <p:nvSpPr>
          <p:cNvPr id="5" name="Subtitle 4"/>
          <p:cNvSpPr>
            <a:spLocks noGrp="1"/>
          </p:cNvSpPr>
          <p:nvPr>
            <p:ph type="subTitle" idx="1"/>
          </p:nvPr>
        </p:nvSpPr>
        <p:spPr/>
        <p:txBody>
          <a:bodyPr/>
          <a:lstStyle/>
          <a:p>
            <a:r>
              <a:rPr lang="en-US" dirty="0"/>
              <a:t>Separate the concerns of manipulating resources from program logic</a:t>
            </a:r>
          </a:p>
        </p:txBody>
      </p:sp>
    </p:spTree>
    <p:extLst>
      <p:ext uri="{BB962C8B-B14F-4D97-AF65-F5344CB8AC3E}">
        <p14:creationId xmlns:p14="http://schemas.microsoft.com/office/powerpoint/2010/main" val="423994210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Execute Around Pattern</a:t>
            </a:r>
          </a:p>
        </p:txBody>
      </p:sp>
      <p:sp>
        <p:nvSpPr>
          <p:cNvPr id="3" name="Content Placeholder 2"/>
          <p:cNvSpPr>
            <a:spLocks noGrp="1"/>
          </p:cNvSpPr>
          <p:nvPr>
            <p:ph idx="1"/>
          </p:nvPr>
        </p:nvSpPr>
        <p:spPr>
          <a:xfrm>
            <a:off x="677334" y="1567543"/>
            <a:ext cx="8596668" cy="4473819"/>
          </a:xfrm>
        </p:spPr>
        <p:txBody>
          <a:bodyPr>
            <a:normAutofit fontScale="92500" lnSpcReduction="10000"/>
          </a:bodyPr>
          <a:lstStyle/>
          <a:p>
            <a:r>
              <a:rPr lang="en-US" sz="2400" dirty="0"/>
              <a:t>Pattern to eliminate boilerplate code by performing operations before and after an operation.</a:t>
            </a:r>
          </a:p>
          <a:p>
            <a:r>
              <a:rPr lang="en-US" sz="2400" dirty="0"/>
              <a:t>Consider this code for using a lock:</a:t>
            </a:r>
          </a:p>
          <a:p>
            <a:pPr marL="0" indent="0">
              <a:buNone/>
            </a:pPr>
            <a:r>
              <a:rPr lang="en-US" sz="2400" dirty="0">
                <a:solidFill>
                  <a:srgbClr val="000000"/>
                </a:solidFill>
                <a:highlight>
                  <a:srgbClr val="FFFFFF"/>
                </a:highlight>
                <a:latin typeface="Courier New" panose="02070309020205020404" pitchFamily="49" charset="0"/>
              </a:rPr>
              <a:t>   </a:t>
            </a:r>
            <a:r>
              <a:rPr lang="en-US" sz="2400" dirty="0">
                <a:solidFill>
                  <a:srgbClr val="000000"/>
                </a:solidFill>
                <a:highlight>
                  <a:srgbClr val="FFFFFF"/>
                </a:highlight>
                <a:latin typeface="Courier New" panose="02070309020205020404" pitchFamily="49" charset="0"/>
                <a:cs typeface="Courier New" panose="02070309020205020404" pitchFamily="49" charset="0"/>
              </a:rPr>
              <a:t>Lock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getLock</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try</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return</a:t>
            </a: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doSomething</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finally</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lock</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unlock</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We would have better separation of concerns if we could separate the lock manipulation from the operation.</a:t>
            </a:r>
          </a:p>
        </p:txBody>
      </p:sp>
      <p:sp>
        <p:nvSpPr>
          <p:cNvPr id="5" name="Slide Number Placeholder 4"/>
          <p:cNvSpPr>
            <a:spLocks noGrp="1"/>
          </p:cNvSpPr>
          <p:nvPr>
            <p:ph type="sldNum" sz="quarter" idx="12"/>
          </p:nvPr>
        </p:nvSpPr>
        <p:spPr/>
        <p:txBody>
          <a:bodyPr/>
          <a:lstStyle/>
          <a:p>
            <a:fld id="{D57F1E4F-1CFF-5643-939E-217C01CDF565}" type="slidenum">
              <a:rPr lang="en-US" smtClean="0"/>
              <a:pPr/>
              <a:t>61</a:t>
            </a:fld>
            <a:endParaRPr lang="en-US" dirty="0"/>
          </a:p>
        </p:txBody>
      </p:sp>
    </p:spTree>
    <p:extLst>
      <p:ext uri="{BB962C8B-B14F-4D97-AF65-F5344CB8AC3E}">
        <p14:creationId xmlns:p14="http://schemas.microsoft.com/office/powerpoint/2010/main" val="402710669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72143"/>
            <a:ext cx="8596668" cy="805543"/>
          </a:xfrm>
        </p:spPr>
        <p:txBody>
          <a:bodyPr/>
          <a:lstStyle/>
          <a:p>
            <a:r>
              <a:rPr lang="en-US" dirty="0"/>
              <a:t>Apply the Execute Around Pattern</a:t>
            </a:r>
          </a:p>
        </p:txBody>
      </p:sp>
      <p:sp>
        <p:nvSpPr>
          <p:cNvPr id="3" name="Content Placeholder 2"/>
          <p:cNvSpPr>
            <a:spLocks noGrp="1"/>
          </p:cNvSpPr>
          <p:nvPr>
            <p:ph idx="1"/>
          </p:nvPr>
        </p:nvSpPr>
        <p:spPr>
          <a:xfrm>
            <a:off x="677334" y="1039586"/>
            <a:ext cx="8596668" cy="5138058"/>
          </a:xfrm>
        </p:spPr>
        <p:txBody>
          <a:bodyPr>
            <a:normAutofit/>
          </a:bodyPr>
          <a:lstStyle/>
          <a:p>
            <a:r>
              <a:rPr lang="en-US" dirty="0"/>
              <a:t>The boilerplate lock and unlock code may be refactored like this:</a:t>
            </a:r>
          </a:p>
          <a:p>
            <a:r>
              <a:rPr lang="en-US" dirty="0">
                <a:solidFill>
                  <a:srgbClr val="000000"/>
                </a:solidFill>
                <a:highlight>
                  <a:srgbClr val="FFFFFF"/>
                </a:highlight>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T </a:t>
            </a:r>
            <a:r>
              <a:rPr lang="en-US" dirty="0" err="1">
                <a:solidFill>
                  <a:srgbClr val="000000"/>
                </a:solidFill>
                <a:highlight>
                  <a:srgbClr val="FFFFFF"/>
                </a:highlight>
                <a:latin typeface="Courier New" panose="02070309020205020404" pitchFamily="49" charset="0"/>
                <a:cs typeface="Courier New" panose="02070309020205020404" pitchFamily="49" charset="0"/>
              </a:rPr>
              <a:t>useLock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Supplier</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operation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Lock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operation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finally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unlock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r>
              <a:rPr lang="en-US" dirty="0"/>
              <a:t>Then using the lock can be accomplished in a single line of code:</a:t>
            </a:r>
          </a:p>
          <a:p>
            <a:pPr marL="0" indent="0">
              <a:buNone/>
            </a:pPr>
            <a:r>
              <a:rPr lang="en-US" sz="2800" dirty="0" err="1">
                <a:solidFill>
                  <a:srgbClr val="000000"/>
                </a:solidFill>
                <a:highlight>
                  <a:srgbClr val="FFFFFF"/>
                </a:highlight>
                <a:latin typeface="Courier New" panose="02070309020205020404" pitchFamily="49" charset="0"/>
              </a:rPr>
              <a:t>useLock</a:t>
            </a:r>
            <a:r>
              <a:rPr lang="en-US" sz="2800" b="1" dirty="0">
                <a:solidFill>
                  <a:srgbClr val="000080"/>
                </a:solidFill>
                <a:highlight>
                  <a:srgbClr val="FFFFFF"/>
                </a:highlight>
                <a:latin typeface="Courier New" panose="02070309020205020404" pitchFamily="49" charset="0"/>
              </a:rPr>
              <a:t>(()-&gt;</a:t>
            </a:r>
            <a:r>
              <a:rPr lang="en-US" sz="2800" dirty="0">
                <a:solidFill>
                  <a:srgbClr val="000000"/>
                </a:solidFill>
                <a:highlight>
                  <a:srgbClr val="FFFFFF"/>
                </a:highlight>
                <a:latin typeface="Courier New" panose="02070309020205020404" pitchFamily="49" charset="0"/>
              </a:rPr>
              <a:t> </a:t>
            </a:r>
            <a:r>
              <a:rPr lang="en-US" sz="2800" dirty="0" err="1">
                <a:solidFill>
                  <a:srgbClr val="000000"/>
                </a:solidFill>
                <a:highlight>
                  <a:srgbClr val="FFFFFF"/>
                </a:highlight>
                <a:latin typeface="Courier New" panose="02070309020205020404" pitchFamily="49" charset="0"/>
              </a:rPr>
              <a:t>doSomething</a:t>
            </a:r>
            <a:r>
              <a:rPr lang="en-US" sz="2800" b="1" dirty="0">
                <a:solidFill>
                  <a:srgbClr val="000080"/>
                </a:solidFill>
                <a:highlight>
                  <a:srgbClr val="FFFFFF"/>
                </a:highlight>
                <a:latin typeface="Courier New" panose="02070309020205020404" pitchFamily="49" charset="0"/>
              </a:rPr>
              <a: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62</a:t>
            </a:fld>
            <a:endParaRPr lang="en-US" dirty="0"/>
          </a:p>
        </p:txBody>
      </p:sp>
    </p:spTree>
    <p:extLst>
      <p:ext uri="{BB962C8B-B14F-4D97-AF65-F5344CB8AC3E}">
        <p14:creationId xmlns:p14="http://schemas.microsoft.com/office/powerpoint/2010/main" val="114157602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Loan Pattern</a:t>
            </a:r>
          </a:p>
        </p:txBody>
      </p:sp>
      <p:sp>
        <p:nvSpPr>
          <p:cNvPr id="3" name="Content Placeholder 2"/>
          <p:cNvSpPr>
            <a:spLocks noGrp="1"/>
          </p:cNvSpPr>
          <p:nvPr>
            <p:ph idx="1"/>
          </p:nvPr>
        </p:nvSpPr>
        <p:spPr>
          <a:xfrm>
            <a:off x="677334" y="1475015"/>
            <a:ext cx="8596668" cy="4190999"/>
          </a:xfrm>
        </p:spPr>
        <p:txBody>
          <a:bodyPr>
            <a:normAutofit/>
          </a:bodyPr>
          <a:lstStyle/>
          <a:p>
            <a:r>
              <a:rPr lang="en-US" sz="2800" dirty="0"/>
              <a:t>Specialized version of the execute around </a:t>
            </a:r>
            <a:r>
              <a:rPr lang="en-US" sz="2800" dirty="0" smtClean="0"/>
              <a:t>pattern</a:t>
            </a:r>
            <a:endParaRPr lang="en-US" sz="2800" dirty="0"/>
          </a:p>
          <a:p>
            <a:pPr marL="857250" lvl="1" indent="-457200">
              <a:buFont typeface="+mj-lt"/>
              <a:buAutoNum type="arabicPeriod"/>
            </a:pPr>
            <a:r>
              <a:rPr lang="en-US" sz="2400" dirty="0"/>
              <a:t>Obtains or allocates a resource</a:t>
            </a:r>
          </a:p>
          <a:p>
            <a:pPr marL="857250" lvl="1" indent="-457200">
              <a:buFont typeface="+mj-lt"/>
              <a:buAutoNum type="arabicPeriod"/>
            </a:pPr>
            <a:r>
              <a:rPr lang="en-US" sz="2400" dirty="0"/>
              <a:t>Initializes it</a:t>
            </a:r>
          </a:p>
          <a:p>
            <a:pPr marL="857250" lvl="1" indent="-457200">
              <a:buFont typeface="+mj-lt"/>
              <a:buAutoNum type="arabicPeriod"/>
            </a:pPr>
            <a:r>
              <a:rPr lang="en-US" sz="2400" dirty="0"/>
              <a:t>Invokes a user specified operation with the resource</a:t>
            </a:r>
          </a:p>
          <a:p>
            <a:pPr marL="857250" lvl="1" indent="-457200">
              <a:buFont typeface="+mj-lt"/>
              <a:buAutoNum type="arabicPeriod"/>
            </a:pPr>
            <a:r>
              <a:rPr lang="en-US" sz="2400" dirty="0"/>
              <a:t>Cleans it up</a:t>
            </a:r>
          </a:p>
          <a:p>
            <a:pPr marL="857250" lvl="1" indent="-457200">
              <a:buFont typeface="+mj-lt"/>
              <a:buAutoNum type="arabicPeriod"/>
            </a:pPr>
            <a:r>
              <a:rPr lang="en-US" sz="2400" dirty="0"/>
              <a:t>Returns or deallocates a resource</a:t>
            </a: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63</a:t>
            </a:fld>
            <a:endParaRPr lang="en-US" dirty="0"/>
          </a:p>
        </p:txBody>
      </p:sp>
    </p:spTree>
    <p:extLst>
      <p:ext uri="{BB962C8B-B14F-4D97-AF65-F5344CB8AC3E}">
        <p14:creationId xmlns:p14="http://schemas.microsoft.com/office/powerpoint/2010/main" val="325589652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59229"/>
            <a:ext cx="8596668" cy="729342"/>
          </a:xfrm>
        </p:spPr>
        <p:txBody>
          <a:bodyPr/>
          <a:lstStyle/>
          <a:p>
            <a:r>
              <a:rPr lang="en-US" dirty="0"/>
              <a:t>Apply the Loan Pattern</a:t>
            </a:r>
          </a:p>
        </p:txBody>
      </p:sp>
      <p:sp>
        <p:nvSpPr>
          <p:cNvPr id="3" name="Content Placeholder 2"/>
          <p:cNvSpPr>
            <a:spLocks noGrp="1"/>
          </p:cNvSpPr>
          <p:nvPr>
            <p:ph idx="1"/>
          </p:nvPr>
        </p:nvSpPr>
        <p:spPr>
          <a:xfrm>
            <a:off x="677334" y="1045029"/>
            <a:ext cx="8596668" cy="5350328"/>
          </a:xfrm>
        </p:spPr>
        <p:txBody>
          <a:bodyPr>
            <a:normAutofit/>
          </a:bodyPr>
          <a:lstStyle/>
          <a:p>
            <a:r>
              <a:rPr lang="en-US" dirty="0"/>
              <a:t>This example applies the loan pattern for JDBC connections</a:t>
            </a:r>
          </a:p>
          <a:p>
            <a:r>
              <a:rPr lang="en-US" dirty="0">
                <a:solidFill>
                  <a:srgbClr val="000000"/>
                </a:solidFill>
                <a:highlight>
                  <a:srgbClr val="FFFFFF"/>
                </a:highlight>
              </a:rPr>
              <a:t> </a:t>
            </a:r>
            <a:r>
              <a:rPr lang="en-US" dirty="0">
                <a:solidFill>
                  <a:srgbClr val="00000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FunctionalInterface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interface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R apply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T 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throws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SQLException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T </a:t>
            </a:r>
            <a:r>
              <a:rPr lang="en-US" dirty="0" err="1">
                <a:solidFill>
                  <a:srgbClr val="000000"/>
                </a:solidFill>
                <a:highlight>
                  <a:srgbClr val="FFFFFF"/>
                </a:highlight>
                <a:latin typeface="Courier New" panose="02070309020205020404" pitchFamily="49" charset="0"/>
                <a:cs typeface="Courier New" panose="02070309020205020404" pitchFamily="49" charset="0"/>
              </a:rPr>
              <a:t>useDb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SqlFunction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super</a:t>
            </a:r>
            <a:r>
              <a:rPr lang="en-US" dirty="0">
                <a:solidFill>
                  <a:srgbClr val="000000"/>
                </a:solidFill>
                <a:highlight>
                  <a:srgbClr val="FFFFFF"/>
                </a:highlight>
                <a:latin typeface="Courier New" panose="02070309020205020404" pitchFamily="49" charset="0"/>
                <a:cs typeface="Courier New" panose="02070309020205020404" pitchFamily="49" charset="0"/>
              </a:rPr>
              <a:t> Connection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extends</a:t>
            </a:r>
            <a:r>
              <a:rPr lang="en-US" dirty="0">
                <a:solidFill>
                  <a:srgbClr val="000000"/>
                </a:solidFill>
                <a:highlight>
                  <a:srgbClr val="FFFFFF"/>
                </a:highlight>
                <a:latin typeface="Courier New" panose="02070309020205020404" pitchFamily="49" charset="0"/>
                <a:cs typeface="Courier New" panose="02070309020205020404" pitchFamily="49" charset="0"/>
              </a:rPr>
              <a:t> 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operation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throws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SQLException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Connection conn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getJdbcConnection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operation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apply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conn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t>The JDBC connection can be used with a single line of code:</a:t>
            </a:r>
          </a:p>
          <a:p>
            <a:pPr marL="0" indent="0">
              <a:buNone/>
            </a:pPr>
            <a:r>
              <a:rPr lang="en-US" sz="2800" dirty="0" err="1">
                <a:solidFill>
                  <a:srgbClr val="000000"/>
                </a:solidFill>
                <a:highlight>
                  <a:srgbClr val="FFFFFF"/>
                </a:highlight>
                <a:latin typeface="Courier New" panose="02070309020205020404" pitchFamily="49" charset="0"/>
              </a:rPr>
              <a:t>useDb</a:t>
            </a:r>
            <a:r>
              <a:rPr lang="en-US" sz="2800" b="1" dirty="0">
                <a:solidFill>
                  <a:srgbClr val="000080"/>
                </a:solidFill>
                <a:highlight>
                  <a:srgbClr val="FFFFFF"/>
                </a:highlight>
                <a:latin typeface="Courier New" panose="02070309020205020404" pitchFamily="49" charset="0"/>
              </a:rPr>
              <a:t>(</a:t>
            </a:r>
            <a:r>
              <a:rPr lang="en-US" sz="2800" dirty="0">
                <a:solidFill>
                  <a:srgbClr val="000000"/>
                </a:solidFill>
                <a:highlight>
                  <a:srgbClr val="FFFFFF"/>
                </a:highlight>
                <a:latin typeface="Courier New" panose="02070309020205020404" pitchFamily="49" charset="0"/>
              </a:rPr>
              <a:t>conn </a:t>
            </a:r>
            <a:r>
              <a:rPr lang="en-US" sz="2800" b="1" dirty="0">
                <a:solidFill>
                  <a:srgbClr val="000080"/>
                </a:solidFill>
                <a:highlight>
                  <a:srgbClr val="FFFFFF"/>
                </a:highlight>
                <a:latin typeface="Courier New" panose="02070309020205020404" pitchFamily="49" charset="0"/>
              </a:rPr>
              <a:t>-&gt;</a:t>
            </a:r>
            <a:r>
              <a:rPr lang="en-US" sz="2800" dirty="0">
                <a:solidFill>
                  <a:srgbClr val="000000"/>
                </a:solidFill>
                <a:highlight>
                  <a:srgbClr val="FFFFFF"/>
                </a:highlight>
                <a:latin typeface="Courier New" panose="02070309020205020404" pitchFamily="49" charset="0"/>
              </a:rPr>
              <a:t> </a:t>
            </a:r>
            <a:r>
              <a:rPr lang="en-US" sz="2800" dirty="0" err="1">
                <a:solidFill>
                  <a:srgbClr val="000000"/>
                </a:solidFill>
                <a:highlight>
                  <a:srgbClr val="FFFFFF"/>
                </a:highlight>
                <a:latin typeface="Courier New" panose="02070309020205020404" pitchFamily="49" charset="0"/>
              </a:rPr>
              <a:t>doDbOperation</a:t>
            </a:r>
            <a:r>
              <a:rPr lang="en-US" sz="2800" b="1" dirty="0">
                <a:solidFill>
                  <a:srgbClr val="000080"/>
                </a:solidFill>
                <a:highlight>
                  <a:srgbClr val="FFFFFF"/>
                </a:highlight>
                <a:latin typeface="Courier New" panose="02070309020205020404" pitchFamily="49" charset="0"/>
              </a:rPr>
              <a:t>(</a:t>
            </a:r>
            <a:r>
              <a:rPr lang="en-US" sz="2800" dirty="0">
                <a:solidFill>
                  <a:srgbClr val="000000"/>
                </a:solidFill>
                <a:highlight>
                  <a:srgbClr val="FFFFFF"/>
                </a:highlight>
                <a:latin typeface="Courier New" panose="02070309020205020404" pitchFamily="49" charset="0"/>
              </a:rPr>
              <a:t>conn</a:t>
            </a:r>
            <a:r>
              <a:rPr lang="en-US" sz="2800" b="1" dirty="0">
                <a:solidFill>
                  <a:srgbClr val="000080"/>
                </a:solidFill>
                <a:highlight>
                  <a:srgbClr val="FFFFFF"/>
                </a:highlight>
                <a:latin typeface="Courier New" panose="02070309020205020404" pitchFamily="49" charset="0"/>
              </a:rPr>
              <a:t>));</a:t>
            </a:r>
          </a:p>
          <a:p>
            <a:pPr marL="0" indent="0">
              <a:buNone/>
            </a:pPr>
            <a:endParaRPr lang="en-US" dirty="0">
              <a:solidFill>
                <a:srgbClr val="000000"/>
              </a:solidFill>
              <a:highlight>
                <a:srgbClr val="FFFFFF"/>
              </a:highlight>
              <a:latin typeface="Courier New" panose="02070309020205020404" pitchFamily="49" charset="0"/>
            </a:endParaRPr>
          </a:p>
          <a:p>
            <a:pPr marL="0" indent="0">
              <a:buNone/>
            </a:pPr>
            <a:endParaRPr lang="en-US" dirty="0">
              <a:solidFill>
                <a:srgbClr val="000000"/>
              </a:solidFill>
              <a:highlight>
                <a:srgbClr val="FFFFFF"/>
              </a:highlight>
              <a:latin typeface="Courier New" panose="02070309020205020404" pitchFamily="49" charset="0"/>
            </a:endParaRP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64</a:t>
            </a:fld>
            <a:endParaRPr lang="en-US" dirty="0"/>
          </a:p>
        </p:txBody>
      </p:sp>
    </p:spTree>
    <p:extLst>
      <p:ext uri="{BB962C8B-B14F-4D97-AF65-F5344CB8AC3E}">
        <p14:creationId xmlns:p14="http://schemas.microsoft.com/office/powerpoint/2010/main" val="259250629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a:t>AutoClosable</a:t>
            </a:r>
            <a:r>
              <a:rPr lang="en-US" dirty="0"/>
              <a:t> Lambdas</a:t>
            </a:r>
          </a:p>
        </p:txBody>
      </p:sp>
      <p:sp>
        <p:nvSpPr>
          <p:cNvPr id="6" name="Subtitle 5"/>
          <p:cNvSpPr>
            <a:spLocks noGrp="1"/>
          </p:cNvSpPr>
          <p:nvPr>
            <p:ph type="subTitle" idx="1"/>
          </p:nvPr>
        </p:nvSpPr>
        <p:spPr/>
        <p:txBody>
          <a:bodyPr/>
          <a:lstStyle/>
          <a:p>
            <a:r>
              <a:rPr lang="en-US" dirty="0"/>
              <a:t>Use try-with-resources with any class, and catch the close exception</a:t>
            </a:r>
          </a:p>
        </p:txBody>
      </p:sp>
    </p:spTree>
    <p:extLst>
      <p:ext uri="{BB962C8B-B14F-4D97-AF65-F5344CB8AC3E}">
        <p14:creationId xmlns:p14="http://schemas.microsoft.com/office/powerpoint/2010/main" val="348427703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2013"/>
          </a:xfrm>
        </p:spPr>
        <p:txBody>
          <a:bodyPr/>
          <a:lstStyle/>
          <a:p>
            <a:r>
              <a:rPr lang="en-US" dirty="0" err="1"/>
              <a:t>AutoClosable</a:t>
            </a:r>
            <a:r>
              <a:rPr lang="en-US" dirty="0"/>
              <a:t> is a Functional Interface</a:t>
            </a:r>
          </a:p>
        </p:txBody>
      </p:sp>
      <p:sp>
        <p:nvSpPr>
          <p:cNvPr id="3" name="Content Placeholder 2"/>
          <p:cNvSpPr>
            <a:spLocks noGrp="1"/>
          </p:cNvSpPr>
          <p:nvPr>
            <p:ph idx="1"/>
          </p:nvPr>
        </p:nvSpPr>
        <p:spPr/>
        <p:txBody>
          <a:bodyPr/>
          <a:lstStyle/>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AutoCloseable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a:t>This interface is a functional interface (FI) because it has exactly one abstract method.</a:t>
            </a:r>
          </a:p>
          <a:p>
            <a:r>
              <a:rPr lang="en-US" sz="2400" dirty="0"/>
              <a:t>The Functional Method is: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close</a:t>
            </a:r>
            <a:r>
              <a:rPr lang="en-US" sz="2400" b="1" dirty="0">
                <a:solidFill>
                  <a:srgbClr val="000080"/>
                </a:solidFill>
                <a:highlight>
                  <a:srgbClr val="FFFFFF"/>
                </a:highlight>
                <a:latin typeface="Courier New" panose="02070309020205020404" pitchFamily="49" charset="0"/>
              </a:rPr>
              <a:t>()</a:t>
            </a:r>
            <a:r>
              <a:rPr lang="en-US" sz="2400" dirty="0"/>
              <a:t>.</a:t>
            </a:r>
          </a:p>
          <a:p>
            <a:r>
              <a:rPr lang="en-US" sz="2400" dirty="0"/>
              <a:t>The missing </a:t>
            </a:r>
            <a:r>
              <a:rPr lang="en-US" sz="2400" dirty="0">
                <a:solidFill>
                  <a:srgbClr val="00000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FunctionalInterface</a:t>
            </a:r>
            <a:r>
              <a:rPr lang="en-US" sz="2400" dirty="0"/>
              <a:t> annotation is unnecessary.</a:t>
            </a:r>
          </a:p>
          <a:p>
            <a:pPr marL="0" indent="0">
              <a:buNone/>
            </a:pPr>
            <a:endParaRPr lang="en-US" dirty="0">
              <a:solidFill>
                <a:srgbClr val="000000"/>
              </a:solidFill>
              <a:highlight>
                <a:srgbClr val="FFFFFF"/>
              </a:highlight>
              <a:latin typeface="Courier New" panose="02070309020205020404" pitchFamily="49" charset="0"/>
            </a:endParaRPr>
          </a:p>
          <a:p>
            <a:endParaRPr lang="en-US" dirty="0">
              <a:solidFill>
                <a:srgbClr val="000000"/>
              </a:solidFill>
              <a:highlight>
                <a:srgbClr val="FFFFFF"/>
              </a:highlight>
              <a:latin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66</a:t>
            </a:fld>
            <a:endParaRPr lang="en-US" dirty="0"/>
          </a:p>
        </p:txBody>
      </p:sp>
    </p:spTree>
    <p:extLst>
      <p:ext uri="{BB962C8B-B14F-4D97-AF65-F5344CB8AC3E}">
        <p14:creationId xmlns:p14="http://schemas.microsoft.com/office/powerpoint/2010/main" val="295516187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try-with-resources with any class</a:t>
            </a:r>
            <a:br>
              <a:rPr lang="en-US" dirty="0"/>
            </a:br>
            <a:r>
              <a:rPr lang="en-US" dirty="0"/>
              <a:t>Example: Close a Context</a:t>
            </a:r>
          </a:p>
        </p:txBody>
      </p:sp>
      <p:sp>
        <p:nvSpPr>
          <p:cNvPr id="3" name="Content Placeholder 2"/>
          <p:cNvSpPr>
            <a:spLocks noGrp="1"/>
          </p:cNvSpPr>
          <p:nvPr>
            <p:ph idx="1"/>
          </p:nvPr>
        </p:nvSpPr>
        <p:spPr/>
        <p:txBody>
          <a:bodyPr>
            <a:normAutofit/>
          </a:bodyPr>
          <a:lstStyle/>
          <a:p>
            <a:r>
              <a:rPr lang="en-US" sz="2400" dirty="0"/>
              <a:t>In Java 7, try-with-resources was added to the language.</a:t>
            </a:r>
          </a:p>
          <a:p>
            <a:r>
              <a:rPr lang="en-US" sz="2400" dirty="0"/>
              <a:t>Unfortunately, not every class that could benefit from it implemented it.</a:t>
            </a:r>
          </a:p>
          <a:p>
            <a:r>
              <a:rPr lang="en-US" sz="2400" dirty="0"/>
              <a:t>Using Lambdas, anything can leverage try-with-resources.</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AutoCloseable</a:t>
            </a:r>
            <a:r>
              <a:rPr lang="en-US" sz="2000" b="1" dirty="0">
                <a:solidFill>
                  <a:srgbClr val="000000"/>
                </a:solidFill>
                <a:highlight>
                  <a:srgbClr val="FFFFFF"/>
                </a:highlight>
                <a:latin typeface="Courier New" panose="02070309020205020404" pitchFamily="49" charset="0"/>
              </a:rPr>
              <a:t> it </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ctx</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67</a:t>
            </a:fld>
            <a:endParaRPr lang="en-US" dirty="0"/>
          </a:p>
        </p:txBody>
      </p:sp>
    </p:spTree>
    <p:extLst>
      <p:ext uri="{BB962C8B-B14F-4D97-AF65-F5344CB8AC3E}">
        <p14:creationId xmlns:p14="http://schemas.microsoft.com/office/powerpoint/2010/main" val="210597824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with </a:t>
            </a:r>
            <a:r>
              <a:rPr lang="en-US"/>
              <a:t>the AutoClosable</a:t>
            </a:r>
            <a:br>
              <a:rPr lang="en-US"/>
            </a:br>
            <a:r>
              <a:rPr lang="en-US"/>
              <a:t>Functional Interface (FI)</a:t>
            </a:r>
            <a:endParaRPr lang="en-US" dirty="0"/>
          </a:p>
        </p:txBody>
      </p:sp>
      <p:sp>
        <p:nvSpPr>
          <p:cNvPr id="3" name="Content Placeholder 2"/>
          <p:cNvSpPr>
            <a:spLocks noGrp="1"/>
          </p:cNvSpPr>
          <p:nvPr>
            <p:ph idx="1"/>
          </p:nvPr>
        </p:nvSpPr>
        <p:spPr/>
        <p:txBody>
          <a:bodyPr/>
          <a:lstStyle/>
          <a:p>
            <a:r>
              <a:rPr lang="en-US" sz="3200" dirty="0"/>
              <a:t>The close method throws Exception.</a:t>
            </a:r>
          </a:p>
          <a:p>
            <a:r>
              <a:rPr lang="en-US" sz="3200" dirty="0"/>
              <a:t>The declared Exception will either need to be caught or processed.</a:t>
            </a:r>
          </a:p>
          <a:p>
            <a:r>
              <a:rPr lang="en-US" sz="3200" dirty="0"/>
              <a:t>This may result in the code being littered with unnecessary catch statements.</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68</a:t>
            </a:fld>
            <a:endParaRPr lang="en-US" dirty="0"/>
          </a:p>
        </p:txBody>
      </p:sp>
    </p:spTree>
    <p:extLst>
      <p:ext uri="{BB962C8B-B14F-4D97-AF65-F5344CB8AC3E}">
        <p14:creationId xmlns:p14="http://schemas.microsoft.com/office/powerpoint/2010/main" val="112254800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Fixing the </a:t>
            </a:r>
            <a:r>
              <a:rPr lang="en-US" dirty="0" err="1"/>
              <a:t>AutoClosable</a:t>
            </a:r>
            <a:r>
              <a:rPr lang="en-US" dirty="0"/>
              <a:t> FI</a:t>
            </a:r>
          </a:p>
        </p:txBody>
      </p:sp>
      <p:sp>
        <p:nvSpPr>
          <p:cNvPr id="3" name="Content Placeholder 2"/>
          <p:cNvSpPr>
            <a:spLocks noGrp="1"/>
          </p:cNvSpPr>
          <p:nvPr>
            <p:ph idx="1"/>
          </p:nvPr>
        </p:nvSpPr>
        <p:spPr>
          <a:xfrm>
            <a:off x="677334" y="1685925"/>
            <a:ext cx="8596668" cy="4355437"/>
          </a:xfrm>
        </p:spPr>
        <p:txBody>
          <a:bodyPr>
            <a:normAutofit lnSpcReduction="10000"/>
          </a:bodyPr>
          <a:lstStyle/>
          <a:p>
            <a:r>
              <a:rPr lang="en-US" sz="2400" dirty="0"/>
              <a:t>If we wrote our own Closable interface: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NamingClosable</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extends</a:t>
            </a:r>
            <a:r>
              <a:rPr lang="en-US" dirty="0">
                <a:solidFill>
                  <a:srgbClr val="000000"/>
                </a:solidFill>
                <a:highlight>
                  <a:srgbClr val="FFFFFF"/>
                </a:highlight>
                <a:latin typeface="Courier New" panose="02070309020205020404" pitchFamily="49" charset="0"/>
              </a:rPr>
              <a:t> AutoCloseable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@Override </a:t>
            </a: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a:t>Then we can write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NamingClosable</a:t>
            </a:r>
            <a:r>
              <a:rPr lang="en-US" sz="2000" b="1" dirty="0">
                <a:solidFill>
                  <a:srgbClr val="000000"/>
                </a:solidFill>
                <a:highlight>
                  <a:srgbClr val="FFFFFF"/>
                </a:highlight>
                <a:latin typeface="Courier New" panose="02070309020205020404" pitchFamily="49" charset="0"/>
              </a:rPr>
              <a:t> it </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ctx</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69</a:t>
            </a:fld>
            <a:endParaRPr lang="en-US" dirty="0"/>
          </a:p>
        </p:txBody>
      </p:sp>
    </p:spTree>
    <p:extLst>
      <p:ext uri="{BB962C8B-B14F-4D97-AF65-F5344CB8AC3E}">
        <p14:creationId xmlns:p14="http://schemas.microsoft.com/office/powerpoint/2010/main" val="41758473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42900"/>
            <a:ext cx="8596668" cy="772886"/>
          </a:xfrm>
        </p:spPr>
        <p:txBody>
          <a:bodyPr/>
          <a:lstStyle/>
          <a:p>
            <a:r>
              <a:rPr lang="en-US" dirty="0"/>
              <a:t>Inner Classes vs Lambda</a:t>
            </a:r>
          </a:p>
        </p:txBody>
      </p:sp>
      <p:sp>
        <p:nvSpPr>
          <p:cNvPr id="3" name="Content Placeholder 2"/>
          <p:cNvSpPr>
            <a:spLocks noGrp="1"/>
          </p:cNvSpPr>
          <p:nvPr>
            <p:ph idx="1"/>
          </p:nvPr>
        </p:nvSpPr>
        <p:spPr>
          <a:xfrm>
            <a:off x="677334" y="1115786"/>
            <a:ext cx="7987695" cy="4985657"/>
          </a:xfrm>
        </p:spPr>
        <p:txBody>
          <a:bodyPr>
            <a:noAutofit/>
          </a:bodyPr>
          <a:lstStyle/>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Example2 </a:t>
            </a:r>
            <a:r>
              <a:rPr lang="en-US" dirty="0" err="1">
                <a:solidFill>
                  <a:srgbClr val="000000"/>
                </a:solidFill>
                <a:highlight>
                  <a:srgbClr val="FFFFFF"/>
                </a:highlight>
                <a:latin typeface="Courier New" panose="02070309020205020404" pitchFamily="49" charset="0"/>
                <a:cs typeface="Courier New" panose="02070309020205020404" pitchFamily="49" charset="0"/>
              </a:rPr>
              <a:t>innerClass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new</a:t>
            </a:r>
            <a:r>
              <a:rPr lang="en-US" dirty="0">
                <a:solidFill>
                  <a:srgbClr val="000000"/>
                </a:solidFill>
                <a:highlight>
                  <a:srgbClr val="FFFFFF"/>
                </a:highlight>
                <a:latin typeface="Courier New" panose="02070309020205020404" pitchFamily="49" charset="0"/>
                <a:cs typeface="Courier New" panose="02070309020205020404" pitchFamily="49" charset="0"/>
              </a:rPr>
              <a:t> Example2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@Override</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myMethod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Example2 lambda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 </a:t>
            </a:r>
            <a:r>
              <a:rPr lang="en-US" dirty="0">
                <a:solidFill>
                  <a:srgbClr val="FF8000"/>
                </a:solidFill>
                <a:highlight>
                  <a:srgbClr val="FFFFFF"/>
                </a:highlight>
                <a:latin typeface="Courier New" panose="02070309020205020404" pitchFamily="49" charset="0"/>
                <a:cs typeface="Courier New" panose="02070309020205020404" pitchFamily="49" charset="0"/>
              </a:rPr>
              <a:t>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000" dirty="0">
                <a:cs typeface="Courier New" panose="02070309020205020404" pitchFamily="49" charset="0"/>
              </a:rPr>
              <a:t>Equivalent implementations of the Example2 interface.</a:t>
            </a:r>
          </a:p>
          <a:p>
            <a:r>
              <a:rPr lang="en-US" sz="2000" dirty="0">
                <a:cs typeface="Courier New" panose="02070309020205020404" pitchFamily="49" charset="0"/>
              </a:rPr>
              <a:t>The lambda declaration has two key advantages: </a:t>
            </a:r>
          </a:p>
          <a:p>
            <a:pPr lvl="1"/>
            <a:r>
              <a:rPr lang="en-US" sz="2000" dirty="0">
                <a:cs typeface="Courier New" panose="02070309020205020404" pitchFamily="49" charset="0"/>
              </a:rPr>
              <a:t>It is a single, concise line of code.</a:t>
            </a:r>
          </a:p>
          <a:p>
            <a:pPr lvl="1"/>
            <a:r>
              <a:rPr lang="en-US" sz="2000" dirty="0">
                <a:cs typeface="Courier New" panose="02070309020205020404" pitchFamily="49" charset="0"/>
              </a:rPr>
              <a:t>Because it is self-contained, the compiler will automatically fold it into a single (static) implementation.</a:t>
            </a:r>
            <a:endParaRPr lang="en-US" sz="1800" dirty="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95834729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Parameterizing </a:t>
            </a:r>
            <a:r>
              <a:rPr lang="en-US" dirty="0" err="1"/>
              <a:t>AutoClosable</a:t>
            </a:r>
            <a:r>
              <a:rPr lang="en-US" dirty="0"/>
              <a:t> Exceptions</a:t>
            </a:r>
          </a:p>
        </p:txBody>
      </p:sp>
      <p:sp>
        <p:nvSpPr>
          <p:cNvPr id="3" name="Content Placeholder 2"/>
          <p:cNvSpPr>
            <a:spLocks noGrp="1"/>
          </p:cNvSpPr>
          <p:nvPr>
            <p:ph idx="1"/>
          </p:nvPr>
        </p:nvSpPr>
        <p:spPr>
          <a:xfrm>
            <a:off x="677334" y="1495425"/>
            <a:ext cx="8596668" cy="4895850"/>
          </a:xfrm>
        </p:spPr>
        <p:txBody>
          <a:bodyPr/>
          <a:lstStyle/>
          <a:p>
            <a:r>
              <a:rPr lang="en-US" sz="2000" dirty="0"/>
              <a:t>Using generics, it is possible to parameterize the checked exceptions that a sub-interface of </a:t>
            </a:r>
            <a:r>
              <a:rPr lang="en-US" sz="2000" dirty="0" err="1"/>
              <a:t>AutoClosable</a:t>
            </a:r>
            <a:r>
              <a:rPr lang="en-US" sz="2000" dirty="0"/>
              <a:t> may throw.</a:t>
            </a:r>
          </a:p>
          <a:p>
            <a:r>
              <a:rPr lang="en-US" sz="2000" dirty="0"/>
              <a:t>This example demonstrates how to parameterize a single checked exception.</a:t>
            </a:r>
          </a:p>
          <a:p>
            <a:r>
              <a:rPr lang="en-US" sz="2000" dirty="0">
                <a:solidFill>
                  <a:srgbClr val="8000FF"/>
                </a:solidFill>
                <a:latin typeface="Courier New" panose="02070309020205020404" pitchFamily="49" charset="0"/>
              </a:rPr>
              <a:t>public</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interface</a:t>
            </a:r>
            <a:r>
              <a:rPr lang="en-US" sz="2000" dirty="0">
                <a:solidFill>
                  <a:srgbClr val="000000"/>
                </a:solidFill>
                <a:latin typeface="Courier New" panose="02070309020205020404" pitchFamily="49" charset="0"/>
              </a:rPr>
              <a:t> CloseIt1</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E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Exception</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AutoCloseable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b="1"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default</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close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b="1" dirty="0">
                <a:solidFill>
                  <a:srgbClr val="000080"/>
                </a:solidFill>
                <a:latin typeface="Courier New" panose="02070309020205020404" pitchFamily="49" charset="0"/>
              </a:rPr>
              <a:t>}</a:t>
            </a:r>
          </a:p>
          <a:p>
            <a:r>
              <a:rPr lang="en-US" sz="2000" dirty="0"/>
              <a:t>The default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a:t> method is necessary because applying the generic to an abstract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a:t> method results in a compiler error when used in a try-with-resources statement. </a:t>
            </a:r>
          </a:p>
          <a:p>
            <a:endParaRPr lang="en-US" sz="2000"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70</a:t>
            </a:fld>
            <a:endParaRPr lang="en-US" dirty="0"/>
          </a:p>
        </p:txBody>
      </p:sp>
    </p:spTree>
    <p:extLst>
      <p:ext uri="{BB962C8B-B14F-4D97-AF65-F5344CB8AC3E}">
        <p14:creationId xmlns:p14="http://schemas.microsoft.com/office/powerpoint/2010/main" val="185562483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Parameterized FI</a:t>
            </a:r>
          </a:p>
        </p:txBody>
      </p:sp>
      <p:sp>
        <p:nvSpPr>
          <p:cNvPr id="3" name="Content Placeholder 2"/>
          <p:cNvSpPr>
            <a:spLocks noGrp="1"/>
          </p:cNvSpPr>
          <p:nvPr>
            <p:ph idx="1"/>
          </p:nvPr>
        </p:nvSpPr>
        <p:spPr>
          <a:xfrm>
            <a:off x="677334" y="1685925"/>
            <a:ext cx="8596668" cy="4355437"/>
          </a:xfrm>
        </p:spPr>
        <p:txBody>
          <a:bodyPr>
            <a:normAutofit/>
          </a:bodyPr>
          <a:lstStyle/>
          <a:p>
            <a:r>
              <a:rPr lang="en-US" sz="2400" dirty="0"/>
              <a:t>Using </a:t>
            </a:r>
            <a:r>
              <a:rPr lang="en-US" sz="2400" dirty="0">
                <a:solidFill>
                  <a:srgbClr val="000000"/>
                </a:solidFill>
                <a:latin typeface="Courier New" panose="02070309020205020404" pitchFamily="49" charset="0"/>
              </a:rPr>
              <a:t>CloseIt1</a:t>
            </a:r>
            <a:r>
              <a:rPr lang="en-US" sz="2400" dirty="0"/>
              <a:t> from the previous slide: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sz="2000" b="1" dirty="0">
                <a:solidFill>
                  <a:srgbClr val="000000"/>
                </a:solidFill>
                <a:latin typeface="Courier New" panose="02070309020205020404" pitchFamily="49" charset="0"/>
              </a:rPr>
              <a:t>CloseIt1</a:t>
            </a:r>
            <a:r>
              <a:rPr lang="en-US" sz="2000" b="1" dirty="0">
                <a:solidFill>
                  <a:srgbClr val="000080"/>
                </a:solidFill>
                <a:latin typeface="Courier New" panose="02070309020205020404" pitchFamily="49" charset="0"/>
              </a:rPr>
              <a:t>&lt;</a:t>
            </a:r>
            <a:r>
              <a:rPr lang="en-US" sz="2000" b="1" dirty="0">
                <a:solidFill>
                  <a:srgbClr val="000000"/>
                </a:solidFill>
                <a:highlight>
                  <a:srgbClr val="FFFFFF"/>
                </a:highlight>
                <a:latin typeface="Courier New" panose="02070309020205020404" pitchFamily="49" charset="0"/>
              </a:rPr>
              <a:t>NamingException</a:t>
            </a:r>
            <a:r>
              <a:rPr lang="en-US" sz="2000" b="1" dirty="0">
                <a:solidFill>
                  <a:srgbClr val="000080"/>
                </a:solidFill>
                <a:latin typeface="Courier New" panose="02070309020205020404" pitchFamily="49" charset="0"/>
              </a:rPr>
              <a:t>&gt;</a:t>
            </a:r>
            <a:r>
              <a:rPr lang="en-US" sz="2000" b="1" dirty="0">
                <a:solidFill>
                  <a:srgbClr val="000000"/>
                </a:solidFill>
                <a:latin typeface="Courier New" panose="02070309020205020404" pitchFamily="49" charset="0"/>
              </a:rPr>
              <a:t> </a:t>
            </a:r>
            <a:r>
              <a:rPr lang="en-US" sz="2000" b="1" dirty="0">
                <a:solidFill>
                  <a:srgbClr val="000000"/>
                </a:solidFill>
                <a:highlight>
                  <a:srgbClr val="FFFFFF"/>
                </a:highlight>
                <a:latin typeface="Courier New" panose="02070309020205020404" pitchFamily="49" charset="0"/>
              </a:rPr>
              <a:t>it </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ctx</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r>
              <a:rPr lang="en-US" sz="2400" dirty="0">
                <a:highlight>
                  <a:srgbClr val="FFFFFF"/>
                </a:highlight>
              </a:rPr>
              <a:t>The close method of the Context is bound to the CloseIt1 resource.  The try-with-resources feature of Java does the heavy lifting of the resource exception processing.</a:t>
            </a:r>
            <a:endParaRPr lang="en-US" sz="2400" dirty="0">
              <a:solidFill>
                <a:srgbClr val="000000"/>
              </a:solidFill>
              <a:highlight>
                <a:srgbClr val="FFFFFF"/>
              </a:highlight>
            </a:endParaRP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71</a:t>
            </a:fld>
            <a:endParaRPr lang="en-US" dirty="0"/>
          </a:p>
        </p:txBody>
      </p:sp>
    </p:spTree>
    <p:extLst>
      <p:ext uri="{BB962C8B-B14F-4D97-AF65-F5344CB8AC3E}">
        <p14:creationId xmlns:p14="http://schemas.microsoft.com/office/powerpoint/2010/main" val="251233262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14363"/>
            <a:ext cx="8596668" cy="1320800"/>
          </a:xfrm>
        </p:spPr>
        <p:txBody>
          <a:bodyPr/>
          <a:lstStyle/>
          <a:p>
            <a:r>
              <a:rPr lang="en-US" dirty="0"/>
              <a:t>Decorator Pattern</a:t>
            </a:r>
          </a:p>
        </p:txBody>
      </p:sp>
      <p:sp>
        <p:nvSpPr>
          <p:cNvPr id="3" name="Content Placeholder 2"/>
          <p:cNvSpPr>
            <a:spLocks noGrp="1"/>
          </p:cNvSpPr>
          <p:nvPr>
            <p:ph idx="1"/>
          </p:nvPr>
        </p:nvSpPr>
        <p:spPr>
          <a:xfrm>
            <a:off x="677334" y="1376363"/>
            <a:ext cx="8596668" cy="4781550"/>
          </a:xfrm>
        </p:spPr>
        <p:txBody>
          <a:bodyPr>
            <a:normAutofit/>
          </a:bodyPr>
          <a:lstStyle/>
          <a:p>
            <a:r>
              <a:rPr lang="en-US" sz="2400" dirty="0"/>
              <a:t>One of the core patterns introduced in the </a:t>
            </a:r>
            <a:r>
              <a:rPr lang="en-US" sz="2400" i="1" dirty="0"/>
              <a:t>Design Patterns, Elements of Reusable Object Oriented Software</a:t>
            </a:r>
            <a:r>
              <a:rPr lang="en-US" sz="2400" dirty="0"/>
              <a:t> by Gamma, Helm, Johnson, and </a:t>
            </a:r>
            <a:r>
              <a:rPr lang="en-US" sz="2400" dirty="0" err="1"/>
              <a:t>Vlissides</a:t>
            </a:r>
            <a:r>
              <a:rPr lang="en-US" sz="2400" dirty="0"/>
              <a:t>.</a:t>
            </a:r>
          </a:p>
          <a:p>
            <a:r>
              <a:rPr lang="en-US" sz="2400" dirty="0"/>
              <a:t>Pattern allows behavior to be added to an object dynamically, by decorating it, or wrapping it with another object of the same abstract type (such as an interface).</a:t>
            </a:r>
          </a:p>
          <a:p>
            <a:r>
              <a:rPr lang="en-US" sz="2400" dirty="0"/>
              <a:t>This pattern may be leveraged to add capabilities to </a:t>
            </a:r>
            <a:r>
              <a:rPr lang="en-US" sz="2400" dirty="0" err="1"/>
              <a:t>AutoClosables</a:t>
            </a:r>
            <a:r>
              <a:rPr lang="en-US" sz="2400" dirty="0"/>
              <a:t>, such as exception handling.</a:t>
            </a:r>
          </a:p>
          <a:p>
            <a:r>
              <a:rPr lang="en-US" sz="2400" dirty="0"/>
              <a:t>Since </a:t>
            </a:r>
            <a:r>
              <a:rPr lang="en-US" sz="2400" dirty="0" err="1"/>
              <a:t>AutoClosable</a:t>
            </a:r>
            <a:r>
              <a:rPr lang="en-US" sz="2400" dirty="0"/>
              <a:t> is a Functional Interface, the decorator may be expressed as a lambda.</a:t>
            </a:r>
          </a:p>
          <a:p>
            <a:r>
              <a:rPr lang="en-US" sz="2400" dirty="0">
                <a:hlinkClick r:id="rId3"/>
              </a:rPr>
              <a:t>https://en.wikipedia.org/wiki/Decorator_pattern</a:t>
            </a:r>
            <a:r>
              <a:rPr lang="en-US" sz="2400" dirty="0"/>
              <a:t> </a:t>
            </a:r>
          </a:p>
          <a:p>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72</a:t>
            </a:fld>
            <a:endParaRPr lang="en-US" dirty="0"/>
          </a:p>
        </p:txBody>
      </p:sp>
    </p:spTree>
    <p:extLst>
      <p:ext uri="{BB962C8B-B14F-4D97-AF65-F5344CB8AC3E}">
        <p14:creationId xmlns:p14="http://schemas.microsoft.com/office/powerpoint/2010/main" val="224077770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Decorating the Close Lambda	</a:t>
            </a:r>
          </a:p>
        </p:txBody>
      </p:sp>
      <p:sp>
        <p:nvSpPr>
          <p:cNvPr id="3" name="Content Placeholder 2"/>
          <p:cNvSpPr>
            <a:spLocks noGrp="1"/>
          </p:cNvSpPr>
          <p:nvPr>
            <p:ph idx="1"/>
          </p:nvPr>
        </p:nvSpPr>
        <p:spPr>
          <a:xfrm>
            <a:off x="390525" y="1452563"/>
            <a:ext cx="9077325" cy="5005387"/>
          </a:xfrm>
        </p:spPr>
        <p:txBody>
          <a:bodyPr>
            <a:normAutofit lnSpcReduction="10000"/>
          </a:bodyPr>
          <a:lstStyle/>
          <a:p>
            <a:r>
              <a:rPr lang="en-US" sz="2200" dirty="0"/>
              <a:t>Consider the following code</a:t>
            </a:r>
          </a:p>
          <a:p>
            <a:pPr lvl="1"/>
            <a:r>
              <a:rPr lang="en-US" sz="2000" dirty="0"/>
              <a:t>Assume </a:t>
            </a:r>
            <a:r>
              <a:rPr lang="en-US" sz="2000" dirty="0" err="1">
                <a:solidFill>
                  <a:srgbClr val="000000"/>
                </a:solidFill>
                <a:latin typeface="Courier New" panose="02070309020205020404" pitchFamily="49" charset="0"/>
              </a:rPr>
              <a:t>NotClosedException</a:t>
            </a:r>
            <a:r>
              <a:rPr lang="en-US" sz="2000" dirty="0"/>
              <a:t> is an unchecked exception with an accessible constructor that takes a </a:t>
            </a:r>
            <a:r>
              <a:rPr lang="en-US" sz="2000" dirty="0" err="1"/>
              <a:t>Throwable</a:t>
            </a:r>
            <a:r>
              <a:rPr lang="en-US" sz="2000" dirty="0"/>
              <a:t>.</a:t>
            </a:r>
            <a:endParaRPr lang="en-US" sz="2000" dirty="0">
              <a:solidFill>
                <a:srgbClr val="8000FF"/>
              </a:solidFill>
              <a:latin typeface="Courier New" panose="02070309020205020404" pitchFamily="49" charset="0"/>
            </a:endParaRP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interface</a:t>
            </a:r>
            <a:r>
              <a:rPr lang="en-US" dirty="0">
                <a:solidFill>
                  <a:srgbClr val="000000"/>
                </a:solidFill>
                <a:latin typeface="Courier New" panose="02070309020205020404" pitchFamily="49" charset="0"/>
              </a:rPr>
              <a:t> CloseIt0 </a:t>
            </a:r>
            <a:r>
              <a:rPr lang="en-US" b="1" dirty="0">
                <a:solidFill>
                  <a:srgbClr val="0000FF"/>
                </a:solidFill>
                <a:latin typeface="Courier New" panose="02070309020205020404" pitchFamily="49" charset="0"/>
              </a:rPr>
              <a:t>extends</a:t>
            </a:r>
            <a:r>
              <a:rPr lang="en-US" dirty="0">
                <a:solidFill>
                  <a:srgbClr val="000000"/>
                </a:solidFill>
                <a:latin typeface="Courier New" panose="02070309020205020404" pitchFamily="49" charset="0"/>
              </a:rPr>
              <a:t> AutoCloseable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8000FF"/>
                </a:solidFill>
                <a:latin typeface="Courier New" panose="02070309020205020404" pitchFamily="49" charset="0"/>
              </a:rPr>
              <a:t>	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CloseIt0 </a:t>
            </a:r>
            <a:r>
              <a:rPr lang="en-US" sz="2000" b="1" dirty="0" err="1">
                <a:solidFill>
                  <a:srgbClr val="000000"/>
                </a:solidFill>
                <a:latin typeface="Courier New" panose="02070309020205020404" pitchFamily="49" charset="0"/>
              </a:rPr>
              <a:t>wrapAllException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AutoCloseable 	</a:t>
            </a:r>
            <a:r>
              <a:rPr lang="en-US" dirty="0" err="1">
                <a:solidFill>
                  <a:srgbClr val="000000"/>
                </a:solidFill>
                <a:latin typeface="Courier New" panose="02070309020205020404" pitchFamily="49" charset="0"/>
              </a:rPr>
              <a:t>autoCloseable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Decorating with a lambda that wraps all Exceptions</a:t>
            </a:r>
            <a:endParaRPr lang="en-US" dirty="0">
              <a:solidFill>
                <a:srgbClr val="000000"/>
              </a:solidFill>
              <a:latin typeface="Courier New" panose="02070309020205020404" pitchFamily="49" charset="0"/>
            </a:endParaRPr>
          </a:p>
          <a:p>
            <a:pPr marL="0" indent="0">
              <a:buNone/>
            </a:pPr>
            <a:r>
              <a:rPr lang="en-US" b="1" dirty="0">
                <a:solidFill>
                  <a:srgbClr val="0000FF"/>
                </a:solidFill>
                <a:latin typeface="Courier New" panose="02070309020205020404" pitchFamily="49" charset="0"/>
              </a:rPr>
              <a:t>	   return</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autoCloseable</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Exception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new</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73</a:t>
            </a:fld>
            <a:endParaRPr lang="en-US" dirty="0"/>
          </a:p>
        </p:txBody>
      </p:sp>
    </p:spTree>
    <p:extLst>
      <p:ext uri="{BB962C8B-B14F-4D97-AF65-F5344CB8AC3E}">
        <p14:creationId xmlns:p14="http://schemas.microsoft.com/office/powerpoint/2010/main" val="332634998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Catching the Decorated Close Exception</a:t>
            </a:r>
          </a:p>
        </p:txBody>
      </p:sp>
      <p:sp>
        <p:nvSpPr>
          <p:cNvPr id="3" name="Content Placeholder 2"/>
          <p:cNvSpPr>
            <a:spLocks noGrp="1"/>
          </p:cNvSpPr>
          <p:nvPr>
            <p:ph idx="1"/>
          </p:nvPr>
        </p:nvSpPr>
        <p:spPr>
          <a:xfrm>
            <a:off x="677334" y="1519239"/>
            <a:ext cx="8596668" cy="4522124"/>
          </a:xfrm>
        </p:spPr>
        <p:txBody>
          <a:bodyPr>
            <a:normAutofit/>
          </a:bodyPr>
          <a:lstStyle/>
          <a:p>
            <a:r>
              <a:rPr lang="en-US" sz="2000" dirty="0"/>
              <a:t>This close lambda is decorated to wrap any exceptions that occur within a </a:t>
            </a:r>
            <a:r>
              <a:rPr lang="en-US" sz="2000" dirty="0" err="1">
                <a:solidFill>
                  <a:srgbClr val="000000"/>
                </a:solidFill>
                <a:latin typeface="Courier New" panose="02070309020205020404" pitchFamily="49" charset="0"/>
              </a:rPr>
              <a:t>NotClosedException</a:t>
            </a:r>
            <a:r>
              <a:rPr lang="en-US" sz="2000" dirty="0"/>
              <a:t>.  If no exception occurs within the body, this wrapped exception will be caught and processed by the catch clause.  Otherwise, it will be a suppressed exception.</a:t>
            </a: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useContext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Context </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NamingException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CloseIt0 it </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CloseIt0</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wrapAllException</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readSomethingFromContext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NotClosedException</a:t>
            </a:r>
            <a:r>
              <a:rPr lang="en-US" b="1" dirty="0">
                <a:solidFill>
                  <a:srgbClr val="000000"/>
                </a:solidFill>
                <a:latin typeface="Courier New" panose="02070309020205020404" pitchFamily="49" charset="0"/>
              </a:rPr>
              <a:t>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dirty="0">
                <a:solidFill>
                  <a:srgbClr val="000000"/>
                </a:solidFill>
                <a:latin typeface="Courier New" panose="02070309020205020404" pitchFamily="49" charset="0"/>
              </a:rPr>
              <a:t> 		logger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log</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Level</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WARNING</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getMessage</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74</a:t>
            </a:fld>
            <a:endParaRPr lang="en-US" dirty="0"/>
          </a:p>
        </p:txBody>
      </p:sp>
    </p:spTree>
    <p:extLst>
      <p:ext uri="{BB962C8B-B14F-4D97-AF65-F5344CB8AC3E}">
        <p14:creationId xmlns:p14="http://schemas.microsoft.com/office/powerpoint/2010/main" val="100306738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97996"/>
            <a:ext cx="8596668" cy="1501775"/>
          </a:xfrm>
        </p:spPr>
        <p:txBody>
          <a:bodyPr/>
          <a:lstStyle/>
          <a:p>
            <a:r>
              <a:rPr lang="en-US" dirty="0"/>
              <a:t>The </a:t>
            </a:r>
            <a:r>
              <a:rPr lang="en-US" dirty="0" err="1"/>
              <a:t>CloseIt</a:t>
            </a:r>
            <a:r>
              <a:rPr lang="en-US" dirty="0"/>
              <a:t> Project</a:t>
            </a:r>
          </a:p>
        </p:txBody>
      </p:sp>
      <p:sp>
        <p:nvSpPr>
          <p:cNvPr id="3" name="Content Placeholder 2"/>
          <p:cNvSpPr>
            <a:spLocks noGrp="1"/>
          </p:cNvSpPr>
          <p:nvPr>
            <p:ph idx="1"/>
          </p:nvPr>
        </p:nvSpPr>
        <p:spPr>
          <a:xfrm>
            <a:off x="677334" y="875935"/>
            <a:ext cx="8596668" cy="5467350"/>
          </a:xfrm>
        </p:spPr>
        <p:txBody>
          <a:bodyPr>
            <a:normAutofit lnSpcReduction="10000"/>
          </a:bodyPr>
          <a:lstStyle/>
          <a:p>
            <a:r>
              <a:rPr lang="en-US" sz="2400" dirty="0"/>
              <a:t>Provides generic functional interfaces extending </a:t>
            </a:r>
            <a:r>
              <a:rPr lang="en-US" sz="2400" dirty="0">
                <a:solidFill>
                  <a:srgbClr val="000000"/>
                </a:solidFill>
                <a:highlight>
                  <a:srgbClr val="FFFFFF"/>
                </a:highlight>
                <a:latin typeface="Courier New" panose="02070309020205020404" pitchFamily="49" charset="0"/>
              </a:rPr>
              <a:t>AutoCloseable</a:t>
            </a:r>
            <a:r>
              <a:rPr lang="en-US" sz="2400" dirty="0"/>
              <a:t> to use as the target of try-with-resources lambdas.  Supports 0-5 checked exceptions.</a:t>
            </a:r>
          </a:p>
          <a:p>
            <a:r>
              <a:rPr lang="en-US" sz="2400" dirty="0"/>
              <a:t>Makes it easy to use try-with-resources for anything that needs cleanup.  May replace the try-finally construct.</a:t>
            </a:r>
          </a:p>
          <a:p>
            <a:r>
              <a:rPr lang="en-US" sz="2400" dirty="0"/>
              <a:t>Provides these decorators for handling close exceptions</a:t>
            </a:r>
          </a:p>
          <a:p>
            <a:pPr lvl="1"/>
            <a:r>
              <a:rPr lang="en-US" sz="2000" dirty="0"/>
              <a:t>Ignore – Pretend the exception never happened.  Discard it.</a:t>
            </a:r>
          </a:p>
          <a:p>
            <a:pPr lvl="1"/>
            <a:r>
              <a:rPr lang="en-US" sz="2000" dirty="0"/>
              <a:t>Consume – Do something, such as log the exception, then discard.</a:t>
            </a:r>
          </a:p>
          <a:p>
            <a:pPr lvl="1"/>
            <a:r>
              <a:rPr lang="en-US" sz="2000" dirty="0" err="1"/>
              <a:t>Rethrow</a:t>
            </a:r>
            <a:r>
              <a:rPr lang="en-US" sz="2000" dirty="0"/>
              <a:t> – Do something, such a log the exception, then throw it.</a:t>
            </a:r>
          </a:p>
          <a:p>
            <a:pPr lvl="1"/>
            <a:r>
              <a:rPr lang="en-US" sz="2000" dirty="0" err="1"/>
              <a:t>Rethrow</a:t>
            </a:r>
            <a:r>
              <a:rPr lang="en-US" sz="2000" dirty="0"/>
              <a:t> When – Do something, then conditionally throw it.</a:t>
            </a:r>
          </a:p>
          <a:p>
            <a:pPr lvl="1"/>
            <a:r>
              <a:rPr lang="en-US" sz="2000" dirty="0"/>
              <a:t>Hide – Hide a checked exception from the compiler and throw it.</a:t>
            </a:r>
          </a:p>
          <a:p>
            <a:pPr lvl="1"/>
            <a:r>
              <a:rPr lang="en-US" sz="2000" dirty="0"/>
              <a:t>Wrap – Wrap the exception within another exception of a different type.  This is also a form of the Adapter design pattern. </a:t>
            </a:r>
            <a:r>
              <a:rPr lang="en-US" sz="2000" dirty="0">
                <a:hlinkClick r:id="rId3"/>
              </a:rPr>
              <a:t>https://en.wikipedia.org/wiki/Adapter_pattern</a:t>
            </a:r>
            <a:r>
              <a:rPr lang="en-US" sz="2000" dirty="0"/>
              <a:t>. </a:t>
            </a:r>
          </a:p>
        </p:txBody>
      </p:sp>
      <p:sp>
        <p:nvSpPr>
          <p:cNvPr id="5" name="Slide Number Placeholder 4"/>
          <p:cNvSpPr>
            <a:spLocks noGrp="1"/>
          </p:cNvSpPr>
          <p:nvPr>
            <p:ph type="sldNum" sz="quarter" idx="12"/>
          </p:nvPr>
        </p:nvSpPr>
        <p:spPr/>
        <p:txBody>
          <a:bodyPr/>
          <a:lstStyle/>
          <a:p>
            <a:fld id="{D57F1E4F-1CFF-5643-939E-217C01CDF565}" type="slidenum">
              <a:rPr lang="en-US" smtClean="0"/>
              <a:pPr/>
              <a:t>75</a:t>
            </a:fld>
            <a:endParaRPr lang="en-US" dirty="0"/>
          </a:p>
        </p:txBody>
      </p:sp>
    </p:spTree>
    <p:extLst>
      <p:ext uri="{BB962C8B-B14F-4D97-AF65-F5344CB8AC3E}">
        <p14:creationId xmlns:p14="http://schemas.microsoft.com/office/powerpoint/2010/main" val="326186029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234" y="285750"/>
            <a:ext cx="8596668" cy="690563"/>
          </a:xfrm>
        </p:spPr>
        <p:txBody>
          <a:bodyPr/>
          <a:lstStyle/>
          <a:p>
            <a:r>
              <a:rPr lang="en-US" dirty="0"/>
              <a:t>Questions</a:t>
            </a:r>
          </a:p>
        </p:txBody>
      </p:sp>
      <p:sp>
        <p:nvSpPr>
          <p:cNvPr id="3" name="Content Placeholder 2"/>
          <p:cNvSpPr>
            <a:spLocks noGrp="1"/>
          </p:cNvSpPr>
          <p:nvPr>
            <p:ph idx="1"/>
          </p:nvPr>
        </p:nvSpPr>
        <p:spPr>
          <a:xfrm>
            <a:off x="677334" y="1123950"/>
            <a:ext cx="8596668" cy="5434013"/>
          </a:xfrm>
        </p:spPr>
        <p:txBody>
          <a:bodyPr>
            <a:normAutofit/>
          </a:bodyPr>
          <a:lstStyle/>
          <a:p>
            <a:r>
              <a:rPr lang="en-US" sz="2400" dirty="0"/>
              <a:t>Oracle’s Lambda Quick Start Tutorial: </a:t>
            </a:r>
            <a:r>
              <a:rPr lang="en-US" sz="2400" dirty="0">
                <a:hlinkClick r:id="rId3"/>
              </a:rPr>
              <a:t>http://www.oracle.com/webfolder/technetwork/tutorials/obe/java/Lambda-QuickStart/index.html</a:t>
            </a:r>
            <a:r>
              <a:rPr lang="en-US" sz="2400" dirty="0"/>
              <a:t> </a:t>
            </a:r>
          </a:p>
          <a:p>
            <a:r>
              <a:rPr lang="en-US" sz="2400" dirty="0"/>
              <a:t>These slides (pdf): </a:t>
            </a:r>
            <a:r>
              <a:rPr lang="en-US" sz="2400" dirty="0">
                <a:hlinkClick r:id="rId4"/>
              </a:rPr>
              <a:t>https://tinyurl.com/love-lambda</a:t>
            </a:r>
            <a:endParaRPr lang="en-US" sz="2400" dirty="0"/>
          </a:p>
          <a:p>
            <a:r>
              <a:rPr lang="en-US" sz="2400" dirty="0" err="1"/>
              <a:t>CloseIt</a:t>
            </a:r>
            <a:r>
              <a:rPr lang="en-US" sz="2400" dirty="0"/>
              <a:t>: </a:t>
            </a:r>
            <a:r>
              <a:rPr lang="en-US" sz="2400" dirty="0">
                <a:hlinkClick r:id="rId5"/>
              </a:rPr>
              <a:t>https://github.com/RichardRoda/closeit</a:t>
            </a:r>
            <a:r>
              <a:rPr lang="en-US" sz="2400" dirty="0"/>
              <a:t> - com.github.richardroda.util:closeit:1.7</a:t>
            </a:r>
          </a:p>
          <a:p>
            <a:r>
              <a:rPr lang="en-US" sz="2400" dirty="0"/>
              <a:t>This Project: </a:t>
            </a:r>
            <a:r>
              <a:rPr lang="en-US" sz="2400" dirty="0">
                <a:hlinkClick r:id="rId6"/>
              </a:rPr>
              <a:t>https://github.com/RichardRoda/2017-CodePaLOUsa-Lambda</a:t>
            </a:r>
            <a:r>
              <a:rPr lang="en-US" sz="2400" dirty="0"/>
              <a:t> </a:t>
            </a:r>
          </a:p>
          <a:p>
            <a:r>
              <a:rPr lang="en-US" sz="2400" dirty="0"/>
              <a:t>My Linked In: </a:t>
            </a:r>
            <a:r>
              <a:rPr lang="en-US" sz="2400" dirty="0">
                <a:hlinkClick r:id="rId7"/>
              </a:rPr>
              <a:t>https://www.linkedin.com/in/richardroda</a:t>
            </a:r>
            <a:r>
              <a:rPr lang="en-US" sz="2400" dirty="0"/>
              <a:t> </a:t>
            </a:r>
          </a:p>
          <a:p>
            <a:r>
              <a:rPr lang="en-US" sz="2400" dirty="0"/>
              <a:t>These slides license: </a:t>
            </a:r>
            <a:r>
              <a:rPr lang="en-US" sz="2400" dirty="0">
                <a:hlinkClick r:id="rId8"/>
              </a:rPr>
              <a:t>CC BY 3.0 US</a:t>
            </a:r>
            <a:r>
              <a:rPr lang="en-US" sz="2400" dirty="0"/>
              <a:t> </a:t>
            </a:r>
            <a:r>
              <a:rPr lang="en-US" sz="2400" dirty="0">
                <a:hlinkClick r:id="rId9"/>
              </a:rPr>
              <a:t>license terms</a:t>
            </a:r>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76</a:t>
            </a:fld>
            <a:endParaRPr lang="en-US" dirty="0"/>
          </a:p>
        </p:txBody>
      </p:sp>
    </p:spTree>
    <p:extLst>
      <p:ext uri="{BB962C8B-B14F-4D97-AF65-F5344CB8AC3E}">
        <p14:creationId xmlns:p14="http://schemas.microsoft.com/office/powerpoint/2010/main" val="10803789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Key Functional Interfaces</a:t>
            </a:r>
          </a:p>
        </p:txBody>
      </p:sp>
      <p:sp>
        <p:nvSpPr>
          <p:cNvPr id="4" name="Subtitle 3"/>
          <p:cNvSpPr>
            <a:spLocks noGrp="1"/>
          </p:cNvSpPr>
          <p:nvPr>
            <p:ph type="subTitle" idx="1"/>
          </p:nvPr>
        </p:nvSpPr>
        <p:spPr/>
        <p:txBody>
          <a:bodyPr/>
          <a:lstStyle/>
          <a:p>
            <a:r>
              <a:rPr lang="en-US" dirty="0"/>
              <a:t>Used by Streams</a:t>
            </a:r>
          </a:p>
        </p:txBody>
      </p:sp>
    </p:spTree>
    <p:extLst>
      <p:ext uri="{BB962C8B-B14F-4D97-AF65-F5344CB8AC3E}">
        <p14:creationId xmlns:p14="http://schemas.microsoft.com/office/powerpoint/2010/main" val="26569844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0355"/>
            <a:ext cx="8596668" cy="787122"/>
          </a:xfrm>
        </p:spPr>
        <p:txBody>
          <a:bodyPr/>
          <a:lstStyle/>
          <a:p>
            <a:r>
              <a:rPr lang="en-US" dirty="0"/>
              <a:t>Functional Interface Conventions</a:t>
            </a:r>
          </a:p>
        </p:txBody>
      </p:sp>
      <p:sp>
        <p:nvSpPr>
          <p:cNvPr id="3" name="Content Placeholder 2"/>
          <p:cNvSpPr>
            <a:spLocks noGrp="1"/>
          </p:cNvSpPr>
          <p:nvPr>
            <p:ph idx="1"/>
          </p:nvPr>
        </p:nvSpPr>
        <p:spPr>
          <a:xfrm>
            <a:off x="677334" y="854947"/>
            <a:ext cx="8878146" cy="5480540"/>
          </a:xfrm>
        </p:spPr>
        <p:txBody>
          <a:bodyPr>
            <a:normAutofit/>
          </a:bodyPr>
          <a:lstStyle/>
          <a:p>
            <a:r>
              <a:rPr lang="en-US" sz="2400" dirty="0"/>
              <a:t>The abstract method is called the </a:t>
            </a:r>
            <a:r>
              <a:rPr lang="en-US" sz="2400" i="1" dirty="0"/>
              <a:t>functional method</a:t>
            </a:r>
          </a:p>
          <a:p>
            <a:r>
              <a:rPr lang="en-US" sz="2400" dirty="0"/>
              <a:t>The term “Functional Interface” may be abbreviated as “FI”</a:t>
            </a:r>
          </a:p>
          <a:p>
            <a:r>
              <a:rPr lang="en-US" sz="2400" dirty="0"/>
              <a:t>The following conventions apply for type variables used by Java FIs:</a:t>
            </a:r>
          </a:p>
          <a:p>
            <a:pPr lvl="1"/>
            <a:r>
              <a:rPr lang="en-US" sz="2200" dirty="0"/>
              <a:t>T – First argument, U – Second argument, R – Return Value</a:t>
            </a:r>
          </a:p>
          <a:p>
            <a:pPr lvl="1"/>
            <a:r>
              <a:rPr lang="en-US" sz="2200" dirty="0"/>
              <a:t>Any of the above are omitted if not used.</a:t>
            </a:r>
          </a:p>
          <a:p>
            <a:pPr lvl="1"/>
            <a:r>
              <a:rPr lang="en-US" sz="2200" dirty="0"/>
              <a:t>If an FI lacks an argument or the return value matches the argument(s), T is used for the return value instead of R.</a:t>
            </a:r>
          </a:p>
          <a:p>
            <a:r>
              <a:rPr lang="en-US" sz="2400" dirty="0"/>
              <a:t>Many FIs that take one argument have a corresponding two argument version prefixed with “Bi”</a:t>
            </a:r>
          </a:p>
          <a:p>
            <a:r>
              <a:rPr lang="en-US" sz="2400" dirty="0"/>
              <a:t>Many generic FIs have related primitive FIs prefixed with Double, </a:t>
            </a:r>
            <a:r>
              <a:rPr lang="en-US" sz="2400" dirty="0" err="1"/>
              <a:t>Int</a:t>
            </a:r>
            <a:r>
              <a:rPr lang="en-US" sz="2400" dirty="0"/>
              <a:t>, and Long for the respective data types.</a:t>
            </a:r>
          </a:p>
          <a:p>
            <a:endParaRPr lang="en-US" sz="2400" dirty="0"/>
          </a:p>
          <a:p>
            <a:pPr marL="0" indent="0">
              <a:buNone/>
            </a:pPr>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336670647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18792</TotalTime>
  <Words>9763</Words>
  <Application>Microsoft Office PowerPoint</Application>
  <PresentationFormat>Widescreen</PresentationFormat>
  <Paragraphs>891</Paragraphs>
  <Slides>76</Slides>
  <Notes>75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76</vt:i4>
      </vt:variant>
    </vt:vector>
  </HeadingPairs>
  <TitlesOfParts>
    <vt:vector size="82" baseType="lpstr">
      <vt:lpstr>Arial</vt:lpstr>
      <vt:lpstr>Calibri</vt:lpstr>
      <vt:lpstr>Courier New</vt:lpstr>
      <vt:lpstr>Trebuchet MS</vt:lpstr>
      <vt:lpstr>Wingdings 3</vt:lpstr>
      <vt:lpstr>Facet</vt:lpstr>
      <vt:lpstr>Learning to Love the Lambda in the Stream</vt:lpstr>
      <vt:lpstr>Speaker Introduction</vt:lpstr>
      <vt:lpstr>What is a Lambda Expression?</vt:lpstr>
      <vt:lpstr>Lambda Examples</vt:lpstr>
      <vt:lpstr>Lambda Syntax</vt:lpstr>
      <vt:lpstr>Functional Interface (FI) in Java</vt:lpstr>
      <vt:lpstr>Inner Classes vs Lambda</vt:lpstr>
      <vt:lpstr>Key Functional Interfaces</vt:lpstr>
      <vt:lpstr>Functional Interface Conventions</vt:lpstr>
      <vt:lpstr>Predicate&lt;T&gt;</vt:lpstr>
      <vt:lpstr>Consumer&lt;T&gt;</vt:lpstr>
      <vt:lpstr>Supplier&lt;T&gt;</vt:lpstr>
      <vt:lpstr>Function&lt;T,R&gt;</vt:lpstr>
      <vt:lpstr>UnaryOperator&lt;T&gt; &amp; BinaryOperator&lt;T&gt;</vt:lpstr>
      <vt:lpstr>Comparator&lt;T&gt;</vt:lpstr>
      <vt:lpstr>Optional&lt;T&gt; Class</vt:lpstr>
      <vt:lpstr>Pure Commutative Functions</vt:lpstr>
      <vt:lpstr>Is It Pure Commutative? (Yes)</vt:lpstr>
      <vt:lpstr>Is it Pure Commutative? (No)</vt:lpstr>
      <vt:lpstr>Method Reference</vt:lpstr>
      <vt:lpstr>Method Reference</vt:lpstr>
      <vt:lpstr>Static Method Reference</vt:lpstr>
      <vt:lpstr>Constructor Reference</vt:lpstr>
      <vt:lpstr>Method Reference on an Instance</vt:lpstr>
      <vt:lpstr>Instance Method Reference</vt:lpstr>
      <vt:lpstr>Streams</vt:lpstr>
      <vt:lpstr>What is a Java Stream?</vt:lpstr>
      <vt:lpstr>A Data Source </vt:lpstr>
      <vt:lpstr>Intermediate Operations </vt:lpstr>
      <vt:lpstr>A Terminal Operation </vt:lpstr>
      <vt:lpstr>Streams are Like Factory Conveyor Belts</vt:lpstr>
      <vt:lpstr>Breaking Down the Stream</vt:lpstr>
      <vt:lpstr>Primitive Streams</vt:lpstr>
      <vt:lpstr>Intermediate Operations</vt:lpstr>
      <vt:lpstr>Map </vt:lpstr>
      <vt:lpstr>Limit and Skip – Infinite Streams</vt:lpstr>
      <vt:lpstr>Limit Unbounded Streams</vt:lpstr>
      <vt:lpstr>Dangerous Unbounded Processing</vt:lpstr>
      <vt:lpstr>Safe Unbounded Processing</vt:lpstr>
      <vt:lpstr>Filter</vt:lpstr>
      <vt:lpstr>Distinct</vt:lpstr>
      <vt:lpstr>Sorted</vt:lpstr>
      <vt:lpstr>takeWhile (Java 9+)</vt:lpstr>
      <vt:lpstr>dropWhile (Java 9+)</vt:lpstr>
      <vt:lpstr>Intermediate Operations May Be Added Conditionally</vt:lpstr>
      <vt:lpstr>Optimize By Filtering Conditionally</vt:lpstr>
      <vt:lpstr>Terminal Operations</vt:lpstr>
      <vt:lpstr>Terminal Operations</vt:lpstr>
      <vt:lpstr>Reduction – Add a Collection of Numbers</vt:lpstr>
      <vt:lpstr>Terminal Operations that return Optional&lt;T&gt;</vt:lpstr>
      <vt:lpstr>Terminal Operations May Be Invoked Conditionally</vt:lpstr>
      <vt:lpstr>Terminal Operations May Be Invoked Conditionally</vt:lpstr>
      <vt:lpstr>Collector (Terminal Operation)</vt:lpstr>
      <vt:lpstr>Collections Collectors</vt:lpstr>
      <vt:lpstr>Partition Collector</vt:lpstr>
      <vt:lpstr>Grouping By Collector</vt:lpstr>
      <vt:lpstr>Grouping By Concurrent</vt:lpstr>
      <vt:lpstr>Joining Collector</vt:lpstr>
      <vt:lpstr>Teeing Collector (Java 12+)</vt:lpstr>
      <vt:lpstr>Execute Around and Loan Patterns</vt:lpstr>
      <vt:lpstr>The Execute Around Pattern</vt:lpstr>
      <vt:lpstr>Apply the Execute Around Pattern</vt:lpstr>
      <vt:lpstr>Loan Pattern</vt:lpstr>
      <vt:lpstr>Apply the Loan Pattern</vt:lpstr>
      <vt:lpstr>AutoClosable Lambdas</vt:lpstr>
      <vt:lpstr>AutoClosable is a Functional Interface</vt:lpstr>
      <vt:lpstr>Use try-with-resources with any class Example: Close a Context</vt:lpstr>
      <vt:lpstr>Issues with the AutoClosable Functional Interface (FI)</vt:lpstr>
      <vt:lpstr>Fixing the AutoClosable FI</vt:lpstr>
      <vt:lpstr>Parameterizing AutoClosable Exceptions</vt:lpstr>
      <vt:lpstr>Using the Parameterized FI</vt:lpstr>
      <vt:lpstr>Decorator Pattern</vt:lpstr>
      <vt:lpstr>Decorating the Close Lambda </vt:lpstr>
      <vt:lpstr>Catching the Decorated Close Exception</vt:lpstr>
      <vt:lpstr>The CloseIt Project</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Love the Lambda in the Stream</dc:title>
  <dc:creator>Richard</dc:creator>
  <cp:lastModifiedBy>Richard</cp:lastModifiedBy>
  <cp:revision>1409</cp:revision>
  <dcterms:created xsi:type="dcterms:W3CDTF">2017-04-29T22:11:00Z</dcterms:created>
  <dcterms:modified xsi:type="dcterms:W3CDTF">2022-08-03T14:09:17Z</dcterms:modified>
</cp:coreProperties>
</file>