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2"/>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39" r:id="rId35"/>
    <p:sldId id="338" r:id="rId36"/>
    <p:sldId id="310" r:id="rId37"/>
    <p:sldId id="276" r:id="rId38"/>
    <p:sldId id="274" r:id="rId39"/>
    <p:sldId id="293" r:id="rId40"/>
    <p:sldId id="321" r:id="rId41"/>
    <p:sldId id="322" r:id="rId42"/>
    <p:sldId id="330" r:id="rId43"/>
    <p:sldId id="335" r:id="rId44"/>
    <p:sldId id="337" r:id="rId45"/>
    <p:sldId id="340" r:id="rId46"/>
    <p:sldId id="341" r:id="rId47"/>
    <p:sldId id="331" r:id="rId48"/>
    <p:sldId id="332" r:id="rId49"/>
    <p:sldId id="317" r:id="rId50"/>
    <p:sldId id="318" r:id="rId51"/>
    <p:sldId id="311" r:id="rId52"/>
    <p:sldId id="312" r:id="rId53"/>
    <p:sldId id="271" r:id="rId54"/>
    <p:sldId id="295" r:id="rId55"/>
    <p:sldId id="319" r:id="rId56"/>
    <p:sldId id="320" r:id="rId57"/>
    <p:sldId id="313" r:id="rId58"/>
    <p:sldId id="278" r:id="rId59"/>
    <p:sldId id="277" r:id="rId60"/>
    <p:sldId id="279" r:id="rId61"/>
    <p:sldId id="280" r:id="rId62"/>
    <p:sldId id="281" r:id="rId63"/>
    <p:sldId id="333" r:id="rId64"/>
    <p:sldId id="325" r:id="rId65"/>
    <p:sldId id="326" r:id="rId66"/>
    <p:sldId id="327" r:id="rId67"/>
    <p:sldId id="328" r:id="rId68"/>
    <p:sldId id="329" r:id="rId69"/>
    <p:sldId id="298" r:id="rId70"/>
    <p:sldId id="299" r:id="rId71"/>
    <p:sldId id="300" r:id="rId72"/>
    <p:sldId id="301" r:id="rId73"/>
    <p:sldId id="302" r:id="rId74"/>
    <p:sldId id="303" r:id="rId75"/>
    <p:sldId id="308" r:id="rId76"/>
    <p:sldId id="309" r:id="rId77"/>
    <p:sldId id="306" r:id="rId78"/>
    <p:sldId id="307" r:id="rId79"/>
    <p:sldId id="304" r:id="rId80"/>
    <p:sldId id="291"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274"/>
            <p14:sldId id="293"/>
            <p14:sldId id="321"/>
            <p14:sldId id="322"/>
            <p14:sldId id="330"/>
            <p14:sldId id="335"/>
            <p14:sldId id="337"/>
            <p14:sldId id="340"/>
            <p14:sldId id="341"/>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1266" autoAdjust="0"/>
  </p:normalViewPr>
  <p:slideViewPr>
    <p:cSldViewPr snapToGrid="0">
      <p:cViewPr varScale="1">
        <p:scale>
          <a:sx n="69" d="100"/>
          <a:sy n="69" d="100"/>
        </p:scale>
        <p:origin x="1219" y="41"/>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Collection and Stream </a:t>
            </a:r>
            <a:r>
              <a:rPr lang="en-US" dirty="0" err="1" smtClean="0"/>
              <a:t>forEach</a:t>
            </a:r>
            <a:r>
              <a:rPr lang="en-US" dirty="0" smtClean="0"/>
              <a:t> </a:t>
            </a:r>
            <a:r>
              <a:rPr lang="en-US" dirty="0"/>
              <a:t>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supplier accepts no arguments.</a:t>
            </a:r>
            <a:r>
              <a:rPr lang="en-US" baseline="0" dirty="0" smtClean="0"/>
              <a:t>  </a:t>
            </a:r>
            <a:r>
              <a:rPr lang="en-US" dirty="0" smtClean="0"/>
              <a:t>The </a:t>
            </a:r>
            <a:r>
              <a:rPr lang="en-US" dirty="0"/>
              <a:t>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check,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a:t>
            </a:r>
            <a:r>
              <a:rPr lang="en-US" baseline="0" dirty="0" smtClean="0"/>
              <a:t>that only uses its arguments, </a:t>
            </a:r>
            <a:r>
              <a:rPr lang="en-US" baseline="0" dirty="0"/>
              <a:t>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dirty="0" smtClean="0"/>
              <a:t>All of these examples are pure because they use nothing outside of their arguments and are side-effect free.</a:t>
            </a:r>
            <a:r>
              <a:rPr lang="en-US" baseline="0" dirty="0" smtClean="0"/>
              <a:t>  The </a:t>
            </a:r>
            <a:r>
              <a:rPr lang="en-US" baseline="0" dirty="0" err="1"/>
              <a:t>addOne</a:t>
            </a:r>
            <a:r>
              <a:rPr lang="en-US" baseline="0" dirty="0"/>
              <a:t> operator </a:t>
            </a:r>
            <a:r>
              <a:rPr lang="en-US" baseline="0" dirty="0" smtClean="0"/>
              <a:t>is also commutative </a:t>
            </a:r>
            <a:r>
              <a:rPr lang="en-US" baseline="0" dirty="0"/>
              <a:t>because </a:t>
            </a:r>
            <a:r>
              <a:rPr lang="en-US" baseline="0" dirty="0" smtClean="0"/>
              <a:t>functions with less than 2 arguments </a:t>
            </a:r>
            <a:r>
              <a:rPr lang="en-US" baseline="0" dirty="0"/>
              <a:t>are always commutative.  The </a:t>
            </a:r>
            <a:r>
              <a:rPr lang="en-US" baseline="0" dirty="0" err="1"/>
              <a:t>getSalary</a:t>
            </a:r>
            <a:r>
              <a:rPr lang="en-US" baseline="0" dirty="0"/>
              <a:t> function is </a:t>
            </a:r>
            <a:r>
              <a:rPr lang="en-US" baseline="0" dirty="0" smtClean="0"/>
              <a:t>pure commutative because the result is a property of </a:t>
            </a:r>
            <a:r>
              <a:rPr lang="en-US" baseline="0" dirty="0"/>
              <a:t>the </a:t>
            </a:r>
            <a:r>
              <a:rPr lang="en-US" baseline="0" dirty="0" smtClean="0"/>
              <a:t>function argument.  </a:t>
            </a:r>
            <a:r>
              <a:rPr lang="en-US" baseline="0" dirty="0"/>
              <a:t>The </a:t>
            </a:r>
            <a:r>
              <a:rPr lang="en-US" baseline="0" dirty="0" err="1"/>
              <a:t>getSet</a:t>
            </a:r>
            <a:r>
              <a:rPr lang="en-US" baseline="0" dirty="0"/>
              <a:t> supplier is pure commutative because it always creates </a:t>
            </a:r>
            <a:r>
              <a:rPr lang="en-US" baseline="0" dirty="0" smtClean="0"/>
              <a:t>an empty </a:t>
            </a:r>
            <a:r>
              <a:rPr lang="en-US" baseline="0" dirty="0"/>
              <a:t>hash </a:t>
            </a:r>
            <a:r>
              <a:rPr lang="en-US" baseline="0" dirty="0" smtClean="0"/>
              <a:t>set.  </a:t>
            </a:r>
            <a:r>
              <a:rPr lang="en-US" baseline="0" dirty="0"/>
              <a:t>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a:t>
            </a:r>
            <a:r>
              <a:rPr lang="en-US" baseline="0" dirty="0" smtClean="0"/>
              <a:t>.  The four types of method references are static, constructor, method on an instance, and instance method.  </a:t>
            </a:r>
            <a:r>
              <a:rPr lang="en-US" baseline="0" dirty="0"/>
              <a:t>The specification also guarantees that method references are folded into a single instance.  As a practical matter, any lambda that doesn’t use anything except the arguments that are passed into it gets folded into a single instance</a:t>
            </a:r>
            <a:r>
              <a:rPr lang="en-US" baseline="0" dirty="0" smtClean="0"/>
              <a:t>.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smtClean="0"/>
              <a:t>args</a:t>
            </a:r>
            <a:r>
              <a:rPr lang="en-US" baseline="0" dirty="0" smtClean="0"/>
              <a:t> constructor</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a:t>
            </a:r>
            <a:r>
              <a:rPr lang="en-US" baseline="0" dirty="0" smtClean="0"/>
              <a:t>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a:t>
            </a:r>
            <a:r>
              <a:rPr lang="en-US" dirty="0" smtClean="0"/>
              <a:t>. </a:t>
            </a:r>
            <a:r>
              <a:rPr lang="en-US" dirty="0"/>
              <a:t>It can be virtually anything  that supplies data: A collection, file, iterated function</a:t>
            </a:r>
            <a:r>
              <a:rPr lang="en-US" dirty="0" smtClean="0"/>
              <a:t>. </a:t>
            </a:r>
            <a:r>
              <a:rPr lang="en-US" dirty="0"/>
              <a:t>A stream can be infinite</a:t>
            </a:r>
            <a:r>
              <a:rPr lang="en-US" dirty="0" smtClean="0"/>
              <a:t>, </a:t>
            </a:r>
            <a:r>
              <a:rPr lang="en-US" dirty="0"/>
              <a:t>never running out of elements unless transformed into a finite stream</a:t>
            </a:r>
            <a:r>
              <a:rPr lang="en-US"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a:t>
            </a:r>
            <a:r>
              <a:rPr lang="en-US" dirty="0" smtClean="0"/>
              <a:t>operations transform one stream into</a:t>
            </a:r>
            <a:r>
              <a:rPr lang="en-US" baseline="0" dirty="0" smtClean="0"/>
              <a:t> another stream</a:t>
            </a:r>
            <a:r>
              <a:rPr lang="en-US" dirty="0" smtClean="0"/>
              <a:t>.  </a:t>
            </a:r>
            <a:r>
              <a:rPr lang="en-US" dirty="0"/>
              <a:t>They typically filter, map, skip, </a:t>
            </a:r>
            <a:r>
              <a:rPr lang="en-US" dirty="0" smtClean="0"/>
              <a:t>limit, or reorder </a:t>
            </a:r>
            <a:r>
              <a:rPr lang="en-US" dirty="0"/>
              <a:t>the items in the stream.  They can </a:t>
            </a:r>
            <a:r>
              <a:rPr lang="en-US" dirty="0" smtClean="0"/>
              <a:t>transform an infinite stream into a finite 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r>
              <a:rPr lang="en-US" baseline="0" dirty="0" smtClean="0"/>
              <a:t>.  A terminal operation does not close the stream.</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a:t>
            </a:r>
            <a:r>
              <a:rPr lang="en-US" dirty="0" smtClean="0"/>
              <a:t>.  Example 1a</a:t>
            </a:r>
            <a:r>
              <a:rPr lang="en-US" baseline="0" dirty="0" smtClean="0"/>
              <a:t> returns true when its argument is 5.</a:t>
            </a:r>
            <a:r>
              <a:rPr lang="en-US" dirty="0" smtClean="0"/>
              <a:t> </a:t>
            </a:r>
            <a:r>
              <a:rPr lang="en-US" baseline="0" dirty="0" smtClean="0"/>
              <a:t>Example </a:t>
            </a:r>
            <a:r>
              <a:rPr lang="en-US" baseline="0" dirty="0"/>
              <a:t>1b is a higher order function that returns a predicate that is true when given a </a:t>
            </a:r>
            <a:r>
              <a:rPr lang="en-US" baseline="0" dirty="0" smtClean="0"/>
              <a:t>value that </a:t>
            </a:r>
            <a:r>
              <a:rPr lang="en-US" baseline="0" dirty="0"/>
              <a:t>matches the value passed to </a:t>
            </a:r>
            <a:r>
              <a:rPr lang="en-US" baseline="0" dirty="0" err="1" smtClean="0"/>
              <a:t>makeTestFunction</a:t>
            </a:r>
            <a:r>
              <a:rPr lang="en-US" baseline="0" dirty="0" smtClean="0"/>
              <a:t>.  </a:t>
            </a:r>
            <a:r>
              <a:rPr lang="en-US" baseline="0" dirty="0"/>
              <a:t>A higher order function is a function that returns another function, or accepts a function as a parameter.  Lambdas must be assigned to a functional interface.  The first two declarations don’t work because there is no functional interface. </a:t>
            </a:r>
            <a:r>
              <a:rPr lang="en-US" baseline="0" dirty="0" smtClean="0"/>
              <a:t>The </a:t>
            </a:r>
            <a:r>
              <a:rPr lang="en-US" baseline="0" dirty="0"/>
              <a:t>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a:t>
            </a:r>
            <a:r>
              <a:rPr lang="en-US" baseline="0" dirty="0" smtClean="0"/>
              <a:t>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Collections can create both parallel</a:t>
            </a:r>
            <a:r>
              <a:rPr lang="en-US" baseline="0" dirty="0" smtClean="0"/>
              <a:t> and sequential streams.  Ordered collections like List, </a:t>
            </a:r>
            <a:r>
              <a:rPr lang="en-US" baseline="0" dirty="0" err="1" smtClean="0"/>
              <a:t>SortedSet</a:t>
            </a:r>
            <a:r>
              <a:rPr lang="en-US" baseline="0" dirty="0" smtClean="0"/>
              <a:t> and </a:t>
            </a:r>
            <a:r>
              <a:rPr lang="en-US" baseline="0" dirty="0" err="1" smtClean="0"/>
              <a:t>LinkedHashSet</a:t>
            </a:r>
            <a:r>
              <a:rPr lang="en-US" baseline="0" dirty="0" smtClean="0"/>
              <a:t> create ordered streams.  Unordered collections like </a:t>
            </a:r>
            <a:r>
              <a:rPr lang="en-US" baseline="0" dirty="0" err="1" smtClean="0"/>
              <a:t>HashSet</a:t>
            </a:r>
            <a:r>
              <a:rPr lang="en-US" baseline="0" dirty="0" smtClean="0"/>
              <a:t> create unordered streams.  The </a:t>
            </a:r>
            <a:r>
              <a:rPr lang="en-US" baseline="0" dirty="0" err="1" smtClean="0"/>
              <a:t>Stream.of</a:t>
            </a:r>
            <a:r>
              <a:rPr lang="en-US" baseline="0" dirty="0" smtClean="0"/>
              <a:t>() </a:t>
            </a:r>
            <a:r>
              <a:rPr lang="en-US" baseline="0" dirty="0" err="1" smtClean="0"/>
              <a:t>varargs</a:t>
            </a:r>
            <a:r>
              <a:rPr lang="en-US" baseline="0" dirty="0" smtClean="0"/>
              <a:t> method creates an sequential ordered stream from an array or argument list.  The </a:t>
            </a:r>
            <a:r>
              <a:rPr lang="en-US" baseline="0" dirty="0" err="1" smtClean="0"/>
              <a:t>files.lines</a:t>
            </a:r>
            <a:r>
              <a:rPr lang="en-US" baseline="0" dirty="0" smtClean="0"/>
              <a:t>() ,method creates a sequential ordered stream from a file.  The </a:t>
            </a:r>
            <a:r>
              <a:rPr lang="en-US" baseline="0" dirty="0" err="1" smtClean="0"/>
              <a:t>Stream.iterate</a:t>
            </a:r>
            <a:r>
              <a:rPr lang="en-US" baseline="0" dirty="0" smtClean="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a:t>
            </a:r>
            <a:r>
              <a:rPr lang="en-US" baseline="0" dirty="0" smtClean="0"/>
              <a:t>Pure functions </a:t>
            </a:r>
            <a:r>
              <a:rPr lang="en-US" baseline="0" dirty="0"/>
              <a:t>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transforms the stream where the Predicate is true.  For </a:t>
            </a:r>
            <a:r>
              <a:rPr lang="en-US" i="0" baseline="0" dirty="0"/>
              <a:t>the associates, it </a:t>
            </a:r>
            <a:r>
              <a:rPr lang="en-US" i="0" baseline="0" dirty="0" smtClean="0"/>
              <a:t>transforms the stream to </a:t>
            </a:r>
            <a:r>
              <a:rPr lang="en-US" i="0" baseline="0" dirty="0"/>
              <a:t>associates that can receive commissions.  Then it </a:t>
            </a:r>
            <a:r>
              <a:rPr lang="en-US" i="0" baseline="0" dirty="0" smtClean="0"/>
              <a:t>transforms the stream to doubles </a:t>
            </a:r>
            <a:r>
              <a:rPr lang="en-US" i="0" baseline="0" dirty="0"/>
              <a:t>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a:t>
            </a:r>
            <a:r>
              <a:rPr lang="en-US" i="0" baseline="0" dirty="0" smtClean="0"/>
              <a:t>undefined on an unordered stream and are not </a:t>
            </a:r>
            <a:r>
              <a:rPr lang="en-US" i="0" baseline="0" dirty="0"/>
              <a:t>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t>
            </a:r>
            <a:r>
              <a:rPr lang="en-US" baseline="0" dirty="0" smtClean="0"/>
              <a:t> A good guess for the limit value is ten to a hundred times more than the largest amount typically processed. </a:t>
            </a:r>
            <a:r>
              <a:rPr lang="en-US" baseline="0" dirty="0"/>
              <a:t>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r>
              <a:rPr lang="en-US" baseline="0" dirty="0" smtClean="0"/>
              <a:t>.  When building a stream from a resource that needs to be cleaned up or closed, the </a:t>
            </a:r>
            <a:r>
              <a:rPr lang="en-US" baseline="0" dirty="0" err="1" smtClean="0"/>
              <a:t>onClose</a:t>
            </a:r>
            <a:r>
              <a:rPr lang="en-US" baseline="0" dirty="0" smtClean="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smtClean="0"/>
              <a:t>comparable’s</a:t>
            </a:r>
            <a:r>
              <a:rPr lang="en-US" baseline="0" dirty="0" smtClean="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unordered intermediate operation removes the</a:t>
            </a:r>
            <a:r>
              <a:rPr lang="en-US" baseline="0" dirty="0" smtClean="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sequential and parallel intermediate</a:t>
            </a:r>
            <a:r>
              <a:rPr lang="en-US" baseline="0" dirty="0" smtClean="0"/>
              <a:t> operations transform a stream into a sequential or parallel stream.  The parallel intermediate operation may be used </a:t>
            </a:r>
            <a:r>
              <a:rPr lang="en-US" baseline="0" smtClean="0"/>
              <a:t>to </a:t>
            </a:r>
            <a:r>
              <a:rPr lang="en-US" baseline="0" smtClean="0"/>
              <a:t>parallelize </a:t>
            </a:r>
            <a:r>
              <a:rPr lang="en-US" baseline="0" dirty="0" smtClean="0"/>
              <a:t>a stream after intermediate operations that rely on stream order and before intermediate operations that do not.  In this example, we make the stream parallel and unordered after the skip intermediate operation that would introduce overhead to maximize the performance of the sum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3.  The 2 and 1 elements that follow the 4 are not included because the number 4 did not match the predicate and stopped stream processing. This operation is </a:t>
            </a:r>
            <a:r>
              <a:rPr lang="en-US" i="0" baseline="0" dirty="0" smtClean="0"/>
              <a:t>undefined on an unordered stream and is not pure commutative.</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smtClean="0"/>
              <a:t>undefined on an unordered stream and is not pure commutative.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smtClean="0"/>
              <a:t>Equals and </a:t>
            </a:r>
            <a:r>
              <a:rPr lang="en-US" dirty="0" err="1" smtClean="0"/>
              <a:t>hashCode</a:t>
            </a:r>
            <a:r>
              <a:rPr lang="en-US" baseline="0" dirty="0" smtClean="0"/>
              <a:t> are not abstract because they are defined by Object and all objects, including lambdas, inherit from Object. D</a:t>
            </a:r>
            <a:r>
              <a:rPr lang="en-US" dirty="0" smtClean="0"/>
              <a:t>efault </a:t>
            </a:r>
            <a:r>
              <a:rPr lang="en-US" dirty="0"/>
              <a:t>and static methods are not abstract because they have an implementation. </a:t>
            </a:r>
            <a:r>
              <a:rPr lang="en-US" baseline="0" dirty="0" smtClean="0"/>
              <a:t>The </a:t>
            </a:r>
            <a:r>
              <a:rPr lang="en-US" baseline="0" dirty="0"/>
              <a:t>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 reduction. </a:t>
            </a:r>
            <a:r>
              <a:rPr lang="en-US" i="0" baseline="0" dirty="0" smtClean="0"/>
              <a:t>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second argument to reduce is the reduction function.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  The builder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a:t>
            </a:r>
            <a:r>
              <a:rPr lang="en-US" baseline="0" dirty="0" smtClean="0"/>
              <a:t>the last example</a:t>
            </a:r>
            <a:r>
              <a:rPr lang="en-US" baseline="0" dirty="0"/>
              <a:t>,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a:t>
            </a:r>
            <a:r>
              <a:rPr lang="en-US" baseline="0" dirty="0" smtClean="0"/>
              <a:t>example, </a:t>
            </a:r>
            <a:r>
              <a:rPr lang="en-US" baseline="0" dirty="0"/>
              <a:t>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baseline="0" dirty="0" smtClean="0"/>
              <a:t> </a:t>
            </a:r>
            <a:r>
              <a:rPr lang="en-US" dirty="0" smtClean="0"/>
              <a:t>This example uses </a:t>
            </a:r>
            <a:r>
              <a:rPr lang="en-US" dirty="0" err="1" smtClean="0"/>
              <a:t>charAt</a:t>
            </a:r>
            <a:r>
              <a:rPr lang="en-US" dirty="0" smtClean="0"/>
              <a:t>(0) as a </a:t>
            </a:r>
            <a:r>
              <a:rPr lang="en-US" dirty="0" err="1" smtClean="0"/>
              <a:t>classifer</a:t>
            </a:r>
            <a:r>
              <a:rPr lang="en-US" dirty="0" smtClean="0"/>
              <a:t> function to group </a:t>
            </a:r>
            <a:r>
              <a:rPr lang="en-US" dirty="0"/>
              <a:t>the</a:t>
            </a:r>
            <a:r>
              <a:rPr lang="en-US" baseline="0" dirty="0"/>
              <a:t> words by their starting letter, listing each word with its letter.  We specify that a </a:t>
            </a:r>
            <a:r>
              <a:rPr lang="en-US" baseline="0" dirty="0" err="1"/>
              <a:t>TreeMap</a:t>
            </a:r>
            <a:r>
              <a:rPr lang="en-US" baseline="0" dirty="0"/>
              <a:t> should be used for the </a:t>
            </a:r>
            <a:r>
              <a:rPr lang="en-US" baseline="0" dirty="0" smtClean="0"/>
              <a:t>mapping</a:t>
            </a:r>
            <a:r>
              <a:rPr lang="en-US" baseline="0" dirty="0"/>
              <a:t>,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t</a:t>
            </a:r>
            <a:r>
              <a:rPr lang="en-US" dirty="0" smtClean="0"/>
              <a:t>he </a:t>
            </a:r>
            <a:r>
              <a:rPr lang="en-US" dirty="0"/>
              <a:t>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a:t>
            </a:r>
            <a:r>
              <a:rPr lang="en-US" baseline="0" dirty="0" smtClean="0"/>
              <a:t>the wrapped </a:t>
            </a:r>
            <a:r>
              <a:rPr lang="en-US" baseline="0" dirty="0" err="1" smtClean="0"/>
              <a:t>autoClosable</a:t>
            </a:r>
            <a:r>
              <a:rPr lang="en-US" baseline="0" dirty="0" smtClean="0"/>
              <a:t> </a:t>
            </a:r>
            <a:r>
              <a:rPr lang="en-US" baseline="0" dirty="0"/>
              <a:t>throws an Exception, </a:t>
            </a:r>
            <a:r>
              <a:rPr lang="en-US" baseline="0" dirty="0" smtClean="0"/>
              <a:t>the returned lambda </a:t>
            </a:r>
            <a:r>
              <a:rPr lang="en-US" baseline="0" dirty="0"/>
              <a:t>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a:t>
            </a:r>
            <a:r>
              <a:rPr lang="en-US" dirty="0" smtClean="0"/>
              <a:t>specifically catch</a:t>
            </a:r>
            <a:r>
              <a:rPr lang="en-US" baseline="0" dirty="0" smtClean="0"/>
              <a:t> </a:t>
            </a:r>
            <a:r>
              <a:rPr lang="en-US" baseline="0" dirty="0"/>
              <a:t>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t>
            </a:r>
            <a:r>
              <a:rPr lang="en-US" baseline="0" dirty="0" smtClean="0"/>
              <a:t>A </a:t>
            </a:r>
            <a:r>
              <a:rPr lang="en-US" baseline="0" dirty="0" err="1" smtClean="0"/>
              <a:t>NotClosedException</a:t>
            </a:r>
            <a:r>
              <a:rPr lang="en-US" baseline="0" dirty="0" smtClean="0"/>
              <a:t> won’t </a:t>
            </a:r>
            <a:r>
              <a:rPr lang="en-US" baseline="0" dirty="0"/>
              <a:t>be caught </a:t>
            </a:r>
            <a:r>
              <a:rPr lang="en-US" baseline="0" dirty="0" smtClean="0"/>
              <a:t>when </a:t>
            </a:r>
            <a:r>
              <a:rPr lang="en-US" baseline="0" dirty="0"/>
              <a:t>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t>
            </a:r>
            <a:r>
              <a:rPr lang="en-US" baseline="0" smtClean="0"/>
              <a:t>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a:t>
            </a:r>
            <a:r>
              <a:rPr lang="en-US" baseline="0" dirty="0" smtClean="0"/>
              <a:t>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a:t>
            </a:r>
            <a:r>
              <a:rPr lang="en-US" baseline="0" dirty="0"/>
              <a:t>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a:t>
            </a:r>
            <a:r>
              <a:rPr lang="en-US" baseline="0" dirty="0" smtClean="0"/>
              <a:t>.  The related 2 argument FI takes two arguments instead of one.  </a:t>
            </a:r>
            <a:r>
              <a:rPr lang="en-US" baseline="0" dirty="0"/>
              <a:t>The related primitive FIs are like their generic counterparts except that they test a primitive value of double, int or long</a:t>
            </a:r>
            <a:r>
              <a:rPr lang="en-US" baseline="0" dirty="0" smtClean="0"/>
              <a:t>.  The Collections </a:t>
            </a:r>
            <a:r>
              <a:rPr lang="en-US" baseline="0" dirty="0" err="1" smtClean="0"/>
              <a:t>removeIf</a:t>
            </a:r>
            <a:r>
              <a:rPr lang="en-US" baseline="0" dirty="0" smtClean="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smtClean="0"/>
              <a:t>Functional </a:t>
            </a:r>
            <a:r>
              <a:rPr lang="en-US" sz="2400" dirty="0"/>
              <a:t>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a:t>
            </a:r>
            <a:r>
              <a:rPr lang="en-US" dirty="0" smtClean="0"/>
              <a:t>- </a:t>
            </a:r>
            <a:r>
              <a:rPr lang="en-US" dirty="0"/>
              <a:t>A</a:t>
            </a:r>
            <a:r>
              <a:rPr lang="en-US" dirty="0" smtClean="0"/>
              <a:t>lternative to Null</a:t>
            </a:r>
            <a:endParaRPr lang="en-US" dirty="0"/>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Such functions are inherently safe.</a:t>
            </a:r>
          </a:p>
          <a:p>
            <a:r>
              <a:rPr lang="en-US" sz="2400" dirty="0" smtClean="0"/>
              <a:t>“</a:t>
            </a:r>
            <a:r>
              <a:rPr lang="en-US" sz="2400" dirty="0"/>
              <a:t>Pure </a:t>
            </a:r>
            <a:r>
              <a:rPr lang="en-US" sz="2400" dirty="0" smtClean="0"/>
              <a:t>Function” </a:t>
            </a:r>
            <a:r>
              <a:rPr lang="en-US" sz="2400" dirty="0"/>
              <a:t>usually means Pure Commutative </a:t>
            </a:r>
            <a:r>
              <a:rPr lang="en-US" sz="2400" dirty="0" smtClean="0"/>
              <a:t>Function.</a:t>
            </a: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a:t>
            </a:r>
            <a:r>
              <a:rPr lang="en-US" sz="2200" dirty="0" smtClean="0"/>
              <a:t>unction with less than two arguments </a:t>
            </a:r>
            <a:r>
              <a:rPr lang="en-US" sz="2200" dirty="0"/>
              <a:t>is </a:t>
            </a:r>
            <a:r>
              <a:rPr lang="en-US" sz="2200" dirty="0" smtClean="0"/>
              <a:t>commutative</a:t>
            </a:r>
            <a:r>
              <a:rPr lang="en-US" sz="2200" dirty="0"/>
              <a:t>.</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smtClean="0"/>
              <a:t>Supplier is pure: it always creates an empty hash set.</a:t>
            </a:r>
          </a:p>
          <a:p>
            <a:r>
              <a:rPr lang="en-US" sz="2400" dirty="0" smtClean="0"/>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It </a:t>
            </a:r>
            <a:r>
              <a:rPr lang="en-US" sz="2200" dirty="0"/>
              <a:t>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r>
              <a:rPr lang="en-US" sz="2000" dirty="0" smtClean="0"/>
              <a:t>:</a:t>
            </a:r>
            <a:endParaRPr lang="en-US" sz="2000" dirty="0">
              <a:solidFill>
                <a:srgbClr val="008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r>
              <a:rPr lang="en-US" sz="2000" dirty="0" smtClean="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Equivalent lambda expression</a:t>
            </a:r>
            <a:endParaRPr lang="en-US" sz="2000" dirty="0">
              <a:solidFill>
                <a:srgbClr val="008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smtClean="0">
                <a:solidFill>
                  <a:srgbClr val="808080"/>
                </a:solidFill>
                <a:latin typeface="Courier New" panose="02070309020205020404" pitchFamily="49" charset="0"/>
              </a:rPr>
              <a:t>'H'</a:t>
            </a:r>
            <a:r>
              <a:rPr lang="en-US" sz="2000" b="1" dirty="0" smtClean="0">
                <a:solidFill>
                  <a:srgbClr val="000080"/>
                </a:solidFill>
                <a:latin typeface="Courier New" panose="02070309020205020404" pitchFamily="49" charset="0"/>
              </a:rPr>
              <a:t>,</a:t>
            </a:r>
            <a:r>
              <a:rPr lang="en-US" sz="2000" dirty="0" smtClean="0">
                <a:solidFill>
                  <a:srgbClr val="808080"/>
                </a:solidFill>
                <a:latin typeface="Courier New" panose="02070309020205020404" pitchFamily="49" charset="0"/>
              </a:rPr>
              <a:t>'</a:t>
            </a:r>
            <a:r>
              <a:rPr lang="en-US" sz="2000" dirty="0" err="1" smtClean="0">
                <a:solidFill>
                  <a:srgbClr val="808080"/>
                </a:solidFill>
                <a:latin typeface="Courier New" panose="02070309020205020404" pitchFamily="49" charset="0"/>
              </a:rPr>
              <a:t>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Hi</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355271"/>
            <a:ext cx="8836780" cy="4789715"/>
          </a:xfrm>
        </p:spPr>
        <p:txBody>
          <a:bodyPr>
            <a:normAutofit fontScale="92500"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 constructor on </a:t>
            </a:r>
            <a:r>
              <a:rPr lang="en-US" sz="2000" dirty="0" err="1" smtClean="0">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a:t>
            </a:r>
            <a:r>
              <a:rPr lang="en-US" sz="2000" dirty="0" smtClean="0"/>
              <a:t>compatible </a:t>
            </a:r>
            <a:r>
              <a:rPr lang="en-US" sz="2000" dirty="0"/>
              <a:t>return type</a:t>
            </a:r>
            <a:r>
              <a:rPr lang="en-US" sz="2000" dirty="0" smtClean="0"/>
              <a:t>.</a:t>
            </a:r>
          </a:p>
          <a:p>
            <a:r>
              <a:rPr lang="en-US" sz="2000" dirty="0" smtClean="0"/>
              <a:t>Arguments are bound in declaration order.</a:t>
            </a:r>
            <a:endParaRPr lang="en-US" sz="2000" dirty="0"/>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4343192"/>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r>
              <a:rPr lang="en-US" sz="2000" dirty="0" smtClean="0">
                <a:solidFill>
                  <a:srgbClr val="008000"/>
                </a:solidFill>
                <a:latin typeface="Courier New" panose="02070309020205020404" pitchFamily="49" charset="0"/>
              </a:rPr>
              <a:t>) method </a:t>
            </a:r>
            <a:r>
              <a:rPr lang="en-US" sz="2000" dirty="0">
                <a:solidFill>
                  <a:srgbClr val="008000"/>
                </a:solidFill>
                <a:latin typeface="Courier New" panose="02070309020205020404" pitchFamily="49" charset="0"/>
              </a:rPr>
              <a:t>on out's </a:t>
            </a:r>
            <a:r>
              <a:rPr lang="en-US" sz="2000" dirty="0" err="1" smtClean="0">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printer = </a:t>
            </a:r>
            <a:r>
              <a:rPr lang="en-US" sz="2000" dirty="0" err="1" smtClean="0">
                <a:solidFill>
                  <a:srgbClr val="008000"/>
                </a:solidFill>
                <a:latin typeface="Courier New" panose="02070309020205020404" pitchFamily="49" charset="0"/>
              </a:rPr>
              <a:t>i</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smtClean="0"/>
              <a:t>class </a:t>
            </a:r>
            <a:r>
              <a:rPr lang="en-US" sz="2000" dirty="0"/>
              <a:t>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smtClean="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r>
              <a:rPr lang="en-US" sz="2800" dirty="0" smtClean="0"/>
              <a:t>.</a:t>
            </a:r>
            <a:endParaRPr lang="en-US" sz="2800" dirty="0"/>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a:t>
            </a:r>
            <a:r>
              <a:rPr lang="en-US" sz="2400" dirty="0" smtClean="0"/>
              <a:t>Collection</a:t>
            </a:r>
            <a:endParaRPr lang="en-US" sz="2000" dirty="0"/>
          </a:p>
          <a:p>
            <a:pPr lvl="1"/>
            <a:r>
              <a:rPr lang="en-US" sz="2400" dirty="0" smtClean="0"/>
              <a:t>A file</a:t>
            </a:r>
          </a:p>
          <a:p>
            <a:pPr lvl="1"/>
            <a:r>
              <a:rPr lang="en-US" sz="2400" dirty="0" smtClean="0"/>
              <a:t>An Iterated Function</a:t>
            </a:r>
            <a:endParaRPr lang="en-US" sz="2000" dirty="0" smtClean="0"/>
          </a:p>
          <a:p>
            <a:pPr lvl="1"/>
            <a:r>
              <a:rPr lang="en-US" sz="2400" dirty="0" smtClean="0"/>
              <a:t>Can Be Infinite</a:t>
            </a:r>
          </a:p>
          <a:p>
            <a:r>
              <a:rPr lang="en-US" sz="3200" dirty="0" smtClean="0"/>
              <a:t>Is </a:t>
            </a:r>
            <a:r>
              <a:rPr lang="en-US" sz="3200" dirty="0"/>
              <a:t>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a:t>
            </a:r>
            <a:r>
              <a:rPr lang="en-US" sz="2000" dirty="0" smtClean="0"/>
              <a:t>or finding items that </a:t>
            </a:r>
            <a:r>
              <a:rPr lang="en-US" sz="2000" dirty="0"/>
              <a:t>match a predicate </a:t>
            </a:r>
          </a:p>
          <a:p>
            <a:pPr lvl="1"/>
            <a:r>
              <a:rPr lang="en-US" sz="2000" dirty="0"/>
              <a:t>Mapping items using a function </a:t>
            </a:r>
          </a:p>
          <a:p>
            <a:pPr lvl="1"/>
            <a:r>
              <a:rPr lang="en-US" sz="2000" dirty="0"/>
              <a:t>Skipping and limiting items processed.  Can turn an infinite stream into a finite stream</a:t>
            </a:r>
            <a:r>
              <a:rPr lang="en-US" sz="2000" dirty="0" smtClean="0"/>
              <a:t>.</a:t>
            </a:r>
          </a:p>
          <a:p>
            <a:pPr lvl="1"/>
            <a:r>
              <a:rPr lang="en-US" sz="2000" dirty="0" smtClean="0"/>
              <a:t>Reordering the items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smtClean="0"/>
              <a:t>Similar </a:t>
            </a:r>
            <a:r>
              <a:rPr lang="en-US" sz="2400" dirty="0"/>
              <a:t>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smtClean="0"/>
              <a:t>Lambdas </a:t>
            </a:r>
            <a:r>
              <a:rPr lang="en-US" sz="2400" dirty="0"/>
              <a:t>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a:t>
            </a:r>
            <a:r>
              <a:rPr lang="en-US" sz="2400" dirty="0" smtClean="0"/>
              <a:t>or </a:t>
            </a:r>
            <a:r>
              <a:rPr lang="en-US" sz="2400" dirty="0"/>
              <a:t>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smtClean="0"/>
              <a:t>Parallelism and Ordering</a:t>
            </a:r>
            <a:endParaRPr lang="en-US" dirty="0"/>
          </a:p>
        </p:txBody>
      </p:sp>
      <p:sp>
        <p:nvSpPr>
          <p:cNvPr id="3" name="Content Placeholder 2"/>
          <p:cNvSpPr>
            <a:spLocks noGrp="1"/>
          </p:cNvSpPr>
          <p:nvPr>
            <p:ph idx="1"/>
          </p:nvPr>
        </p:nvSpPr>
        <p:spPr>
          <a:xfrm>
            <a:off x="677334" y="1099247"/>
            <a:ext cx="8596668" cy="5089281"/>
          </a:xfrm>
        </p:spPr>
        <p:txBody>
          <a:bodyPr>
            <a:noAutofit/>
          </a:bodyPr>
          <a:lstStyle/>
          <a:p>
            <a:r>
              <a:rPr lang="en-US" sz="2400" dirty="0" smtClean="0"/>
              <a:t>Parallel streams may process multiple elements at a time.</a:t>
            </a:r>
            <a:endParaRPr lang="en-US" sz="2000" dirty="0" smtClean="0"/>
          </a:p>
          <a:p>
            <a:r>
              <a:rPr lang="en-US" sz="2400" dirty="0" smtClean="0"/>
              <a:t>Sequential streams process a single element at a time.</a:t>
            </a:r>
          </a:p>
          <a:p>
            <a:r>
              <a:rPr lang="en-US" sz="2400" dirty="0" smtClean="0"/>
              <a:t>Ordered streams have a defined order.</a:t>
            </a:r>
          </a:p>
          <a:p>
            <a:r>
              <a:rPr lang="en-US" sz="2400" dirty="0" smtClean="0"/>
              <a:t>Unordered streams lack a defined order.</a:t>
            </a:r>
          </a:p>
          <a:p>
            <a:r>
              <a:rPr lang="en-US" sz="2400" dirty="0" smtClean="0"/>
              <a:t>Both sequential and parallel streams may be ordered, but only an ordered sequential stream guarantees actual encounter order.</a:t>
            </a:r>
          </a:p>
          <a:p>
            <a:pPr lvl="1"/>
            <a:r>
              <a:rPr lang="en-US" sz="1800" dirty="0" smtClean="0"/>
              <a:t>Certain operations are only well defined for ordered streams, and impose additional overhead on ordered parallel streams.</a:t>
            </a:r>
          </a:p>
          <a:p>
            <a:r>
              <a:rPr lang="en-US" sz="2400" dirty="0" smtClean="0"/>
              <a:t>Pure commutative functions and operations work with any parallelism and ordering.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smtClean="0"/>
              <a:t>Data Source Examples</a:t>
            </a:r>
            <a:endParaRPr lang="en-US" dirty="0"/>
          </a:p>
        </p:txBody>
      </p:sp>
      <p:sp>
        <p:nvSpPr>
          <p:cNvPr id="3" name="Content Placeholder 2"/>
          <p:cNvSpPr>
            <a:spLocks noGrp="1"/>
          </p:cNvSpPr>
          <p:nvPr>
            <p:ph idx="1"/>
          </p:nvPr>
        </p:nvSpPr>
        <p:spPr>
          <a:xfrm>
            <a:off x="677334" y="1003737"/>
            <a:ext cx="8339204" cy="5565792"/>
          </a:xfrm>
        </p:spPr>
        <p:txBody>
          <a:bodyPr>
            <a:normAutofit fontScale="92500" lnSpcReduction="10000"/>
          </a:bodyPr>
          <a:lstStyle/>
          <a:p>
            <a:r>
              <a:rPr lang="en-US" sz="2400" dirty="0" smtClean="0"/>
              <a:t>Collection</a:t>
            </a:r>
          </a:p>
          <a:p>
            <a:pPr lvl="1"/>
            <a:r>
              <a:rPr lang="en-US" sz="2000" dirty="0" err="1" smtClean="0"/>
              <a:t>Collection.stream</a:t>
            </a:r>
            <a:r>
              <a:rPr lang="en-US" sz="2000" dirty="0" smtClean="0"/>
              <a:t>() creates a sequential stream</a:t>
            </a:r>
          </a:p>
          <a:p>
            <a:pPr lvl="1"/>
            <a:r>
              <a:rPr lang="en-US" sz="2000" dirty="0" err="1" smtClean="0"/>
              <a:t>Collection.parallelStream</a:t>
            </a:r>
            <a:r>
              <a:rPr lang="en-US" sz="2000" dirty="0" smtClean="0"/>
              <a:t>() creates a parallel stream</a:t>
            </a:r>
          </a:p>
          <a:p>
            <a:pPr lvl="1"/>
            <a:r>
              <a:rPr lang="en-US" sz="2000" dirty="0" smtClean="0"/>
              <a:t>Stream ordering determined by underlying collection ordering</a:t>
            </a:r>
          </a:p>
          <a:p>
            <a:pPr lvl="2"/>
            <a:r>
              <a:rPr lang="en-US" sz="1800" dirty="0" smtClean="0"/>
              <a:t>List, </a:t>
            </a:r>
            <a:r>
              <a:rPr lang="en-US" sz="1800" dirty="0" err="1" smtClean="0"/>
              <a:t>SortedSet</a:t>
            </a:r>
            <a:r>
              <a:rPr lang="en-US" sz="1800" dirty="0" smtClean="0"/>
              <a:t>, and </a:t>
            </a:r>
            <a:r>
              <a:rPr lang="en-US" sz="1800" dirty="0" err="1" smtClean="0"/>
              <a:t>LinkedHashSet</a:t>
            </a:r>
            <a:r>
              <a:rPr lang="en-US" sz="1800" dirty="0" smtClean="0"/>
              <a:t> are ordered</a:t>
            </a:r>
          </a:p>
          <a:p>
            <a:pPr lvl="2"/>
            <a:r>
              <a:rPr lang="en-US" sz="1800" dirty="0" err="1" smtClean="0"/>
              <a:t>HashSet</a:t>
            </a:r>
            <a:r>
              <a:rPr lang="en-US" sz="1800" dirty="0" smtClean="0"/>
              <a:t> is unordered</a:t>
            </a:r>
          </a:p>
          <a:p>
            <a:r>
              <a:rPr lang="en-US" sz="2400" dirty="0" err="1" smtClean="0"/>
              <a:t>Stream.of</a:t>
            </a:r>
            <a:r>
              <a:rPr lang="en-US" sz="2400" dirty="0" smtClean="0"/>
              <a:t>() - Array</a:t>
            </a:r>
          </a:p>
          <a:p>
            <a:pPr lvl="1"/>
            <a:r>
              <a:rPr lang="en-US" sz="2000" dirty="0" err="1" smtClean="0"/>
              <a:t>Stream.of</a:t>
            </a:r>
            <a:r>
              <a:rPr lang="en-US" sz="2000" dirty="0" smtClean="0"/>
              <a:t>(T… values) creates a sequential ordered stream.</a:t>
            </a:r>
          </a:p>
          <a:p>
            <a:r>
              <a:rPr lang="en-US" sz="2400" dirty="0" smtClean="0"/>
              <a:t>File</a:t>
            </a:r>
          </a:p>
          <a:p>
            <a:pPr lvl="1"/>
            <a:r>
              <a:rPr lang="en-US" sz="2000" dirty="0" err="1" smtClean="0"/>
              <a:t>Files.lines</a:t>
            </a:r>
            <a:r>
              <a:rPr lang="en-US" sz="2000" dirty="0" smtClean="0"/>
              <a:t>(Path path) </a:t>
            </a:r>
            <a:r>
              <a:rPr lang="en-US" sz="2000" dirty="0"/>
              <a:t>creates a stream of Strings </a:t>
            </a:r>
            <a:r>
              <a:rPr lang="en-US" sz="2000" dirty="0" smtClean="0"/>
              <a:t>from a file</a:t>
            </a:r>
          </a:p>
          <a:p>
            <a:r>
              <a:rPr lang="en-US" sz="2400" dirty="0" smtClean="0"/>
              <a:t>Iterated Function</a:t>
            </a:r>
          </a:p>
          <a:p>
            <a:pPr lvl="1"/>
            <a:r>
              <a:rPr lang="en-US" sz="2000" dirty="0" err="1" smtClean="0"/>
              <a:t>Stream.iterate</a:t>
            </a:r>
            <a:r>
              <a:rPr lang="en-US" sz="2000" dirty="0" smtClean="0"/>
              <a:t>(T seed, </a:t>
            </a:r>
            <a:r>
              <a:rPr lang="en-US" sz="2000" dirty="0" err="1" smtClean="0"/>
              <a:t>UnaryOperator</a:t>
            </a:r>
            <a:r>
              <a:rPr lang="en-US" sz="2000" dirty="0" smtClean="0"/>
              <a:t>&lt;T&gt; function) creates a sequential ordered infinite stream starting with the provided seed and repeatedly applying the provided function to it.</a:t>
            </a:r>
            <a:endParaRPr lang="en-US" sz="20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r>
              <a:rPr lang="en-US" sz="2600" dirty="0" smtClean="0"/>
              <a:t>.</a:t>
            </a:r>
            <a:endParaRPr lang="en-US" sz="2600" dirty="0"/>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8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smtClean="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a:t>
            </a:r>
            <a:r>
              <a:rPr lang="en-US" dirty="0" smtClean="0"/>
              <a:t>Infinite to Finite Stream</a:t>
            </a:r>
            <a:endParaRPr lang="en-US" dirty="0"/>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a:t>
            </a:r>
            <a:r>
              <a:rPr lang="en-US" sz="2400" dirty="0" smtClean="0"/>
              <a:t>elements</a:t>
            </a:r>
          </a:p>
          <a:p>
            <a:r>
              <a:rPr lang="en-US" sz="2400" dirty="0" smtClean="0"/>
              <a:t>Not pure commutative. Undefined on unordered stream.</a:t>
            </a:r>
          </a:p>
          <a:p>
            <a:r>
              <a:rPr lang="en-US" sz="2400" dirty="0" smtClean="0"/>
              <a:t>Introduces overhead on a parallel stream.</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smtClean="0"/>
              <a:t>Sorts stream items.  Resulting stream is an ordered stream.</a:t>
            </a:r>
          </a:p>
          <a:p>
            <a:r>
              <a:rPr lang="en-US" sz="2000" dirty="0" smtClean="0"/>
              <a:t>Supports parallel streams.  </a:t>
            </a:r>
            <a:r>
              <a:rPr lang="en-US" sz="2000" dirty="0"/>
              <a:t>S</a:t>
            </a:r>
            <a:r>
              <a:rPr lang="en-US" sz="2000" dirty="0" smtClean="0"/>
              <a:t>table for sequential ordered streams.</a:t>
            </a:r>
          </a:p>
          <a:p>
            <a:pPr lvl="1"/>
            <a:r>
              <a:rPr lang="en-US" sz="1800" dirty="0" smtClean="0"/>
              <a:t>Stable sort means ties (compare = 0) retain underlying stream ordering.</a:t>
            </a:r>
          </a:p>
          <a:p>
            <a:r>
              <a:rPr lang="en-US" sz="2000" dirty="0" smtClean="0"/>
              <a:t>Sorts using the </a:t>
            </a:r>
            <a:r>
              <a:rPr lang="en-US" sz="2000" i="1" dirty="0" smtClean="0"/>
              <a:t>natural order</a:t>
            </a:r>
            <a:r>
              <a:rPr lang="en-US" sz="2000" dirty="0" smtClean="0"/>
              <a:t> only when elements are Comparable</a:t>
            </a: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2000"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sz="2000" dirty="0" smtClean="0">
              <a:latin typeface="Courier New" panose="02070309020205020404" pitchFamily="49" charset="0"/>
              <a:cs typeface="Courier New" panose="02070309020205020404" pitchFamily="49" charset="0"/>
            </a:endParaRPr>
          </a:p>
          <a:p>
            <a:r>
              <a:rPr lang="en-US" sz="2000" dirty="0" smtClean="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p>
          <a:p>
            <a:pPr marL="0" indent="0">
              <a:buNone/>
            </a:pPr>
            <a:r>
              <a:rPr lang="en-US" sz="2000" b="1" dirty="0" smtClean="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smtClean="0"/>
              <a:t>Unordered</a:t>
            </a:r>
            <a:endParaRPr lang="en-US" dirty="0"/>
          </a:p>
        </p:txBody>
      </p:sp>
      <p:sp>
        <p:nvSpPr>
          <p:cNvPr id="3" name="Content Placeholder 2"/>
          <p:cNvSpPr>
            <a:spLocks noGrp="1"/>
          </p:cNvSpPr>
          <p:nvPr>
            <p:ph idx="1"/>
          </p:nvPr>
        </p:nvSpPr>
        <p:spPr>
          <a:xfrm>
            <a:off x="677334" y="1464129"/>
            <a:ext cx="8596668" cy="4577233"/>
          </a:xfrm>
        </p:spPr>
        <p:txBody>
          <a:bodyPr>
            <a:noAutofit/>
          </a:bodyPr>
          <a:lstStyle/>
          <a:p>
            <a:r>
              <a:rPr lang="en-US" sz="2400" dirty="0" smtClean="0"/>
              <a:t>Removes the ordered constraint from an ordered stream.</a:t>
            </a:r>
          </a:p>
          <a:p>
            <a:r>
              <a:rPr lang="en-US" sz="2400" dirty="0" smtClean="0"/>
              <a:t>Improves the performance of a parallel ordered stream.</a:t>
            </a:r>
          </a:p>
          <a:p>
            <a:r>
              <a:rPr lang="en-US" sz="2400" dirty="0" smtClean="0"/>
              <a:t>Use on a parallel stream that does not rely on ordering.</a:t>
            </a:r>
          </a:p>
          <a:p>
            <a:r>
              <a:rPr lang="en-US" sz="2400" dirty="0"/>
              <a:t>Pure </a:t>
            </a:r>
            <a:r>
              <a:rPr lang="en-US" sz="2400" dirty="0" smtClean="0"/>
              <a:t>commutative functions and operations always work.</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smtClean="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and Parallel</a:t>
            </a:r>
            <a:endParaRPr lang="en-US" dirty="0"/>
          </a:p>
        </p:txBody>
      </p:sp>
      <p:sp>
        <p:nvSpPr>
          <p:cNvPr id="3" name="Content Placeholder 2"/>
          <p:cNvSpPr>
            <a:spLocks noGrp="1"/>
          </p:cNvSpPr>
          <p:nvPr>
            <p:ph idx="1"/>
          </p:nvPr>
        </p:nvSpPr>
        <p:spPr>
          <a:xfrm>
            <a:off x="677334" y="1589315"/>
            <a:ext cx="8596668" cy="3967842"/>
          </a:xfrm>
        </p:spPr>
        <p:txBody>
          <a:bodyPr>
            <a:noAutofit/>
          </a:bodyPr>
          <a:lstStyle/>
          <a:p>
            <a:r>
              <a:rPr lang="en-US" sz="2000" dirty="0" smtClean="0"/>
              <a:t>The sequential() intermediate operation makes a stream sequential.</a:t>
            </a:r>
          </a:p>
          <a:p>
            <a:r>
              <a:rPr lang="en-US" sz="2000" dirty="0" smtClean="0"/>
              <a:t>The parallel() intermediate operation makes a stream parallel.</a:t>
            </a:r>
          </a:p>
          <a:p>
            <a:r>
              <a:rPr lang="en-US" sz="2000" dirty="0" smtClean="0"/>
              <a:t>May be used to maximize performance by parallelizing a stream when it is most beneficial to do so.</a:t>
            </a:r>
          </a:p>
          <a:p>
            <a:r>
              <a:rPr lang="en-US" sz="20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total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skip</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smtClean="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total</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008000"/>
                </a:solidFill>
                <a:highlight>
                  <a:srgbClr val="FFFFFF"/>
                </a:highlight>
                <a:latin typeface="Courier New" panose="02070309020205020404" pitchFamily="49" charset="0"/>
                <a:cs typeface="Courier New" panose="02070309020205020404" pitchFamily="49" charset="0"/>
              </a:rPr>
              <a:t>// 34</a:t>
            </a:r>
            <a:endParaRPr lang="en-US" sz="2000"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sz="2000" dirty="0" smtClean="0"/>
              <a:t>Since the stream is made parallel after the skip operation, the additional overhead associated with ordered intermediate operations is avoided.</a:t>
            </a:r>
            <a:endParaRPr lang="en-US" sz="20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a:bodyPr>
          <a:lstStyle/>
          <a:p>
            <a:r>
              <a:rPr lang="en-US" sz="2400" dirty="0"/>
              <a:t>Creates a new stream that includes the elements that match the predicate until an element that does not match is found.</a:t>
            </a:r>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a:t>
            </a:r>
            <a:r>
              <a:rPr lang="en-US" sz="2400" dirty="0" smtClean="0"/>
              <a:t>3.</a:t>
            </a:r>
            <a:endParaRPr lang="en-US" sz="2400" dirty="0"/>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numbers together.</a:t>
            </a:r>
          </a:p>
          <a:p>
            <a:r>
              <a:rPr lang="en-US" sz="2000" dirty="0" smtClean="0"/>
              <a:t>The identity value is returned for empty streams or used as the second argument when the first stream value is processed.</a:t>
            </a:r>
          </a:p>
          <a:p>
            <a:r>
              <a:rPr lang="en-US" sz="2000" dirty="0" smtClean="0"/>
              <a:t>This </a:t>
            </a:r>
            <a:r>
              <a:rPr lang="en-US" sz="2000" dirty="0"/>
              <a:t>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a:t>
            </a:r>
            <a:r>
              <a:rPr lang="en-US" sz="2400" dirty="0" smtClean="0"/>
              <a:t>stream. Imposes additional overhead on an ordered parallel stream. </a:t>
            </a:r>
            <a:r>
              <a:rPr lang="en-US" sz="2400" dirty="0" smtClean="0"/>
              <a:t>Equivalent to</a:t>
            </a:r>
            <a:r>
              <a:rPr lang="en-US" sz="2400" dirty="0" smtClean="0"/>
              <a:t> </a:t>
            </a:r>
            <a:r>
              <a:rPr lang="en-US" sz="2400" dirty="0" err="1" smtClean="0"/>
              <a:t>findAny</a:t>
            </a:r>
            <a:r>
              <a:rPr lang="en-US" sz="2400" dirty="0" smtClean="0"/>
              <a:t> when used on an unordered stream.</a:t>
            </a:r>
            <a:endParaRPr lang="en-US" sz="2400" dirty="0"/>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a:t>
            </a:r>
            <a:r>
              <a:rPr lang="en-US" dirty="0" smtClean="0"/>
              <a:t>statements.</a:t>
            </a:r>
          </a:p>
          <a:p>
            <a:r>
              <a:rPr lang="en-US" dirty="0" smtClean="0"/>
              <a:t>The Builder pattern can also be used to build and configure a stream.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a:t>
            </a:r>
            <a:r>
              <a:rPr lang="en-US" dirty="0" smtClean="0"/>
              <a:t>logic</a:t>
            </a:r>
          </a:p>
          <a:p>
            <a:r>
              <a:rPr lang="en-US" dirty="0" smtClean="0"/>
              <a:t>Source: </a:t>
            </a:r>
            <a:r>
              <a:rPr lang="en-US" i="1" dirty="0" smtClean="0"/>
              <a:t>Functional Programming in Java</a:t>
            </a:r>
            <a:r>
              <a:rPr lang="en-US" dirty="0"/>
              <a:t> </a:t>
            </a:r>
            <a:r>
              <a:rPr lang="en-US" dirty="0" smtClean="0"/>
              <a:t>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t>
            </a:r>
            <a:r>
              <a:rPr lang="en-US" sz="2200" dirty="0" smtClean="0"/>
              <a:t>argument, </a:t>
            </a:r>
            <a:r>
              <a:rPr lang="en-US" sz="2200" dirty="0"/>
              <a:t>R – Return </a:t>
            </a:r>
            <a:r>
              <a:rPr lang="en-US" sz="2200" dirty="0" smtClean="0"/>
              <a:t>Value, </a:t>
            </a:r>
            <a:r>
              <a:rPr lang="en-US" sz="2200" dirty="0"/>
              <a:t>U – Second argument</a:t>
            </a:r>
          </a:p>
          <a:p>
            <a:pPr lvl="1"/>
            <a:r>
              <a:rPr lang="en-US" sz="2200" dirty="0"/>
              <a:t>Any of the above are omitted if not </a:t>
            </a:r>
            <a:r>
              <a:rPr lang="en-US" sz="2200" dirty="0" smtClean="0"/>
              <a:t>used or the same as T.</a:t>
            </a:r>
            <a:endParaRPr lang="en-US" sz="2200" dirty="0"/>
          </a:p>
          <a:p>
            <a:r>
              <a:rPr lang="en-US" sz="2400" dirty="0" smtClean="0"/>
              <a:t>Many </a:t>
            </a:r>
            <a:r>
              <a:rPr lang="en-US" sz="2400" dirty="0"/>
              <a:t>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20592</TotalTime>
  <Words>10606</Words>
  <Application>Microsoft Office PowerPoint</Application>
  <PresentationFormat>Widescreen</PresentationFormat>
  <Paragraphs>943</Paragraphs>
  <Slides>80</Slides>
  <Notes>79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Filter</vt:lpstr>
      <vt:lpstr>Limit and Skip – Infinite to Finite Stream</vt:lpstr>
      <vt:lpstr>Limit Unbounded Streams</vt:lpstr>
      <vt:lpstr>Dangerous Unbounded Processing</vt:lpstr>
      <vt:lpstr>Safe Unbounded Processing</vt:lpstr>
      <vt:lpstr>Distinct</vt:lpstr>
      <vt:lpstr>Sorted</vt:lpstr>
      <vt:lpstr>Unordered</vt:lpstr>
      <vt:lpstr>Sequential and Parallel</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1636</cp:revision>
  <dcterms:created xsi:type="dcterms:W3CDTF">2017-04-29T22:11:00Z</dcterms:created>
  <dcterms:modified xsi:type="dcterms:W3CDTF">2022-08-06T20:09:05Z</dcterms:modified>
</cp:coreProperties>
</file>