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305" r:id="rId26"/>
    <p:sldId id="271" r:id="rId27"/>
    <p:sldId id="273" r:id="rId28"/>
    <p:sldId id="275" r:id="rId29"/>
    <p:sldId id="310" r:id="rId30"/>
    <p:sldId id="276" r:id="rId31"/>
    <p:sldId id="274" r:id="rId32"/>
    <p:sldId id="293" r:id="rId33"/>
    <p:sldId id="311" r:id="rId34"/>
    <p:sldId id="312" r:id="rId35"/>
    <p:sldId id="295" r:id="rId36"/>
    <p:sldId id="313" r:id="rId37"/>
    <p:sldId id="278" r:id="rId38"/>
    <p:sldId id="277" r:id="rId39"/>
    <p:sldId id="279" r:id="rId40"/>
    <p:sldId id="280" r:id="rId41"/>
    <p:sldId id="281" r:id="rId42"/>
    <p:sldId id="298" r:id="rId43"/>
    <p:sldId id="299" r:id="rId44"/>
    <p:sldId id="300" r:id="rId45"/>
    <p:sldId id="301" r:id="rId46"/>
    <p:sldId id="302" r:id="rId47"/>
    <p:sldId id="303" r:id="rId48"/>
    <p:sldId id="308" r:id="rId49"/>
    <p:sldId id="309" r:id="rId50"/>
    <p:sldId id="306" r:id="rId51"/>
    <p:sldId id="307" r:id="rId52"/>
    <p:sldId id="304" r:id="rId53"/>
    <p:sldId id="29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05"/>
            <p14:sldId id="271"/>
            <p14:sldId id="273"/>
            <p14:sldId id="275"/>
            <p14:sldId id="310"/>
            <p14:sldId id="276"/>
            <p14:sldId id="274"/>
            <p14:sldId id="293"/>
            <p14:sldId id="311"/>
            <p14:sldId id="312"/>
            <p14:sldId id="295"/>
            <p14:sldId id="313"/>
            <p14:sldId id="278"/>
            <p14:sldId id="277"/>
            <p14:sldId id="279"/>
            <p14:sldId id="280"/>
            <p14:sldId id="281"/>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7596" autoAdjust="0"/>
  </p:normalViewPr>
  <p:slideViewPr>
    <p:cSldViewPr snapToGrid="0">
      <p:cViewPr varScale="1">
        <p:scale>
          <a:sx n="75" d="100"/>
          <a:sy n="75" d="100"/>
        </p:scale>
        <p:origin x="979" y="26"/>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consumer is typically used to “do something” with a value.  The </a:t>
            </a:r>
            <a:r>
              <a:rPr lang="en-US" dirty="0" err="1"/>
              <a:t>forEach</a:t>
            </a:r>
            <a:r>
              <a:rPr lang="en-US" dirty="0"/>
              <a:t> method may</a:t>
            </a:r>
            <a:r>
              <a:rPr lang="en-US" baseline="0" dirty="0"/>
              <a:t> be used as a replacement for the imperative for loop in many cases. </a:t>
            </a:r>
            <a:r>
              <a:rPr lang="en-US" baseline="0" dirty="0" smtClean="0"/>
              <a:t>This lambda can be used to implement a form of the Visitor pattern: instead </a:t>
            </a:r>
            <a:r>
              <a:rPr lang="en-US" baseline="0" dirty="0"/>
              <a:t>of needing a constellation of classes to implement various collection visitors, the Consumer FI and </a:t>
            </a:r>
            <a:r>
              <a:rPr lang="en-US" baseline="0" dirty="0" err="1" smtClean="0"/>
              <a:t>forEach</a:t>
            </a:r>
            <a:r>
              <a:rPr lang="en-US" baseline="0" dirty="0" smtClean="0"/>
              <a:t> method </a:t>
            </a:r>
            <a:r>
              <a:rPr lang="en-US" baseline="0" dirty="0"/>
              <a:t>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supplier is typically</a:t>
            </a:r>
            <a:r>
              <a:rPr lang="en-US" baseline="0" dirty="0" smtClean="0"/>
              <a:t> used to “create something” or “provide a value”.  There is nothing in the semantics of the interface that requires a supplier to create a new value.  If code does expect a new or exclusive value from a supplier, it should be documented. The Supplier may also be used for pattern </a:t>
            </a:r>
            <a:r>
              <a:rPr lang="en-US" baseline="0" dirty="0"/>
              <a:t>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function may be thought of as a way to map one value to another.  The function as mapping idea</a:t>
            </a:r>
            <a:r>
              <a:rPr lang="en-US" baseline="0" dirty="0" smtClean="0"/>
              <a:t> is used extensively in the Stream framework.</a:t>
            </a:r>
            <a:r>
              <a:rPr lang="en-US" dirty="0" smtClean="0"/>
              <a:t>  There </a:t>
            </a:r>
            <a:r>
              <a:rPr lang="en-US" dirty="0"/>
              <a:t>are many variations of primitive</a:t>
            </a:r>
            <a:r>
              <a:rPr lang="en-US" baseline="0" dirty="0"/>
              <a:t> Functions because the </a:t>
            </a:r>
            <a:r>
              <a:rPr lang="en-US" baseline="0" dirty="0" smtClean="0"/>
              <a:t>all combinations </a:t>
            </a:r>
            <a:r>
              <a:rPr lang="en-US" baseline="0" dirty="0"/>
              <a:t>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a:t>
            </a:r>
            <a:r>
              <a:rPr lang="en-US" baseline="0" dirty="0" smtClean="0"/>
              <a:t>Functions and </a:t>
            </a:r>
            <a:r>
              <a:rPr lang="en-US" baseline="0" dirty="0" err="1" smtClean="0"/>
              <a:t>BiFunctions</a:t>
            </a:r>
            <a:r>
              <a:rPr lang="en-US" baseline="0" dirty="0" smtClean="0"/>
              <a:t> </a:t>
            </a:r>
            <a:r>
              <a:rPr lang="en-US" baseline="0" dirty="0"/>
              <a:t>that require the return type and all argument types to be identical. </a:t>
            </a:r>
            <a:r>
              <a:rPr lang="en-US" baseline="0" dirty="0" smtClean="0"/>
              <a:t>  Unlike functions, they do not follow the “Bi” convention to distinguish the one and two operator versions.  Instead there is the </a:t>
            </a:r>
            <a:r>
              <a:rPr lang="en-US" baseline="0" dirty="0" err="1" smtClean="0"/>
              <a:t>UnaryOperator</a:t>
            </a:r>
            <a:r>
              <a:rPr lang="en-US" baseline="0" dirty="0" smtClean="0"/>
              <a:t> that takes a single argument, and the </a:t>
            </a:r>
            <a:r>
              <a:rPr lang="en-US" baseline="0" dirty="0" err="1" smtClean="0"/>
              <a:t>BinaryOperator</a:t>
            </a:r>
            <a:r>
              <a:rPr lang="en-US" baseline="0" dirty="0" smtClean="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a:t>
            </a:r>
            <a:r>
              <a:rPr lang="en-US" dirty="0"/>
              <a:t>Comparator</a:t>
            </a:r>
            <a:r>
              <a:rPr lang="en-US" baseline="0" dirty="0"/>
              <a:t> has been around since the early days of Java, </a:t>
            </a:r>
            <a:r>
              <a:rPr lang="en-US" baseline="0" dirty="0" smtClean="0"/>
              <a:t>it is a key Stream FI because of its role in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Stream framework avoids returning null values.  Instead, it returns the Optional container class for operations where a value may not exist.  It has </a:t>
            </a:r>
            <a:r>
              <a:rPr lang="en-US" baseline="0" dirty="0" err="1" smtClean="0"/>
              <a:t>isPresent</a:t>
            </a:r>
            <a:r>
              <a:rPr lang="en-US" baseline="0" dirty="0" smtClean="0"/>
              <a:t> to query if a value exists, </a:t>
            </a:r>
            <a:r>
              <a:rPr lang="en-US" baseline="0" dirty="0" err="1" smtClean="0"/>
              <a:t>ifPresent</a:t>
            </a:r>
            <a:r>
              <a:rPr lang="en-US" baseline="0" dirty="0" smtClean="0"/>
              <a:t> which executes a Consumer when a value exists, and various get methods that obtain the value if it exists or perform another action if the value doesn’t exist.  In the first example below, </a:t>
            </a:r>
            <a:r>
              <a:rPr lang="en-US" baseline="0" dirty="0" err="1" smtClean="0"/>
              <a:t>S</a:t>
            </a:r>
            <a:r>
              <a:rPr lang="en-US" dirty="0" err="1" smtClean="0"/>
              <a:t>ystem.out</a:t>
            </a:r>
            <a:r>
              <a:rPr lang="en-US" dirty="0"/>
              <a:t>::</a:t>
            </a:r>
            <a:r>
              <a:rPr lang="en-US" dirty="0" err="1"/>
              <a:t>println</a:t>
            </a:r>
            <a:r>
              <a:rPr lang="en-US" dirty="0"/>
              <a:t> is a method reference,</a:t>
            </a:r>
            <a:r>
              <a:rPr lang="en-US" baseline="0" dirty="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method reference is a shorthand way of specifying</a:t>
            </a:r>
            <a:r>
              <a:rPr lang="en-US" baseline="0" dirty="0" smtClean="0"/>
              <a:t> a lambda that only calls a single method.  The specification also guarantees that method references are folded into a single instance.  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method reference on an instance is like the static method reference except that it is bound to a specific instance of an object.  An instance is only eligible to be used for a method reference if it is a class member,</a:t>
            </a:r>
            <a:r>
              <a:rPr lang="en-US" baseline="0" dirty="0" smtClean="0"/>
              <a:t> an effectively final argument or an effectively final local variable.  The arguments are bound to it the same way they are for a static method reference. </a:t>
            </a:r>
            <a:r>
              <a:rPr lang="en-US" dirty="0" smtClean="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constructor method reference is</a:t>
            </a:r>
            <a:r>
              <a:rPr lang="en-US" baseline="0" dirty="0" smtClean="0"/>
              <a:t> used to create new instances using the specified constructor.  They may only be bound to FIs with a compatible return type.</a:t>
            </a:r>
            <a:r>
              <a:rPr lang="en-US" dirty="0" smtClean="0"/>
              <a:t>  What</a:t>
            </a:r>
            <a:r>
              <a:rPr lang="en-US" baseline="0" dirty="0" smtClean="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smtClean="0"/>
              <a:t>  On </a:t>
            </a:r>
            <a:r>
              <a:rPr lang="en-US" dirty="0"/>
              <a:t>the </a:t>
            </a:r>
            <a:r>
              <a:rPr lang="en-US" dirty="0" smtClean="0"/>
              <a:t>OCP exam, anything</a:t>
            </a:r>
            <a:r>
              <a:rPr lang="en-US" baseline="0" dirty="0" smtClean="0"/>
              <a:t> that asks which </a:t>
            </a:r>
            <a:r>
              <a:rPr lang="en-US" baseline="0" dirty="0"/>
              <a:t>FI to </a:t>
            </a:r>
            <a:r>
              <a:rPr lang="en-US" baseline="0" dirty="0" smtClean="0"/>
              <a:t>use for a lambda involving a constructor, the right answer </a:t>
            </a:r>
            <a:r>
              <a:rPr lang="en-US" baseline="0" dirty="0"/>
              <a:t>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lambda is an unnamed function object</a:t>
            </a:r>
            <a:r>
              <a:rPr lang="en-US" dirty="0" smtClean="0"/>
              <a:t>.  Members of the class where a lambda is declared,</a:t>
            </a:r>
            <a:r>
              <a:rPr lang="en-US" baseline="0" dirty="0" smtClean="0"/>
              <a:t> and arguments and local variables that are effectively final may be referenced by a lambda.  In Java, a lambda must be assigned to a functional interface.</a:t>
            </a:r>
            <a:r>
              <a:rPr lang="en-US" dirty="0" smtClean="0"/>
              <a:t>  Effectively final means If</a:t>
            </a:r>
            <a:r>
              <a:rPr lang="en-US" baseline="0" dirty="0" smtClean="0"/>
              <a:t> </a:t>
            </a:r>
            <a:r>
              <a:rPr lang="en-US" baseline="0" dirty="0"/>
              <a:t>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the </a:t>
            </a:r>
            <a:r>
              <a:rPr lang="en-US" dirty="0" err="1" smtClean="0"/>
              <a:t>UnaryOperator</a:t>
            </a:r>
            <a:r>
              <a:rPr lang="en-US" dirty="0" smtClean="0"/>
              <a:t> is a specialized</a:t>
            </a:r>
            <a:r>
              <a:rPr lang="en-US" baseline="0" dirty="0" smtClean="0"/>
              <a:t> function that returns the same type as its argument.  </a:t>
            </a:r>
            <a:r>
              <a:rPr lang="en-US" dirty="0" smtClean="0"/>
              <a:t>The </a:t>
            </a:r>
            <a:r>
              <a:rPr lang="en-US" dirty="0"/>
              <a:t>instance method reference can be the most difficult to understand.  Although the reference is named against the class, it is applied to an instance of the class by using the first argument of the lambda as the object instance to apply the method </a:t>
            </a:r>
            <a:r>
              <a:rPr lang="en-US" dirty="0" smtClean="0"/>
              <a:t>to.  Any remaining arguments in the FI are bound to the method arguments in the order they occur.  </a:t>
            </a:r>
            <a:r>
              <a:rPr lang="en-US" dirty="0"/>
              <a:t>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familiar with monads in functional programming, the Java stream shares many similarities with them.  If you google this, there is debate if Java Streams are really monads.  For getting work done, it doesn’t matter.  If you are familiar with monads you will feel right at home with streams.  The Java Stream framework has nothing to do with the IO Streams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 between a</a:t>
            </a:r>
            <a:r>
              <a:rPr lang="en-US" baseline="0" dirty="0" smtClean="0"/>
              <a:t> stream and a collection </a:t>
            </a:r>
            <a:r>
              <a:rPr lang="en-US" baseline="0" dirty="0"/>
              <a:t>is </a:t>
            </a:r>
            <a:r>
              <a:rPr lang="en-US" baseline="0" dirty="0" smtClean="0"/>
              <a:t>a collection is a </a:t>
            </a:r>
            <a:r>
              <a:rPr lang="en-US" baseline="0" dirty="0"/>
              <a:t>structure to store data.  A stream is a structure to </a:t>
            </a:r>
            <a:r>
              <a:rPr lang="en-US" baseline="0" dirty="0" smtClean="0"/>
              <a:t>perform </a:t>
            </a:r>
            <a:r>
              <a:rPr lang="en-US" baseline="0" dirty="0"/>
              <a:t>a computation. </a:t>
            </a:r>
            <a:r>
              <a:rPr lang="en-US" baseline="0" dirty="0" smtClean="0"/>
              <a:t> A Stream is passive until </a:t>
            </a:r>
            <a:r>
              <a:rPr lang="en-US" baseline="0" dirty="0"/>
              <a:t>a terminal operation is run</a:t>
            </a:r>
            <a:r>
              <a:rPr lang="en-US" baseline="0" dirty="0" smtClean="0"/>
              <a:t>.  A stream consists of a data source which provides the values for processing.  Zero or more intermediate operations that transform or discard values.  The intermediate operations are lazy and only executed when a terminal operation is added.  A terminal operation returns a result or processes the stream elements.  It is eager.  Applying a terminal operation to a stream starts the processing and closes the stream.  Any further operations result in an exception.</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the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Go over the slide as-is. </a:t>
            </a:r>
            <a:r>
              <a:rPr lang="en-US" i="1" baseline="0" dirty="0" smtClean="0"/>
              <a:t> </a:t>
            </a:r>
            <a:r>
              <a:rPr lang="en-US" i="0" baseline="0" dirty="0" smtClean="0"/>
              <a:t>Consumers typically “do something” with a value such as print it to an external source. Only a Consumer that does nothing is a pure function.  Since that’s not useful, Consumers are generally never pure functions.  Suppliers that create a new instance with each call are not pure functions because they return a different value for the same void argument.   Suppliers that return a constant value are pure functions.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smtClean="0"/>
              <a:t>Go over slide, but explain identify property: </a:t>
            </a:r>
            <a:r>
              <a:rPr lang="en-US" dirty="0" smtClean="0"/>
              <a:t>In</a:t>
            </a:r>
            <a:r>
              <a:rPr lang="en-US" baseline="0" dirty="0" smtClean="0"/>
              <a:t> </a:t>
            </a:r>
            <a:r>
              <a:rPr lang="en-US" baseline="0" dirty="0"/>
              <a:t>mathematics, an identity property is a </a:t>
            </a:r>
            <a:r>
              <a:rPr lang="en-US" baseline="0" dirty="0" smtClean="0"/>
              <a:t>number or value such </a:t>
            </a:r>
            <a:r>
              <a:rPr lang="en-US" baseline="0" dirty="0"/>
              <a:t>that when it is applied with an operator it does not change the value of the other operand.  0 + X = X, 1 * X = X, “” + X = X, etc</a:t>
            </a:r>
            <a:r>
              <a:rPr lang="en-US" baseline="0" dirty="0" smtClean="0"/>
              <a:t>.  The identify property is passed as the second argument to the </a:t>
            </a:r>
            <a:r>
              <a:rPr lang="en-US" baseline="0" dirty="0" err="1" smtClean="0"/>
              <a:t>BinaryOperator</a:t>
            </a:r>
            <a:r>
              <a:rPr lang="en-US" baseline="0" dirty="0" smtClean="0"/>
              <a:t> the first time it is called.  It is also what is returned if the stream is empty.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the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baseline="0" dirty="0" smtClean="0"/>
              <a:t>Map </a:t>
            </a:r>
            <a:r>
              <a:rPr lang="en-US" baseline="0" dirty="0"/>
              <a:t>is a reference to the mathematical concept that any function may be thought of as a means of mapping its input values to output values</a:t>
            </a:r>
            <a:r>
              <a:rPr lang="en-US" baseline="0" dirty="0" smtClean="0"/>
              <a:t>.  Pure functions should be used if possible.  The </a:t>
            </a:r>
            <a:r>
              <a:rPr lang="en-US" baseline="0" dirty="0" err="1" smtClean="0"/>
              <a:t>mapToObj</a:t>
            </a:r>
            <a:r>
              <a:rPr lang="en-US" baseline="0" dirty="0" smtClean="0"/>
              <a:t> lambda is a pure function because it returns its integer argument as a character.  In these examples it </a:t>
            </a:r>
            <a:r>
              <a:rPr lang="en-US" baseline="0" dirty="0"/>
              <a:t>is the terminal </a:t>
            </a:r>
            <a:r>
              <a:rPr lang="en-US" baseline="0" dirty="0" smtClean="0"/>
              <a:t>operation for </a:t>
            </a:r>
            <a:r>
              <a:rPr lang="en-US" baseline="0" dirty="0"/>
              <a:t>each </a:t>
            </a:r>
            <a:r>
              <a:rPr lang="en-US" baseline="0" dirty="0" smtClean="0"/>
              <a:t>stream that </a:t>
            </a:r>
            <a:r>
              <a:rPr lang="en-US" baseline="0" dirty="0"/>
              <a:t>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first</a:t>
            </a:r>
            <a:r>
              <a:rPr lang="en-US" i="1" baseline="0" dirty="0" smtClean="0"/>
              <a:t> sentence.  </a:t>
            </a:r>
            <a:r>
              <a:rPr lang="en-US" dirty="0" smtClean="0"/>
              <a:t>This filter allows</a:t>
            </a:r>
            <a:r>
              <a:rPr lang="en-US" baseline="0" dirty="0" smtClean="0"/>
              <a:t> integers that are divisible by four to pass through.  The other integers are discarded from the stream.  The output of the summary statistics shows a count of 250 which is the number of integers that are evenly divisible by four between 0 and 999.  The </a:t>
            </a:r>
            <a:r>
              <a:rPr lang="en-US" baseline="0" dirty="0" err="1" smtClean="0"/>
              <a:t>IntStream.range</a:t>
            </a:r>
            <a:r>
              <a:rPr lang="en-US" baseline="0" dirty="0" smtClean="0"/>
              <a:t> method includes the starting number but excludes the ending number.  There is an </a:t>
            </a:r>
            <a:r>
              <a:rPr lang="en-US" baseline="0" dirty="0" err="1" smtClean="0"/>
              <a:t>IntStream.rangeClosed</a:t>
            </a:r>
            <a:r>
              <a:rPr lang="en-US" baseline="0" dirty="0" smtClean="0"/>
              <a:t> method that includes the beginning and end of the range.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baseline="0" dirty="0" smtClean="0"/>
              <a:t>Iterate repeatedly applies an </a:t>
            </a:r>
            <a:r>
              <a:rPr lang="en-US" baseline="0" dirty="0" err="1" smtClean="0"/>
              <a:t>IntUnaryOperator</a:t>
            </a:r>
            <a:r>
              <a:rPr lang="en-US" baseline="0" dirty="0" smtClean="0"/>
              <a:t> on the seed value to start with and then the previous value to generate the next value.  </a:t>
            </a:r>
            <a:r>
              <a:rPr lang="en-US" dirty="0" smtClean="0"/>
              <a:t>You </a:t>
            </a:r>
            <a:r>
              <a:rPr lang="en-US" dirty="0"/>
              <a:t>will see the skip</a:t>
            </a:r>
            <a:r>
              <a:rPr lang="en-US" baseline="0" dirty="0"/>
              <a:t> - </a:t>
            </a:r>
            <a:r>
              <a:rPr lang="en-US" dirty="0"/>
              <a:t>limit or limit</a:t>
            </a:r>
            <a:r>
              <a:rPr lang="en-US" baseline="0" dirty="0"/>
              <a:t> - </a:t>
            </a:r>
            <a:r>
              <a:rPr lang="en-US" dirty="0"/>
              <a:t>skip on the</a:t>
            </a:r>
            <a:r>
              <a:rPr lang="en-US" baseline="0" dirty="0"/>
              <a:t> </a:t>
            </a:r>
            <a:r>
              <a:rPr lang="en-US" baseline="0" dirty="0" smtClean="0"/>
              <a:t>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a:t>
            </a:r>
            <a:r>
              <a:rPr lang="en-US" baseline="0" dirty="0" smtClean="0"/>
              <a:t>in </a:t>
            </a:r>
            <a:r>
              <a:rPr lang="en-US" baseline="0" dirty="0"/>
              <a:t>most other languages, but Oracle decided on </a:t>
            </a:r>
            <a:r>
              <a:rPr lang="en-US" baseline="0" dirty="0" smtClean="0"/>
              <a:t>-&gt;.  </a:t>
            </a:r>
            <a:r>
              <a:rPr lang="en-US" baseline="0" dirty="0"/>
              <a:t>Their documentation suggests that programmers might get =&gt; confused with &gt;= .  That doesn’t </a:t>
            </a:r>
            <a:r>
              <a:rPr lang="en-US" baseline="0" dirty="0" smtClean="0"/>
              <a:t>actually happen </a:t>
            </a:r>
            <a:r>
              <a:rPr lang="en-US" baseline="0" dirty="0"/>
              <a:t>in other languages, but here we are</a:t>
            </a:r>
            <a:r>
              <a:rPr lang="en-US" baseline="0" dirty="0" smtClean="0"/>
              <a:t>.  Example 1a is a predicate that returns true when given a 5.  Example 1b is a higher order function that returns a lambda that is true when given a value matching the value passed to the higher order function.  The first </a:t>
            </a:r>
            <a:r>
              <a:rPr lang="en-US" baseline="0" dirty="0" err="1" smtClean="0"/>
              <a:t>var</a:t>
            </a:r>
            <a:r>
              <a:rPr lang="en-US" baseline="0" dirty="0" smtClean="0"/>
              <a:t> declaration doesn’t work because there is no functional interface.  The second </a:t>
            </a:r>
            <a:r>
              <a:rPr lang="en-US" baseline="0" dirty="0" err="1" smtClean="0"/>
              <a:t>var</a:t>
            </a:r>
            <a:r>
              <a:rPr lang="en-US" baseline="0" dirty="0" smtClean="0"/>
              <a:t> declaration works because </a:t>
            </a:r>
            <a:r>
              <a:rPr lang="en-US" baseline="0" dirty="0" err="1" smtClean="0"/>
              <a:t>mkTestFunc</a:t>
            </a:r>
            <a:r>
              <a:rPr lang="en-US" baseline="0" dirty="0" smtClean="0"/>
              <a:t> returns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a:t>
            </a:r>
            <a:r>
              <a:rPr lang="en-US" i="1" baseline="0" dirty="0" smtClean="0"/>
              <a:t> slide</a:t>
            </a:r>
            <a:r>
              <a:rPr lang="en-US" i="1" dirty="0" smtClean="0"/>
              <a:t>.  </a:t>
            </a:r>
            <a:r>
              <a:rPr lang="en-US" dirty="0" smtClean="0"/>
              <a:t>The </a:t>
            </a:r>
            <a:r>
              <a:rPr lang="en-US" dirty="0"/>
              <a:t>match family of operations is not considered a reduction because it doesn’t always process all of the elements</a:t>
            </a:r>
            <a:r>
              <a:rPr lang="en-US" dirty="0" smtClean="0"/>
              <a:t>.  </a:t>
            </a:r>
            <a:r>
              <a:rPr lang="en-US" dirty="0" err="1" smtClean="0"/>
              <a:t>forEach</a:t>
            </a:r>
            <a:r>
              <a:rPr lang="en-US" baseline="0" dirty="0" smtClean="0"/>
              <a:t> processes all the values but isn’t considered a reduction because it does not return a value.</a:t>
            </a:r>
            <a:r>
              <a:rPr lang="en-US" baseline="0" dirty="0"/>
              <a:t> </a:t>
            </a:r>
            <a:r>
              <a:rPr lang="en-US" baseline="0" dirty="0" smtClean="0"/>
              <a:t> </a:t>
            </a:r>
            <a:r>
              <a:rPr lang="en-US" dirty="0" smtClean="0"/>
              <a:t>Never </a:t>
            </a:r>
            <a:r>
              <a:rPr lang="en-US" dirty="0"/>
              <a:t>use any reduction </a:t>
            </a:r>
            <a:r>
              <a:rPr lang="en-US" dirty="0" smtClean="0"/>
              <a:t>on </a:t>
            </a:r>
            <a:r>
              <a:rPr lang="en-US" dirty="0"/>
              <a:t>an infinite stream.  By definition, a reduction processes all of the elements.</a:t>
            </a:r>
          </a:p>
        </p:txBody>
      </p:sp>
      <p:sp>
        <p:nvSpPr>
          <p:cNvPr id="4" name="Slide Number Placeholder 3"/>
          <p:cNvSpPr>
            <a:spLocks noGrp="1"/>
          </p:cNvSpPr>
          <p:nvPr>
            <p:ph type="sldNum" sz="quarter" idx="5"/>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a:t>
            </a:r>
            <a:r>
              <a:rPr lang="en-US" i="1" baseline="0" dirty="0" smtClean="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Collection collectors provide pre-packaged collectors to create a list or a set.  It also provides a </a:t>
            </a:r>
            <a:r>
              <a:rPr lang="en-US" dirty="0" err="1" smtClean="0"/>
              <a:t>toCollection</a:t>
            </a:r>
            <a:r>
              <a:rPr lang="en-US" dirty="0" smtClean="0"/>
              <a:t> collection which allows the use of a Supplier to create</a:t>
            </a:r>
            <a:r>
              <a:rPr lang="en-US" baseline="0" dirty="0" smtClean="0"/>
              <a:t> the collection to use.  In this example, t</a:t>
            </a:r>
            <a:r>
              <a:rPr lang="en-US" dirty="0" smtClean="0"/>
              <a:t>he</a:t>
            </a:r>
            <a:r>
              <a:rPr lang="en-US" baseline="0" dirty="0" smtClean="0"/>
              <a:t> </a:t>
            </a:r>
            <a:r>
              <a:rPr lang="en-US" baseline="0" dirty="0" err="1" smtClean="0"/>
              <a:t>Collections.toCollection</a:t>
            </a:r>
            <a:r>
              <a:rPr lang="en-US" baseline="0" dirty="0" smtClean="0"/>
              <a:t> uses a constructor reference </a:t>
            </a:r>
            <a:r>
              <a:rPr lang="en-US" baseline="0" dirty="0"/>
              <a:t>to </a:t>
            </a:r>
            <a:r>
              <a:rPr lang="en-US" baseline="0" dirty="0" err="1" smtClean="0"/>
              <a:t>LinkedHashSet</a:t>
            </a:r>
            <a:r>
              <a:rPr lang="en-US" baseline="0" dirty="0" smtClean="0"/>
              <a:t>  to create a Set that only allows one copy of each element, and also retains the sort ordering imposed by the sorted intermediate 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dirty="0" smtClean="0"/>
              <a:t>Downstream </a:t>
            </a:r>
            <a:r>
              <a:rPr lang="en-US" dirty="0"/>
              <a:t>collectors are collectors that</a:t>
            </a:r>
            <a:r>
              <a:rPr lang="en-US" baseline="0" dirty="0"/>
              <a:t> are called from other collectors to process or reduce the values.  In this case, we produce a map with the keys and sum of the values, instead of a map with </a:t>
            </a:r>
            <a:r>
              <a:rPr lang="en-US" baseline="0" dirty="0" smtClean="0"/>
              <a:t>the values </a:t>
            </a:r>
            <a:r>
              <a:rPr lang="en-US" baseline="0" dirty="0"/>
              <a:t>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groups the</a:t>
            </a:r>
            <a:r>
              <a:rPr lang="en-US" baseline="0" dirty="0"/>
              <a:t> words by their starting letter, listing each word with its letter.  In another twist, we use a </a:t>
            </a:r>
            <a:r>
              <a:rPr lang="en-US" baseline="0" dirty="0" err="1"/>
              <a:t>TreeMap</a:t>
            </a:r>
            <a:r>
              <a:rPr lang="en-US" baseline="0" dirty="0"/>
              <a:t> and </a:t>
            </a:r>
            <a:r>
              <a:rPr lang="en-US" baseline="0" dirty="0" err="1"/>
              <a:t>TreeSet</a:t>
            </a:r>
            <a:r>
              <a:rPr lang="en-US" baseline="0" dirty="0"/>
              <a:t> to demonstrate the flexibility offered by specifying the collection implementation: with very little effort on our part, we have produced an </a:t>
            </a:r>
            <a:r>
              <a:rPr lang="en-US" baseline="0" dirty="0" smtClean="0"/>
              <a:t>sorted </a:t>
            </a:r>
            <a:r>
              <a:rPr lang="en-US" baseline="0" dirty="0"/>
              <a:t>map with a set of </a:t>
            </a:r>
            <a:r>
              <a:rPr lang="en-US" baseline="0" dirty="0" smtClean="0"/>
              <a:t>sorted </a:t>
            </a:r>
            <a:r>
              <a:rPr lang="en-US" baseline="0" dirty="0"/>
              <a:t>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Note that we had to switch out the </a:t>
            </a:r>
            <a:r>
              <a:rPr lang="en-US" baseline="0" dirty="0" err="1"/>
              <a:t>TreeMap</a:t>
            </a:r>
            <a:r>
              <a:rPr lang="en-US" baseline="0" dirty="0"/>
              <a:t> and </a:t>
            </a:r>
            <a:r>
              <a:rPr lang="en-US" baseline="0" dirty="0" err="1"/>
              <a:t>TreeSet</a:t>
            </a:r>
            <a:r>
              <a:rPr lang="en-US" baseline="0" dirty="0"/>
              <a:t> with the “</a:t>
            </a:r>
            <a:r>
              <a:rPr lang="en-US" baseline="0" dirty="0" err="1"/>
              <a:t>ConcurrentSkipList</a:t>
            </a:r>
            <a:r>
              <a:rPr lang="en-US" baseline="0" dirty="0"/>
              <a:t>” versions to support the concurrent processing.  We also have a version using a downstream collector to count the number of </a:t>
            </a:r>
            <a:r>
              <a:rPr lang="en-US" baseline="0" dirty="0" smtClean="0"/>
              <a:t>occurrences </a:t>
            </a:r>
            <a:r>
              <a:rPr lang="en-US" baseline="0" dirty="0"/>
              <a:t>of each word.</a:t>
            </a:r>
          </a:p>
          <a:p>
            <a:r>
              <a:rPr lang="en-US" baseline="0" dirty="0"/>
              <a:t>This is not necessarily faster than the sequential stream.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a:t>
            </a:r>
            <a:r>
              <a:rPr lang="en-US" baseline="0" dirty="0" smtClean="0"/>
              <a:t>.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baseline="0" dirty="0" smtClean="0"/>
              <a:t>.</a:t>
            </a:r>
            <a:r>
              <a:rPr lang="en-US" i="1" baseline="0" dirty="0" smtClean="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lambda may have a single statement, or a statement block with a return.  </a:t>
            </a:r>
            <a:r>
              <a:rPr lang="en-US" dirty="0" smtClean="0"/>
              <a:t>Unlike </a:t>
            </a:r>
            <a:r>
              <a:rPr lang="en-US" dirty="0"/>
              <a:t>other programming languages, the value</a:t>
            </a:r>
            <a:r>
              <a:rPr lang="en-US" baseline="0" dirty="0"/>
              <a:t> of </a:t>
            </a:r>
            <a:r>
              <a:rPr lang="en-US" baseline="0" dirty="0" smtClean="0"/>
              <a:t>a Java </a:t>
            </a:r>
            <a:r>
              <a:rPr lang="en-US" baseline="0" dirty="0"/>
              <a:t>lambda is not </a:t>
            </a:r>
            <a:r>
              <a:rPr lang="en-US" baseline="0" dirty="0" smtClean="0"/>
              <a:t>implicitly the </a:t>
            </a:r>
            <a:r>
              <a:rPr lang="en-US" baseline="0" dirty="0"/>
              <a:t>last expression executed.  The return value is necessary unless the single statement form is </a:t>
            </a:r>
            <a:r>
              <a:rPr lang="en-US" baseline="0" dirty="0" smtClean="0"/>
              <a:t>used or the return type is void.  Only a single argument is valid without parentheses, but an argument list is always valid with them.  The argument type </a:t>
            </a:r>
            <a:r>
              <a:rPr lang="en-US" baseline="0" dirty="0"/>
              <a:t>names can be useful to resolve ambiguous lambda expressions.  These </a:t>
            </a:r>
            <a:r>
              <a:rPr lang="en-US" baseline="0" dirty="0" smtClean="0"/>
              <a:t>can occur when </a:t>
            </a:r>
            <a:r>
              <a:rPr lang="en-US" baseline="0" dirty="0"/>
              <a:t>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dirty="0" smtClean="0"/>
              <a:t>However, this way of doing this requires creating</a:t>
            </a:r>
            <a:r>
              <a:rPr lang="en-US" baseline="0" dirty="0" smtClean="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dirty="0" smtClean="0"/>
              <a:t>It is no longer necessary to create a new interface to change out the exception that is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i="0" dirty="0" smtClean="0"/>
              <a:t>The</a:t>
            </a:r>
            <a:r>
              <a:rPr lang="en-US" i="0" baseline="0" dirty="0" smtClean="0"/>
              <a:t> decorated lambda is created using a higher order function that accepts the </a:t>
            </a:r>
            <a:r>
              <a:rPr lang="en-US" i="0" baseline="0" dirty="0" err="1" smtClean="0"/>
              <a:t>AutoClosable</a:t>
            </a:r>
            <a:r>
              <a:rPr lang="en-US" i="0" baseline="0" dirty="0" smtClean="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higher order function </a:t>
            </a:r>
            <a:r>
              <a:rPr lang="en-US" dirty="0" err="1" smtClean="0"/>
              <a:t>wrapAllException</a:t>
            </a:r>
            <a:r>
              <a:rPr lang="en-US" baseline="0" dirty="0" smtClean="0"/>
              <a:t> returns a lambda that will </a:t>
            </a:r>
            <a:r>
              <a:rPr lang="en-US" baseline="0" dirty="0"/>
              <a:t>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a:t>
            </a:r>
            <a:r>
              <a:rPr lang="en-US" baseline="0" dirty="0" smtClean="0"/>
              <a:t>.  This allows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smtClean="0"/>
              <a:t>Go over slide.  </a:t>
            </a:r>
            <a:r>
              <a:rPr lang="en-US" dirty="0" smtClean="0"/>
              <a:t>Wrap </a:t>
            </a:r>
            <a:r>
              <a:rPr lang="en-US" dirty="0"/>
              <a:t>is the example shown on the previous two slides. </a:t>
            </a:r>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functional interface contains</a:t>
            </a:r>
            <a:r>
              <a:rPr lang="en-US" baseline="0" dirty="0" smtClean="0"/>
              <a:t> exactly one abstract method called the functional method.  D</a:t>
            </a:r>
            <a:r>
              <a:rPr lang="en-US" dirty="0" smtClean="0"/>
              <a:t>efault </a:t>
            </a:r>
            <a:r>
              <a:rPr lang="en-US" dirty="0"/>
              <a:t>and static methods are not abstract because they define a body.  Equals and </a:t>
            </a:r>
            <a:r>
              <a:rPr lang="en-US" dirty="0" err="1"/>
              <a:t>hashCode</a:t>
            </a:r>
            <a:r>
              <a:rPr lang="en-US" baseline="0" dirty="0"/>
              <a:t> are not abstract because they are defined by Object.  The optional @</a:t>
            </a:r>
            <a:r>
              <a:rPr lang="en-US" baseline="0" dirty="0" err="1"/>
              <a:t>FunctionalInterface</a:t>
            </a:r>
            <a:r>
              <a:rPr lang="en-US" baseline="0" dirty="0"/>
              <a:t> annotation causes the compiler to verify and enforce that there is exactly 1 abstract method.   </a:t>
            </a:r>
            <a:r>
              <a:rPr lang="en-US" baseline="0" dirty="0" smtClean="0"/>
              <a:t>If you take the OCP exam, you will </a:t>
            </a:r>
            <a:r>
              <a:rPr lang="en-US" baseline="0" dirty="0"/>
              <a:t>see something like </a:t>
            </a:r>
            <a:r>
              <a:rPr lang="en-US" baseline="0" dirty="0" smtClean="0"/>
              <a:t>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illustrates the difference in using a lambda expression vs an anonymous</a:t>
            </a:r>
            <a:r>
              <a:rPr lang="en-US" baseline="0" dirty="0" smtClean="0"/>
              <a:t> inner class.  Note that the lambda expression is 8 characters.  </a:t>
            </a:r>
            <a:r>
              <a:rPr lang="en-US" dirty="0" smtClean="0"/>
              <a:t>Java </a:t>
            </a:r>
            <a:r>
              <a:rPr lang="en-US" dirty="0"/>
              <a:t>8 uses type </a:t>
            </a:r>
            <a:r>
              <a:rPr lang="en-US" dirty="0" smtClean="0"/>
              <a:t>inference from the FI</a:t>
            </a:r>
            <a:r>
              <a:rPr lang="en-US" baseline="0" dirty="0" smtClean="0"/>
              <a:t> </a:t>
            </a:r>
            <a:r>
              <a:rPr lang="en-US" baseline="0" dirty="0"/>
              <a:t>to produce a lambda with the correct return value and argument.  Saves much code.  </a:t>
            </a:r>
            <a:r>
              <a:rPr lang="en-US" baseline="0" dirty="0" smtClean="0"/>
              <a:t>Notice how </a:t>
            </a:r>
            <a:r>
              <a:rPr lang="en-US" baseline="0" dirty="0"/>
              <a:t>much more </a:t>
            </a:r>
            <a:r>
              <a:rPr lang="en-US" baseline="0" dirty="0" smtClean="0"/>
              <a:t>readable the </a:t>
            </a:r>
            <a:r>
              <a:rPr lang="en-US" baseline="0" dirty="0"/>
              <a:t>lambda is than </a:t>
            </a:r>
            <a:r>
              <a:rPr lang="en-US" baseline="0" dirty="0" err="1"/>
              <a:t>innerClass</a:t>
            </a:r>
            <a:r>
              <a:rPr lang="en-US" baseline="0" dirty="0"/>
              <a:t>.  Java 8 also optimizes lambdas.  Since that lambda </a:t>
            </a:r>
            <a:r>
              <a:rPr lang="en-US" baseline="0" dirty="0" smtClean="0"/>
              <a:t>does </a:t>
            </a:r>
            <a:r>
              <a:rPr lang="en-US" baseline="0" dirty="0"/>
              <a:t>not reference any “outside” variables, Java 8 will automatically create a single constant instance of it and reuse it.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a:t>
            </a:r>
            <a:r>
              <a:rPr lang="en-US" baseline="0" dirty="0" smtClean="0"/>
              <a:t>.  These </a:t>
            </a:r>
            <a:r>
              <a:rPr lang="en-US" baseline="0" dirty="0"/>
              <a:t>are used by the Stream </a:t>
            </a:r>
            <a:r>
              <a:rPr lang="en-US" baseline="0" dirty="0" smtClean="0"/>
              <a:t>framework.  </a:t>
            </a:r>
            <a:r>
              <a:rPr lang="en-US" baseline="0" dirty="0"/>
              <a:t>You need </a:t>
            </a:r>
            <a:r>
              <a:rPr lang="en-US" baseline="0" dirty="0" smtClean="0"/>
              <a:t>to really </a:t>
            </a:r>
            <a:r>
              <a:rPr lang="en-US" baseline="0" dirty="0"/>
              <a:t>know these </a:t>
            </a:r>
            <a:r>
              <a:rPr lang="en-US" baseline="0" dirty="0" smtClean="0"/>
              <a:t>for </a:t>
            </a:r>
            <a:r>
              <a:rPr lang="en-US" baseline="0" dirty="0"/>
              <a:t>the </a:t>
            </a:r>
            <a:r>
              <a:rPr lang="en-US" baseline="0" dirty="0" smtClean="0"/>
              <a:t>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t>
            </a:r>
            <a:r>
              <a:rPr lang="en-US" baseline="0" dirty="0" smtClean="0"/>
              <a:t>answers.  The Stream framework uses Predicates to find a matching element, or filter the Stream for matching elements.  The related primitive </a:t>
            </a:r>
            <a:r>
              <a:rPr lang="en-US" baseline="0" dirty="0"/>
              <a:t>FIs are like their generic counterparts except that they either accept or return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Lambda and Functional Interfaces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a:t>Consumer&lt;T&gt;</a:t>
            </a:r>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smtClean="0"/>
              <a:t>Functional </a:t>
            </a:r>
            <a:r>
              <a:rPr lang="en-US" sz="2400" dirty="0"/>
              <a:t>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smtClean="0">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t>
            </a:r>
            <a:r>
              <a:rPr lang="en-US" sz="2400" dirty="0" smtClean="0"/>
              <a:t>a </a:t>
            </a:r>
            <a:r>
              <a:rPr lang="en-US" sz="2400" dirty="0" err="1" smtClean="0"/>
              <a:t>forEach</a:t>
            </a:r>
            <a:r>
              <a:rPr lang="en-US" sz="2400" dirty="0" smtClean="0"/>
              <a:t> method </a:t>
            </a:r>
            <a:r>
              <a:rPr lang="en-US" sz="2400" dirty="0"/>
              <a:t>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Can replace a for loop.  Useful for implementing a form of the Visitor pattern. </a:t>
            </a:r>
            <a:endParaRPr lang="en-US" sz="2400" dirty="0" smtClean="0">
              <a:latin typeface="Courier New" panose="02070309020205020404" pitchFamily="49" charset="0"/>
              <a:cs typeface="Courier New" panose="02070309020205020404" pitchFamily="49" charset="0"/>
            </a:endParaRPr>
          </a:p>
          <a:p>
            <a:endParaRPr lang="en-US" sz="2400" b="1" dirty="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a:solidFill>
                <a:srgbClr val="000080"/>
              </a:solidFill>
              <a:highlight>
                <a:srgbClr val="FFFFFF"/>
              </a:highlight>
              <a:latin typeface="Courier New" panose="02070309020205020404" pitchFamily="49" charset="0"/>
            </a:endParaRP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t>
            </a:r>
            <a:r>
              <a:rPr lang="en-US" sz="2400" dirty="0" smtClean="0"/>
              <a:t>algorithm, and as a source for multiple values.</a:t>
            </a:r>
            <a:endParaRPr lang="en-US" sz="2400" dirty="0"/>
          </a:p>
          <a:p>
            <a:r>
              <a:rPr lang="en-US" sz="2400" dirty="0" smtClean="0"/>
              <a:t>Functional </a:t>
            </a:r>
            <a:r>
              <a:rPr lang="en-US" sz="2400" dirty="0"/>
              <a:t>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a:t>
            </a:r>
            <a:r>
              <a:rPr lang="en-US" sz="2400" dirty="0" smtClean="0"/>
              <a:t>FIs</a:t>
            </a:r>
            <a:r>
              <a:rPr lang="en-US" sz="2400" dirty="0"/>
              <a:t>: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r>
              <a:rPr lang="en-US" sz="2400" dirty="0"/>
              <a:t>Useful for implementing the Factory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 &amp; </a:t>
            </a:r>
            <a:r>
              <a:rPr lang="en-US" dirty="0" err="1" smtClean="0"/>
              <a:t>BinaryOperator</a:t>
            </a:r>
            <a:r>
              <a:rPr lang="en-US" dirty="0" smtClean="0"/>
              <a:t>&lt;T&gt;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 specialization of function: Accepts </a:t>
            </a:r>
            <a:r>
              <a:rPr lang="en-US" sz="2400" dirty="0"/>
              <a:t>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a:t>
            </a:r>
            <a:r>
              <a:rPr lang="en-US" sz="2400" dirty="0" smtClean="0"/>
              <a:t>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smtClean="0">
                <a:solidFill>
                  <a:srgbClr val="000000"/>
                </a:solidFill>
                <a:highlight>
                  <a:srgbClr val="FFFFFF"/>
                </a:highlight>
                <a:latin typeface="Courier New" panose="02070309020205020404" pitchFamily="49" charset="0"/>
              </a:rPr>
              <a:t>lhs</a:t>
            </a:r>
            <a:r>
              <a:rPr lang="fr-FR" sz="2400" b="1" dirty="0" smtClean="0">
                <a:solidFill>
                  <a:srgbClr val="000080"/>
                </a:solidFill>
                <a:highlight>
                  <a:srgbClr val="FFFFFF"/>
                </a:highlight>
                <a:latin typeface="Courier New" panose="02070309020205020404" pitchFamily="49" charset="0"/>
              </a:rPr>
              <a:t>,</a:t>
            </a:r>
            <a:r>
              <a:rPr lang="fr-FR" sz="2400" dirty="0" smtClean="0">
                <a:solidFill>
                  <a:srgbClr val="000000"/>
                </a:solidFill>
                <a:highlight>
                  <a:srgbClr val="FFFFFF"/>
                </a:highlight>
                <a:latin typeface="Courier New" panose="02070309020205020404" pitchFamily="49" charset="0"/>
              </a:rPr>
              <a:t> </a:t>
            </a:r>
            <a:r>
              <a:rPr lang="fr-FR" sz="2400" dirty="0">
                <a:solidFill>
                  <a:srgbClr val="000000"/>
                </a:solidFill>
                <a:highlight>
                  <a:srgbClr val="FFFFFF"/>
                </a:highlight>
                <a:latin typeface="Courier New" panose="02070309020205020404" pitchFamily="49" charset="0"/>
              </a:rPr>
              <a:t>T </a:t>
            </a:r>
            <a:r>
              <a:rPr lang="fr-FR" sz="2400" dirty="0" err="1" smtClean="0">
                <a:solidFill>
                  <a:srgbClr val="000000"/>
                </a:solidFill>
                <a:highlight>
                  <a:srgbClr val="FFFFFF"/>
                </a:highlight>
                <a:latin typeface="Courier New" panose="02070309020205020404" pitchFamily="49" charset="0"/>
              </a:rPr>
              <a:t>rhs</a:t>
            </a:r>
            <a:r>
              <a:rPr lang="fr-FR" sz="2400" b="1" dirty="0" smtClean="0">
                <a:solidFill>
                  <a:srgbClr val="000080"/>
                </a:solidFill>
                <a:highlight>
                  <a:srgbClr val="FFFFFF"/>
                </a:highlight>
                <a:latin typeface="Courier New" panose="02070309020205020404" pitchFamily="49" charset="0"/>
              </a:rPr>
              <a:t>)</a:t>
            </a:r>
            <a:endParaRPr lang="fr-FR" sz="2400" b="1" dirty="0">
              <a:solidFill>
                <a:srgbClr val="000080"/>
              </a:solidFill>
              <a:highlight>
                <a:srgbClr val="FFFFFF"/>
              </a:highlight>
              <a:latin typeface="Courier New" panose="02070309020205020404" pitchFamily="49" charset="0"/>
            </a:endParaRPr>
          </a:p>
          <a:p>
            <a:pPr lvl="1"/>
            <a:r>
              <a:rPr lang="en-US" sz="2200" dirty="0"/>
              <a:t>When </a:t>
            </a:r>
            <a:r>
              <a:rPr lang="en-US" sz="2200" dirty="0" smtClean="0"/>
              <a:t>lhs </a:t>
            </a:r>
            <a:r>
              <a:rPr lang="en-US" sz="2200" dirty="0"/>
              <a:t>&lt; </a:t>
            </a:r>
            <a:r>
              <a:rPr lang="en-US" sz="2200" dirty="0" err="1" smtClean="0"/>
              <a:t>rhs</a:t>
            </a:r>
            <a:r>
              <a:rPr lang="en-US" sz="2200" dirty="0" smtClean="0"/>
              <a:t>, </a:t>
            </a:r>
            <a:r>
              <a:rPr lang="en-US" sz="2200" dirty="0"/>
              <a:t>returns </a:t>
            </a:r>
            <a:r>
              <a:rPr lang="en-US" sz="2200" dirty="0" smtClean="0"/>
              <a:t>&lt; 0</a:t>
            </a:r>
            <a:endParaRPr lang="en-US" sz="2200" dirty="0"/>
          </a:p>
          <a:p>
            <a:pPr lvl="1"/>
            <a:r>
              <a:rPr lang="en-US" sz="2200" dirty="0"/>
              <a:t>When </a:t>
            </a:r>
            <a:r>
              <a:rPr lang="en-US" sz="2200" dirty="0" smtClean="0"/>
              <a:t>lhs </a:t>
            </a:r>
            <a:r>
              <a:rPr lang="en-US" sz="2200" dirty="0"/>
              <a:t>= </a:t>
            </a:r>
            <a:r>
              <a:rPr lang="en-US" sz="2200" dirty="0" err="1" smtClean="0"/>
              <a:t>rhs</a:t>
            </a:r>
            <a:r>
              <a:rPr lang="en-US" sz="2200" dirty="0" smtClean="0"/>
              <a:t>, </a:t>
            </a:r>
            <a:r>
              <a:rPr lang="en-US" sz="2200" dirty="0"/>
              <a:t>returns 0</a:t>
            </a:r>
          </a:p>
          <a:p>
            <a:pPr lvl="1"/>
            <a:r>
              <a:rPr lang="en-US" sz="2200" dirty="0"/>
              <a:t>When </a:t>
            </a:r>
            <a:r>
              <a:rPr lang="en-US" sz="2200" dirty="0" smtClean="0"/>
              <a:t>lhs </a:t>
            </a:r>
            <a:r>
              <a:rPr lang="en-US" sz="2200" dirty="0"/>
              <a:t>&gt; </a:t>
            </a:r>
            <a:r>
              <a:rPr lang="en-US" sz="2200" dirty="0" err="1" smtClean="0"/>
              <a:t>rhs</a:t>
            </a:r>
            <a:r>
              <a:rPr lang="en-US" sz="2200" dirty="0" smtClean="0"/>
              <a:t>, </a:t>
            </a:r>
            <a:r>
              <a:rPr lang="en-US" sz="2200" dirty="0"/>
              <a:t>returns </a:t>
            </a:r>
            <a:r>
              <a:rPr lang="en-US" sz="2200" dirty="0" smtClean="0"/>
              <a:t>&gt; </a:t>
            </a:r>
            <a:r>
              <a:rPr lang="en-US" sz="2200" dirty="0"/>
              <a:t>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608" y="454636"/>
            <a:ext cx="8596668" cy="862013"/>
          </a:xfrm>
        </p:spPr>
        <p:txBody>
          <a:bodyPr/>
          <a:lstStyle/>
          <a:p>
            <a:r>
              <a:rPr lang="en-US" dirty="0"/>
              <a:t>Optional&lt;T&gt; Class</a:t>
            </a:r>
          </a:p>
        </p:txBody>
      </p:sp>
      <p:sp>
        <p:nvSpPr>
          <p:cNvPr id="3" name="Content Placeholder 2"/>
          <p:cNvSpPr>
            <a:spLocks noGrp="1"/>
          </p:cNvSpPr>
          <p:nvPr>
            <p:ph idx="1"/>
          </p:nvPr>
        </p:nvSpPr>
        <p:spPr>
          <a:xfrm>
            <a:off x="333375" y="1277031"/>
            <a:ext cx="9324975" cy="4897681"/>
          </a:xfrm>
        </p:spPr>
        <p:txBody>
          <a:bodyPr>
            <a:normAutofit lnSpcReduction="10000"/>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a:t>
            </a:r>
            <a:r>
              <a:rPr lang="en-US" sz="2400" dirty="0" smtClean="0">
                <a:solidFill>
                  <a:prstClr val="black">
                    <a:lumMod val="75000"/>
                    <a:lumOff val="25000"/>
                  </a:prstClr>
                </a:solidFill>
              </a:rPr>
              <a:t>exists, </a:t>
            </a:r>
            <a:r>
              <a:rPr lang="en-US" sz="2400" dirty="0" err="1" smtClean="0">
                <a:solidFill>
                  <a:srgbClr val="000000"/>
                </a:solidFill>
                <a:latin typeface="Courier New" panose="02070309020205020404" pitchFamily="49" charset="0"/>
              </a:rPr>
              <a:t>getOrElse</a:t>
            </a:r>
            <a:r>
              <a:rPr lang="en-US" sz="2400" dirty="0">
                <a:solidFill>
                  <a:prstClr val="black">
                    <a:lumMod val="75000"/>
                    <a:lumOff val="25000"/>
                  </a:prstClr>
                </a:solidFill>
              </a:rPr>
              <a:t> </a:t>
            </a:r>
            <a:r>
              <a:rPr lang="en-US" sz="2400" dirty="0" smtClean="0">
                <a:solidFill>
                  <a:prstClr val="black">
                    <a:lumMod val="75000"/>
                    <a:lumOff val="25000"/>
                  </a:prstClr>
                </a:solidFill>
              </a:rPr>
              <a:t>obtains the value or returns a specified value which may be </a:t>
            </a:r>
            <a:r>
              <a:rPr lang="en-US" sz="2400" b="1" dirty="0">
                <a:solidFill>
                  <a:srgbClr val="0000FF"/>
                </a:solidFill>
                <a:latin typeface="Courier New" panose="02070309020205020404" pitchFamily="49" charset="0"/>
              </a:rPr>
              <a:t>null</a:t>
            </a:r>
            <a:r>
              <a:rPr lang="en-US" sz="2400" dirty="0" smtClean="0">
                <a:solidFill>
                  <a:prstClr val="black">
                    <a:lumMod val="75000"/>
                    <a:lumOff val="25000"/>
                  </a:prstClr>
                </a:solidFill>
              </a:rPr>
              <a:t> if does not exist, and </a:t>
            </a:r>
            <a:r>
              <a:rPr lang="en-US" sz="2400" dirty="0" smtClean="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notFound</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ifPresent</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v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System.out.println</a:t>
            </a:r>
            <a:r>
              <a:rPr lang="en-US" dirty="0" smtClean="0">
                <a:solidFill>
                  <a:srgbClr val="000000"/>
                </a:solidFill>
                <a:latin typeface="Courier New" panose="02070309020205020404" pitchFamily="49" charset="0"/>
              </a:rPr>
              <a:t>(v)</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smtClean="0">
                <a:solidFill>
                  <a:srgbClr val="008000"/>
                </a:solidFill>
                <a:latin typeface="Courier New" panose="02070309020205020404" pitchFamily="49" charset="0"/>
              </a:rPr>
              <a:t>// public </a:t>
            </a:r>
            <a:r>
              <a:rPr lang="en-US" sz="2000" dirty="0">
                <a:solidFill>
                  <a:srgbClr val="008000"/>
                </a:solidFill>
                <a:latin typeface="Courier New" panose="02070309020205020404" pitchFamily="49" charset="0"/>
              </a:rPr>
              <a:t>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Function</a:t>
            </a:r>
            <a:r>
              <a:rPr lang="en-US" sz="2000" b="1" dirty="0" smtClean="0">
                <a:solidFill>
                  <a:srgbClr val="000080"/>
                </a:solidFill>
                <a:latin typeface="Courier New" panose="02070309020205020404" pitchFamily="49" charset="0"/>
              </a:rPr>
              <a:t>&lt;</a:t>
            </a:r>
            <a:r>
              <a:rPr lang="en-US" sz="2000" dirty="0" smtClean="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a:t>
            </a:r>
            <a:r>
              <a:rPr lang="en-US" sz="2600" dirty="0" smtClean="0"/>
              <a:t>Developer </a:t>
            </a:r>
            <a:r>
              <a:rPr lang="en-US" sz="2600" dirty="0"/>
              <a:t>at USANA Health Sciences</a:t>
            </a:r>
            <a:endParaRPr lang="en-US" sz="2600" dirty="0"/>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a:t>
            </a:r>
            <a:r>
              <a:rPr lang="en-US" sz="2000" dirty="0" smtClean="0">
                <a:solidFill>
                  <a:srgbClr val="008000"/>
                </a:solidFill>
                <a:latin typeface="Courier New" panose="02070309020205020404" pitchFamily="49" charset="0"/>
              </a:rPr>
              <a:t>print(Object </a:t>
            </a:r>
            <a:r>
              <a:rPr lang="en-US" sz="2000" dirty="0">
                <a:solidFill>
                  <a:srgbClr val="008000"/>
                </a:solidFill>
                <a:latin typeface="Courier New" panose="02070309020205020404" pitchFamily="49" charset="0"/>
              </a:rPr>
              <a:t>x)</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Consumer</a:t>
            </a:r>
            <a:r>
              <a:rPr lang="en-US" sz="2000" b="1" dirty="0" smtClean="0">
                <a:solidFill>
                  <a:srgbClr val="000080"/>
                </a:solidFill>
                <a:latin typeface="Courier New" panose="02070309020205020404" pitchFamily="49" charset="0"/>
              </a:rPr>
              <a:t>&lt;</a:t>
            </a:r>
            <a:r>
              <a:rPr lang="en-US" sz="2000" dirty="0" smtClean="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a:t>
            </a:r>
            <a:r>
              <a:rPr lang="en-US" sz="2000" dirty="0" smtClean="0"/>
              <a:t>to a static method also </a:t>
            </a:r>
            <a:r>
              <a:rPr lang="en-US" sz="2000" dirty="0"/>
              <a:t>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596668" cy="4364962"/>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Supplier</a:t>
            </a:r>
            <a:r>
              <a:rPr lang="en-US" sz="2000" b="1" dirty="0" smtClean="0">
                <a:solidFill>
                  <a:srgbClr val="000080"/>
                </a:solidFill>
                <a:latin typeface="Courier New" panose="02070309020205020404" pitchFamily="49" charset="0"/>
              </a:rPr>
              <a:t>&lt;</a:t>
            </a:r>
            <a:r>
              <a:rPr lang="en-US" sz="2000" dirty="0" err="1" smtClean="0">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Creates a new instance of the class, and returns it as the result.</a:t>
            </a:r>
          </a:p>
          <a:p>
            <a:r>
              <a:rPr lang="en-US" sz="2000" dirty="0"/>
              <a:t>Must be bound to a functional interface with a </a:t>
            </a:r>
            <a:r>
              <a:rPr lang="en-US" sz="2000" dirty="0" smtClean="0"/>
              <a:t>non-void </a:t>
            </a:r>
            <a:r>
              <a:rPr lang="en-US" sz="2000" dirty="0"/>
              <a:t>return type.</a:t>
            </a:r>
          </a:p>
          <a:p>
            <a:r>
              <a:rPr lang="en-US" sz="2000" dirty="0"/>
              <a:t>Supplier is canonically used for a constructor method reference.</a:t>
            </a:r>
          </a:p>
          <a:p>
            <a:r>
              <a:rPr lang="en-US" sz="2000" dirty="0"/>
              <a:t>Function and </a:t>
            </a:r>
            <a:r>
              <a:rPr lang="en-US" sz="2000" dirty="0" err="1"/>
              <a:t>BiFunction</a:t>
            </a:r>
            <a:r>
              <a:rPr lang="en-US" sz="2000" dirty="0"/>
              <a:t> </a:t>
            </a:r>
            <a:r>
              <a:rPr lang="en-US" sz="2000" dirty="0" smtClean="0"/>
              <a:t>may be used </a:t>
            </a:r>
            <a:r>
              <a:rPr lang="en-US" sz="2000" dirty="0"/>
              <a:t>for constructors with arguments.</a:t>
            </a:r>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UnaryOperator</a:t>
            </a:r>
            <a:r>
              <a:rPr lang="en-US" sz="2000" b="1" dirty="0" smtClean="0">
                <a:solidFill>
                  <a:srgbClr val="000080"/>
                </a:solidFill>
                <a:latin typeface="Courier New" panose="02070309020205020404" pitchFamily="49" charset="0"/>
              </a:rPr>
              <a:t>&lt;</a:t>
            </a:r>
            <a:r>
              <a:rPr lang="en-US" sz="2000" dirty="0" smtClean="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smtClean="0"/>
              <a:t>Java’s answer to Monads</a:t>
            </a:r>
            <a:endParaRPr lang="en-US" dirty="0"/>
          </a:p>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a:t>What is a Java Stream?</a:t>
            </a:r>
          </a:p>
        </p:txBody>
      </p:sp>
      <p:sp>
        <p:nvSpPr>
          <p:cNvPr id="3" name="Content Placeholder 2"/>
          <p:cNvSpPr>
            <a:spLocks noGrp="1"/>
          </p:cNvSpPr>
          <p:nvPr>
            <p:ph idx="1"/>
          </p:nvPr>
        </p:nvSpPr>
        <p:spPr>
          <a:xfrm>
            <a:off x="677334" y="1129553"/>
            <a:ext cx="8596668" cy="5492777"/>
          </a:xfrm>
        </p:spPr>
        <p:txBody>
          <a:bodyPr>
            <a:normAutofit/>
          </a:bodyPr>
          <a:lstStyle/>
          <a:p>
            <a:r>
              <a:rPr lang="en-US" dirty="0"/>
              <a:t>Abstraction for computation of elements.</a:t>
            </a:r>
          </a:p>
          <a:p>
            <a:r>
              <a:rPr lang="en-US" dirty="0"/>
              <a:t>A computation structure, not a data structure.</a:t>
            </a:r>
          </a:p>
          <a:p>
            <a:r>
              <a:rPr lang="en-US" dirty="0"/>
              <a:t>A stream consists of</a:t>
            </a:r>
          </a:p>
          <a:p>
            <a:pPr marL="800100" lvl="1" indent="-342900">
              <a:buFont typeface="+mj-lt"/>
              <a:buAutoNum type="arabicPeriod"/>
            </a:pPr>
            <a:r>
              <a:rPr lang="en-US" sz="1800" dirty="0"/>
              <a:t>A data source</a:t>
            </a:r>
            <a:r>
              <a:rPr lang="en-US" dirty="0"/>
              <a:t>, such as a collection, </a:t>
            </a:r>
            <a:r>
              <a:rPr lang="en-US" dirty="0" smtClean="0"/>
              <a:t>file, </a:t>
            </a:r>
            <a:r>
              <a:rPr lang="en-US" dirty="0"/>
              <a:t>s</a:t>
            </a:r>
            <a:r>
              <a:rPr lang="en-US" dirty="0" smtClean="0"/>
              <a:t>tream builder, </a:t>
            </a:r>
            <a:r>
              <a:rPr lang="en-US" dirty="0"/>
              <a:t>or computation.  May be infinite, such as the set of numbers starting at 0.  A data source is </a:t>
            </a:r>
            <a:r>
              <a:rPr lang="en-US" i="1" dirty="0"/>
              <a:t>lazy</a:t>
            </a:r>
            <a:r>
              <a:rPr lang="en-US" dirty="0"/>
              <a:t>.</a:t>
            </a:r>
          </a:p>
          <a:p>
            <a:pPr marL="800100" lvl="1" indent="-342900">
              <a:buFont typeface="+mj-lt"/>
              <a:buAutoNum type="arabicPeriod"/>
            </a:pPr>
            <a:r>
              <a:rPr lang="en-US" sz="1800" dirty="0"/>
              <a:t>Zero or more intermediate operations.</a:t>
            </a:r>
          </a:p>
          <a:p>
            <a:pPr marL="1200150" lvl="2" indent="-342900"/>
            <a:r>
              <a:rPr lang="en-US" sz="1500" dirty="0"/>
              <a:t>Accepts a stream and returns a another stream with the operation appended to it.</a:t>
            </a:r>
          </a:p>
          <a:p>
            <a:pPr marL="1200150" lvl="2" indent="-342900"/>
            <a:r>
              <a:rPr lang="en-US" sz="1500" i="1" dirty="0"/>
              <a:t>Lazy</a:t>
            </a:r>
            <a:r>
              <a:rPr lang="en-US" sz="1500" dirty="0"/>
              <a:t>:  Only executed when a terminal operation </a:t>
            </a:r>
            <a:r>
              <a:rPr lang="en-US" sz="1500" dirty="0" smtClean="0"/>
              <a:t>processes </a:t>
            </a:r>
            <a:r>
              <a:rPr lang="en-US" sz="1500" dirty="0"/>
              <a:t>the stream.</a:t>
            </a:r>
          </a:p>
          <a:p>
            <a:pPr marL="800100" lvl="1" indent="-342900">
              <a:buFont typeface="+mj-lt"/>
              <a:buAutoNum type="arabicPeriod"/>
            </a:pPr>
            <a:r>
              <a:rPr lang="en-US" sz="1800" dirty="0"/>
              <a:t>A terminal operation</a:t>
            </a:r>
          </a:p>
          <a:p>
            <a:pPr marL="1200150" lvl="2" indent="-342900"/>
            <a:r>
              <a:rPr lang="en-US" sz="1500" dirty="0" smtClean="0"/>
              <a:t>Often </a:t>
            </a:r>
            <a:r>
              <a:rPr lang="en-US" sz="1500" dirty="0"/>
              <a:t>r</a:t>
            </a:r>
            <a:r>
              <a:rPr lang="en-US" sz="1500" dirty="0" smtClean="0"/>
              <a:t>eturns </a:t>
            </a:r>
            <a:r>
              <a:rPr lang="en-US" sz="1500" dirty="0"/>
              <a:t>a result, such as </a:t>
            </a:r>
            <a:r>
              <a:rPr lang="en-US" sz="1500" dirty="0" smtClean="0"/>
              <a:t>a value </a:t>
            </a:r>
            <a:r>
              <a:rPr lang="en-US" sz="1500" dirty="0"/>
              <a:t>or a collection.</a:t>
            </a:r>
          </a:p>
          <a:p>
            <a:pPr marL="1200150" lvl="2" indent="-342900"/>
            <a:r>
              <a:rPr lang="en-US" sz="1500" i="1" dirty="0"/>
              <a:t>Eager:  </a:t>
            </a:r>
            <a:r>
              <a:rPr lang="en-US" sz="1500" dirty="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a:t>Closes the stream.  Any further operations are invalid and result in an </a:t>
            </a:r>
            <a:r>
              <a:rPr lang="en-US" sz="1500" dirty="0" err="1"/>
              <a:t>IllegalStateException</a:t>
            </a:r>
            <a:r>
              <a:rPr lang="en-US" sz="1500" dirty="0"/>
              <a:t>.</a:t>
            </a:r>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a:t>
            </a:r>
            <a:r>
              <a:rPr lang="en-US" sz="2400" dirty="0" smtClean="0"/>
              <a:t>place.  The terminal operation is like the worker who packages the finished product.</a:t>
            </a:r>
            <a:endParaRPr lang="en-US" sz="2400" dirty="0"/>
          </a:p>
          <a:p>
            <a:r>
              <a:rPr lang="en-US" sz="2400" dirty="0"/>
              <a:t>Like a conveyor belt takes the result of the previous worker’s changes to the next worker, a Stream takes </a:t>
            </a:r>
            <a:r>
              <a:rPr lang="en-US" sz="2400" dirty="0" smtClean="0"/>
              <a:t>the data source output or previous </a:t>
            </a:r>
            <a:r>
              <a:rPr lang="en-US" sz="2400" dirty="0"/>
              <a:t>intermediate </a:t>
            </a:r>
            <a:r>
              <a:rPr lang="en-US" sz="2400" dirty="0" smtClean="0"/>
              <a:t>operation result </a:t>
            </a:r>
            <a:r>
              <a:rPr lang="en-US" sz="2400" dirty="0"/>
              <a:t>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a:t>
            </a:r>
            <a:r>
              <a:rPr lang="en-US" sz="2400" dirty="0" smtClean="0"/>
              <a:t>it </a:t>
            </a:r>
            <a:r>
              <a:rPr lang="en-US" sz="2400" dirty="0"/>
              <a:t>is running, it can’t be changed.</a:t>
            </a:r>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632116" y="1053960"/>
            <a:ext cx="8596668" cy="5361913"/>
          </a:xfrm>
        </p:spPr>
        <p:txBody>
          <a:bodyPr>
            <a:normAutofit/>
          </a:bodyPr>
          <a:lstStyle/>
          <a:p>
            <a:r>
              <a:rPr lang="en-US" dirty="0" smtClean="0"/>
              <a:t>A reduction is an operation that computes a value by processing all the values in the stream.</a:t>
            </a:r>
          </a:p>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r>
              <a:rPr lang="en-US" sz="1600" dirty="0" smtClean="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a:t>
            </a:r>
            <a:r>
              <a:rPr lang="en-US" sz="1600" dirty="0" smtClean="0"/>
              <a:t>is a </a:t>
            </a:r>
            <a:r>
              <a:rPr lang="en-US" sz="1600" i="1" dirty="0" smtClean="0"/>
              <a:t>pure function</a:t>
            </a:r>
            <a:r>
              <a:rPr lang="en-US" sz="1600" dirty="0" smtClean="0"/>
              <a:t> because it only reads its arguments, does not change any external state (no side-effects), and always returns the same value for the same arguments.  For example: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smtClean="0"/>
              <a:t> always returns 7.</a:t>
            </a:r>
          </a:p>
          <a:p>
            <a:r>
              <a:rPr lang="en-US" sz="1600" dirty="0" smtClean="0"/>
              <a:t>Pure functions are inherently thread safe and should be used with streams whenever possible.  Otherwise, nondeterministic and unpredictable </a:t>
            </a:r>
            <a:r>
              <a:rPr lang="en-US" sz="1600" dirty="0" smtClean="0">
                <a:highlight>
                  <a:srgbClr val="FFFFFF"/>
                </a:highlight>
              </a:rPr>
              <a:t>behavior may occur.  Consumers and Suppliers are notable exceptions to this rule.</a:t>
            </a:r>
            <a:endParaRPr lang="en-US" sz="1600" dirty="0" smtClean="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t>
            </a:r>
            <a:r>
              <a:rPr lang="en-US" dirty="0" smtClean="0"/>
              <a:t>addition </a:t>
            </a:r>
            <a:r>
              <a:rPr lang="en-US" smtClean="0"/>
              <a:t>and counting, </a:t>
            </a:r>
            <a:r>
              <a:rPr lang="en-US" dirty="0"/>
              <a:t>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smtClean="0"/>
              <a:t>They offer </a:t>
            </a:r>
            <a:r>
              <a:rPr lang="en-US" dirty="0"/>
              <a:t>a performance benefit over the generic stream by avoiding boxing of primitive computations.</a:t>
            </a:r>
          </a:p>
          <a:p>
            <a:r>
              <a:rPr lang="en-US" dirty="0" smtClean="0"/>
              <a:t>They offer additional terminal operations, </a:t>
            </a:r>
            <a:r>
              <a:rPr lang="en-US" dirty="0"/>
              <a:t>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a:t>
            </a:r>
            <a:r>
              <a:rPr lang="en-US" dirty="0" smtClean="0"/>
              <a:t>loop with range and </a:t>
            </a:r>
            <a:r>
              <a:rPr lang="en-US" dirty="0" err="1" smtClean="0"/>
              <a:t>forEach</a:t>
            </a:r>
            <a:r>
              <a:rPr lang="en-US" dirty="0" smtClean="0"/>
              <a:t>.</a:t>
            </a:r>
            <a:endParaRPr lang="en-US" dirty="0"/>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a:t>In Java, it is an unnamed function that is bound to an interface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endParaRPr lang="en-US" sz="2400" i="1" dirty="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7"/>
            <a:ext cx="8596668" cy="5119635"/>
          </a:xfrm>
        </p:spPr>
        <p:txBody>
          <a:bodyPr>
            <a:normAutofit fontScale="92500"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smtClean="0"/>
              <a:t>Uses a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or related Primitive FIs to apply </a:t>
            </a:r>
            <a:r>
              <a:rPr lang="en-US" sz="2400" dirty="0"/>
              <a:t>a </a:t>
            </a:r>
            <a:r>
              <a:rPr lang="en-US" sz="2400" dirty="0" smtClean="0"/>
              <a:t>computation or mapping </a:t>
            </a:r>
            <a:r>
              <a:rPr lang="en-US" sz="2400" dirty="0"/>
              <a:t>on stream elements</a:t>
            </a:r>
            <a:r>
              <a:rPr lang="en-US" sz="2400" dirty="0" smtClean="0"/>
              <a:t>.</a:t>
            </a:r>
          </a:p>
          <a:p>
            <a:r>
              <a:rPr lang="en-US" sz="2400" dirty="0" smtClean="0"/>
              <a:t>A pure function should be used if possible.</a:t>
            </a:r>
            <a:endParaRPr lang="en-US" sz="2400" dirty="0"/>
          </a:p>
          <a:p>
            <a:r>
              <a:rPr lang="en-US" sz="2400" dirty="0"/>
              <a:t>May </a:t>
            </a:r>
            <a:r>
              <a:rPr lang="en-US" sz="2400" dirty="0" smtClean="0"/>
              <a:t>change </a:t>
            </a:r>
            <a:r>
              <a:rPr lang="en-US" sz="2400" dirty="0"/>
              <a:t>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(int).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chemeClr val="tx1"/>
                </a:solidFill>
                <a:highlight>
                  <a:srgbClr val="FFFFFF"/>
                </a:highlight>
                <a:cs typeface="Courier New" panose="02070309020205020404" pitchFamily="49" charset="0"/>
              </a:rPr>
              <a:t> or primitive predicate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4</a:t>
            </a:r>
            <a:r>
              <a:rPr lang="en-US" sz="2400" dirty="0" smtClean="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endParaRPr lang="en-US" sz="2400" dirty="0"/>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a:t>
            </a:r>
            <a:r>
              <a:rPr lang="en-US" dirty="0" smtClean="0"/>
              <a:t>Skip – Infinite Streams</a:t>
            </a:r>
            <a:endParaRPr lang="en-US" dirty="0"/>
          </a:p>
        </p:txBody>
      </p:sp>
      <p:sp>
        <p:nvSpPr>
          <p:cNvPr id="3" name="Content Placeholder 2"/>
          <p:cNvSpPr>
            <a:spLocks noGrp="1"/>
          </p:cNvSpPr>
          <p:nvPr>
            <p:ph idx="1"/>
          </p:nvPr>
        </p:nvSpPr>
        <p:spPr>
          <a:xfrm>
            <a:off x="677334" y="1481137"/>
            <a:ext cx="8596668" cy="491013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p>
          <a:p>
            <a:pPr lvl="0">
              <a:buClr>
                <a:srgbClr val="90C226"/>
              </a:buClr>
            </a:pPr>
            <a:r>
              <a:rPr lang="en-US" sz="2000" dirty="0" err="1" smtClean="0">
                <a:solidFill>
                  <a:srgbClr val="000000"/>
                </a:solidFill>
                <a:latin typeface="Courier New" panose="02070309020205020404" pitchFamily="49" charset="0"/>
                <a:cs typeface="Courier New" panose="02070309020205020404" pitchFamily="49" charset="0"/>
              </a:rPr>
              <a:t>IntStream.iterate</a:t>
            </a:r>
            <a:r>
              <a:rPr lang="en-US" sz="2400" dirty="0" smtClean="0">
                <a:solidFill>
                  <a:prstClr val="black">
                    <a:lumMod val="75000"/>
                    <a:lumOff val="25000"/>
                  </a:prstClr>
                </a:solidFill>
              </a:rPr>
              <a:t> </a:t>
            </a:r>
            <a:r>
              <a:rPr lang="en-US" sz="2000" dirty="0" smtClean="0">
                <a:solidFill>
                  <a:prstClr val="black">
                    <a:lumMod val="75000"/>
                    <a:lumOff val="25000"/>
                  </a:prstClr>
                </a:solidFill>
              </a:rPr>
              <a:t>uses an initial value with an </a:t>
            </a:r>
            <a:r>
              <a:rPr lang="en-US" sz="2000" dirty="0" err="1" smtClean="0">
                <a:solidFill>
                  <a:srgbClr val="000000"/>
                </a:solidFill>
                <a:latin typeface="Courier New" panose="02070309020205020404" pitchFamily="49" charset="0"/>
                <a:cs typeface="Courier New" panose="02070309020205020404" pitchFamily="49" charset="0"/>
              </a:rPr>
              <a:t>IntUnaryOperator</a:t>
            </a:r>
            <a:r>
              <a:rPr lang="en-US" sz="2000" dirty="0" smtClean="0">
                <a:solidFill>
                  <a:prstClr val="black">
                    <a:lumMod val="75000"/>
                    <a:lumOff val="25000"/>
                  </a:prstClr>
                </a:solidFill>
              </a:rPr>
              <a:t> to create an infinite stream.</a:t>
            </a:r>
            <a:endParaRPr lang="en-US" sz="2000" dirty="0">
              <a:solidFill>
                <a:prstClr val="black">
                  <a:lumMod val="75000"/>
                  <a:lumOff val="25000"/>
                </a:prstClr>
              </a:solidFill>
            </a:endParaRPr>
          </a:p>
          <a:p>
            <a:endParaRPr lang="en-US" sz="2000" dirty="0" smtClean="0">
              <a:solidFill>
                <a:srgbClr val="008000"/>
              </a:solidFill>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677334" y="328246"/>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677333" y="949570"/>
            <a:ext cx="8596669" cy="5481376"/>
          </a:xfrm>
        </p:spPr>
        <p:txBody>
          <a:bodyPr>
            <a:normAutofit/>
          </a:bodyPr>
          <a:lstStyle/>
          <a:p>
            <a:r>
              <a:rPr lang="en-US" sz="2000" dirty="0" smtClean="0"/>
              <a:t>count </a:t>
            </a:r>
            <a:r>
              <a:rPr lang="en-US" sz="2000" dirty="0"/>
              <a:t>–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a:t>
            </a:r>
            <a:r>
              <a:rPr lang="en-US" sz="2000" dirty="0" smtClean="0"/>
              <a:t>element </a:t>
            </a:r>
            <a:r>
              <a:rPr lang="en-US" sz="2000" dirty="0"/>
              <a:t>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does </a:t>
            </a:r>
            <a:r>
              <a:rPr lang="en-US" sz="2000" b="1" dirty="0" smtClean="0"/>
              <a:t>not</a:t>
            </a:r>
            <a:r>
              <a:rPr lang="en-US" sz="2000" dirty="0" smtClean="0"/>
              <a:t> match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matches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Empty Stream is </a:t>
            </a:r>
            <a:r>
              <a:rPr lang="en-US" sz="2000" b="1" dirty="0">
                <a:solidFill>
                  <a:srgbClr val="0000FF"/>
                </a:solidFill>
                <a:latin typeface="Courier New" panose="02070309020205020404" pitchFamily="49" charset="0"/>
              </a:rPr>
              <a:t>true</a:t>
            </a:r>
            <a:r>
              <a:rPr lang="en-US" sz="2000" dirty="0" smtClean="0"/>
              <a:t>.</a:t>
            </a:r>
            <a:endParaRPr lang="en-US" sz="2000" dirty="0"/>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a:t>
            </a:r>
            <a:r>
              <a:rPr lang="en-US" sz="2000" dirty="0" smtClean="0"/>
              <a:t>.</a:t>
            </a:r>
          </a:p>
          <a:p>
            <a:r>
              <a:rPr lang="en-US" sz="2000" dirty="0" smtClean="0"/>
              <a:t>A reduction is an operation that computes a single value by processing all the values on the stream. Never reduce an infinite stream.</a:t>
            </a:r>
            <a:endParaRPr lang="en-US" sz="2000"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a:t>
            </a:r>
            <a:r>
              <a:rPr lang="en-US" sz="2400" dirty="0" smtClean="0"/>
              <a:t>in </a:t>
            </a:r>
            <a:r>
              <a:rPr lang="en-US" sz="2400" dirty="0"/>
              <a:t>- produces the </a:t>
            </a:r>
            <a:r>
              <a:rPr lang="en-US" sz="2400" dirty="0" smtClean="0"/>
              <a:t>minimum element</a:t>
            </a:r>
          </a:p>
          <a:p>
            <a:r>
              <a:rPr lang="en-US" sz="2400" dirty="0" smtClean="0"/>
              <a:t>max - produces </a:t>
            </a:r>
            <a:r>
              <a:rPr lang="en-US" sz="2400" dirty="0"/>
              <a:t>the maximum element.</a:t>
            </a:r>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a:t>
            </a:r>
            <a:r>
              <a:rPr lang="en-US" dirty="0" smtClean="0"/>
              <a:t>collection.</a:t>
            </a:r>
            <a:endParaRPr lang="en-US" dirty="0"/>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will be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partitioningBy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a:t>Grouping By Collector</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404938"/>
            <a:ext cx="8596668" cy="4924144"/>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a:t>
            </a:r>
            <a:r>
              <a:rPr lang="en-US" sz="2000" dirty="0" smtClean="0">
                <a:solidFill>
                  <a:srgbClr val="008000"/>
                </a:solidFill>
                <a:highlight>
                  <a:srgbClr val="FFFFFF"/>
                </a:highlight>
                <a:latin typeface="Courier New" panose="02070309020205020404" pitchFamily="49" charset="0"/>
              </a:rPr>
              <a:t>compile</a:t>
            </a:r>
          </a:p>
          <a:p>
            <a:r>
              <a:rPr lang="en-US" sz="2000" dirty="0" err="1">
                <a:solidFill>
                  <a:srgbClr val="8000FF"/>
                </a:solidFill>
                <a:highlight>
                  <a:srgbClr val="FFFFFF"/>
                </a:highlight>
                <a:latin typeface="Courier New" panose="02070309020205020404" pitchFamily="49" charset="0"/>
              </a:rPr>
              <a:t>v</a:t>
            </a:r>
            <a:r>
              <a:rPr lang="en-US" sz="2000" dirty="0" err="1" smtClean="0">
                <a:solidFill>
                  <a:srgbClr val="8000FF"/>
                </a:solidFill>
                <a:highlight>
                  <a:srgbClr val="FFFFFF"/>
                </a:highlight>
                <a:latin typeface="Courier New" panose="02070309020205020404" pitchFamily="49" charset="0"/>
              </a:rPr>
              <a:t>ar</a:t>
            </a:r>
            <a:r>
              <a:rPr lang="en-US" sz="2000" dirty="0" smtClean="0">
                <a:solidFill>
                  <a:srgbClr val="8000FF"/>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unknown</a:t>
            </a:r>
            <a:r>
              <a:rPr lang="en-US" sz="2000" dirty="0" smtClean="0">
                <a:solidFill>
                  <a:srgbClr val="000000"/>
                </a:solidFill>
                <a:latin typeface="Courier New" panose="02070309020205020404" pitchFamily="49" charset="0"/>
              </a:rPr>
              <a:t>Type </a:t>
            </a:r>
            <a:r>
              <a:rPr lang="en-US" sz="2000" b="1" dirty="0" smtClean="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smtClean="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a:t>
            </a:r>
            <a:r>
              <a:rPr lang="en-US" sz="2000" dirty="0" smtClean="0">
                <a:solidFill>
                  <a:srgbClr val="008000"/>
                </a:solidFill>
                <a:highlight>
                  <a:srgbClr val="FFFFFF"/>
                </a:highlight>
                <a:latin typeface="Courier New" panose="02070309020205020404" pitchFamily="49" charset="0"/>
              </a:rPr>
              <a:t>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predicate</a:t>
            </a:r>
            <a:r>
              <a:rPr lang="en-US" sz="2000" dirty="0" err="1" smtClean="0">
                <a:solidFill>
                  <a:srgbClr val="000000"/>
                </a:solidFill>
                <a:latin typeface="Courier New" panose="02070309020205020404" pitchFamily="49" charset="0"/>
              </a:rPr>
              <a:t>Type</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8000"/>
                </a:solidFill>
                <a:highlight>
                  <a:srgbClr val="FFFFFF"/>
                </a:highlight>
                <a:latin typeface="Courier New" panose="02070309020205020404" pitchFamily="49" charset="0"/>
              </a:rPr>
              <a:t>// Compiles</a:t>
            </a:r>
            <a:endParaRPr lang="en-US" sz="2000" dirty="0">
              <a:solidFill>
                <a:srgbClr val="008000"/>
              </a:solidFill>
              <a:highlight>
                <a:srgbClr val="FFFFFF"/>
              </a:highlight>
              <a:latin typeface="Courier New" panose="02070309020205020404" pitchFamily="49" charset="0"/>
            </a:endParaRP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  Recall the </a:t>
            </a:r>
            <a:r>
              <a:rPr lang="en-US" dirty="0" err="1">
                <a:solidFill>
                  <a:srgbClr val="000000"/>
                </a:solidFill>
                <a:latin typeface="Courier New" panose="02070309020205020404" pitchFamily="49" charset="0"/>
              </a:rPr>
              <a:t>aboutJack</a:t>
            </a:r>
            <a:r>
              <a:rPr lang="en-US" dirty="0"/>
              <a:t> 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a:t>
            </a:r>
            <a:r>
              <a:rPr lang="en-US" sz="2400" dirty="0" smtClean="0"/>
              <a:t>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a:t>Using </a:t>
            </a:r>
            <a:r>
              <a:rPr lang="en-US" sz="2400" dirty="0"/>
              <a:t>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thrown Exception will either need to be caught or processed.</a:t>
            </a:r>
          </a:p>
          <a:p>
            <a:r>
              <a:rPr lang="en-US" sz="3200" dirty="0"/>
              <a:t>This may result in the code being littered with </a:t>
            </a:r>
            <a:r>
              <a:rPr lang="en-US" sz="3200" dirty="0" smtClean="0"/>
              <a:t>unnecessary catch </a:t>
            </a:r>
            <a:r>
              <a:rPr lang="en-US" sz="3200" dirty="0"/>
              <a:t>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smtClean="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a:t>
            </a:r>
            <a:r>
              <a:rPr lang="en-US" sz="2400" dirty="0" smtClean="0"/>
              <a:t>lambda.</a:t>
            </a:r>
            <a:endParaRPr lang="en-US" sz="2400" dirty="0"/>
          </a:p>
          <a:p>
            <a:r>
              <a:rPr lang="en-US" sz="2400" dirty="0">
                <a:hlinkClick r:id="rId3"/>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a:bodyPr>
          <a:lstStyle/>
          <a:p>
            <a:r>
              <a:rPr lang="en-US" dirty="0"/>
              <a:t>A lambda expression may take one of the following forms:</a:t>
            </a:r>
            <a:endParaRPr lang="en-US" i="1" dirty="0"/>
          </a:p>
          <a:p>
            <a:pPr lvl="1"/>
            <a:r>
              <a:rPr lang="en-US" dirty="0"/>
              <a:t> </a:t>
            </a:r>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 </a:t>
            </a:r>
          </a:p>
          <a:p>
            <a:pPr lvl="1"/>
            <a:r>
              <a:rPr lang="en-US" i="1" dirty="0"/>
              <a:t> [Argument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a:t>Argument List may take one of the following forms:</a:t>
            </a:r>
          </a:p>
          <a:p>
            <a:pPr lvl="1"/>
            <a:r>
              <a:rPr lang="en-US" dirty="0"/>
              <a:t>() -&gt; …</a:t>
            </a:r>
          </a:p>
          <a:p>
            <a:pPr lvl="1"/>
            <a:r>
              <a:rPr lang="en-US" dirty="0" err="1"/>
              <a:t>i</a:t>
            </a:r>
            <a:r>
              <a:rPr lang="en-US" dirty="0"/>
              <a:t> -&gt; …</a:t>
            </a:r>
          </a:p>
          <a:p>
            <a:pPr lvl="1"/>
            <a:r>
              <a:rPr lang="en-US" dirty="0"/>
              <a:t>(</a:t>
            </a:r>
            <a:r>
              <a:rPr lang="en-US" dirty="0" err="1"/>
              <a:t>i</a:t>
            </a:r>
            <a:r>
              <a:rPr lang="en-US" dirty="0"/>
              <a:t>) -&gt; …</a:t>
            </a:r>
          </a:p>
          <a:p>
            <a:pPr lvl="1"/>
            <a:r>
              <a:rPr lang="en-US" dirty="0"/>
              <a:t>(Integer </a:t>
            </a:r>
            <a:r>
              <a:rPr lang="en-US" dirty="0" err="1"/>
              <a:t>i</a:t>
            </a:r>
            <a:r>
              <a:rPr lang="en-US" dirty="0"/>
              <a:t>) -&gt; …</a:t>
            </a:r>
          </a:p>
          <a:p>
            <a:pPr lvl="1"/>
            <a:r>
              <a:rPr lang="en-US" dirty="0"/>
              <a:t>(</a:t>
            </a:r>
            <a:r>
              <a:rPr lang="en-US" dirty="0" err="1"/>
              <a:t>i,j</a:t>
            </a:r>
            <a:r>
              <a:rPr lang="en-US" dirty="0"/>
              <a:t>…) -&gt; …</a:t>
            </a:r>
          </a:p>
          <a:p>
            <a:pPr lvl="1"/>
            <a:r>
              <a:rPr lang="en-US" dirty="0"/>
              <a:t>(Integer </a:t>
            </a:r>
            <a:r>
              <a:rPr lang="en-US" dirty="0" err="1"/>
              <a:t>i</a:t>
            </a:r>
            <a:r>
              <a:rPr lang="en-US" dirty="0"/>
              <a:t>, String j…) -&gt; …</a:t>
            </a:r>
          </a:p>
          <a:p>
            <a:r>
              <a:rPr lang="en-US" dirty="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t>
            </a:r>
            <a:r>
              <a:rPr lang="en-US" sz="2000" dirty="0" smtClean="0"/>
              <a:t>accessible </a:t>
            </a:r>
            <a:r>
              <a:rPr lang="en-US" sz="2000" dirty="0"/>
              <a:t>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a:bodyPr>
          <a:lstStyle/>
          <a:p>
            <a:r>
              <a:rPr lang="en-US" sz="2400" dirty="0"/>
              <a:t>Provides generic functional interfaces </a:t>
            </a:r>
            <a:r>
              <a:rPr lang="en-US" sz="2400" dirty="0" smtClean="0"/>
              <a:t>extending </a:t>
            </a:r>
            <a:r>
              <a:rPr lang="en-US" sz="2400" dirty="0" smtClean="0">
                <a:solidFill>
                  <a:srgbClr val="000000"/>
                </a:solidFill>
                <a:highlight>
                  <a:srgbClr val="FFFFFF"/>
                </a:highlight>
                <a:latin typeface="Courier New" panose="02070309020205020404" pitchFamily="49" charset="0"/>
              </a:rPr>
              <a:t>AutoCloseable</a:t>
            </a:r>
            <a:r>
              <a:rPr lang="en-US" sz="2400" dirty="0" smtClean="0"/>
              <a:t> </a:t>
            </a:r>
            <a:r>
              <a:rPr lang="en-US" sz="2400" dirty="0"/>
              <a:t>to use as </a:t>
            </a:r>
            <a:r>
              <a:rPr lang="en-US" sz="2400" dirty="0" smtClean="0"/>
              <a:t>the </a:t>
            </a:r>
            <a:r>
              <a:rPr lang="en-US" sz="2400" dirty="0"/>
              <a:t>target of try-with-resources </a:t>
            </a:r>
            <a:r>
              <a:rPr lang="en-US" sz="2400" dirty="0" smtClean="0"/>
              <a:t>lambdas.  </a:t>
            </a:r>
            <a:r>
              <a:rPr lang="en-US" sz="2400" dirty="0"/>
              <a:t>Supports 0-5 checked exceptions.</a:t>
            </a:r>
          </a:p>
          <a:p>
            <a:r>
              <a:rPr lang="en-US" sz="2400" dirty="0"/>
              <a:t>Makes it easy to use try-with-resources for any object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r>
              <a:rPr lang="en-US" sz="2000" dirty="0" smtClean="0"/>
              <a:t>.</a:t>
            </a:r>
          </a:p>
          <a:p>
            <a:pPr lvl="1"/>
            <a:r>
              <a:rPr lang="en-US" sz="2000" dirty="0" err="1" smtClean="0"/>
              <a:t>Rethrow</a:t>
            </a:r>
            <a:r>
              <a:rPr lang="en-US" sz="2000" dirty="0" smtClean="0"/>
              <a:t> – Do something, such a log the exception, then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 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smtClean="0"/>
              <a:t>Oracle’s </a:t>
            </a:r>
            <a:r>
              <a:rPr lang="en-US" sz="2400" dirty="0"/>
              <a:t>Lambda Quick Start </a:t>
            </a:r>
            <a:r>
              <a:rPr lang="en-US" sz="2400" dirty="0" smtClean="0"/>
              <a:t>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smtClean="0"/>
              <a:t>CloseIt</a:t>
            </a:r>
            <a:r>
              <a:rPr lang="en-US" sz="2400" dirty="0"/>
              <a:t>: </a:t>
            </a:r>
            <a:r>
              <a:rPr lang="en-US" sz="2400" dirty="0">
                <a:hlinkClick r:id="rId5"/>
              </a:rPr>
              <a:t>https://github.com/RichardRoda/closeit</a:t>
            </a:r>
            <a:r>
              <a:rPr lang="en-US" sz="2400" dirty="0"/>
              <a:t> - </a:t>
            </a:r>
            <a:r>
              <a:rPr lang="en-US" sz="2400" dirty="0" smtClean="0"/>
              <a:t>com.github.richardroda.util:closeit:1.6</a:t>
            </a:r>
            <a:endParaRPr lang="en-US" sz="2400" dirty="0"/>
          </a:p>
          <a:p>
            <a:r>
              <a:rPr lang="en-US" sz="2400" dirty="0"/>
              <a:t>This </a:t>
            </a:r>
            <a:r>
              <a:rPr lang="en-US" sz="2400" dirty="0" smtClean="0"/>
              <a:t>Project: </a:t>
            </a:r>
            <a:r>
              <a:rPr lang="en-US" sz="2400" dirty="0">
                <a:hlinkClick r:id="rId6"/>
              </a:rPr>
              <a:t>https://github.com/RichardRoda/2017-CodePaLOUsa-Lambda</a:t>
            </a:r>
            <a:r>
              <a:rPr lang="en-US" sz="2400" dirty="0"/>
              <a:t> </a:t>
            </a:r>
          </a:p>
          <a:p>
            <a:r>
              <a:rPr lang="en-US" sz="2400" dirty="0" smtClean="0"/>
              <a:t>My </a:t>
            </a:r>
            <a:r>
              <a:rPr lang="en-US" sz="2400" dirty="0"/>
              <a:t>Linked In: </a:t>
            </a:r>
            <a:r>
              <a:rPr lang="en-US" sz="2400" dirty="0">
                <a:hlinkClick r:id="rId7"/>
              </a:rPr>
              <a:t>https://www.linkedin.com/in/richardroda</a:t>
            </a:r>
            <a:r>
              <a:rPr lang="en-US" sz="2400" dirty="0"/>
              <a:t> </a:t>
            </a:r>
          </a:p>
          <a:p>
            <a:r>
              <a:rPr lang="en-US" sz="2400" dirty="0"/>
              <a:t>My Twitter: @</a:t>
            </a:r>
            <a:r>
              <a:rPr lang="en-US" sz="2400" dirty="0" err="1"/>
              <a:t>Richard_Roda</a:t>
            </a:r>
            <a:endParaRPr lang="en-US" sz="2400" dirty="0"/>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a:t>
            </a:r>
            <a:r>
              <a:rPr lang="en-US" sz="2400" dirty="0" smtClean="0">
                <a:hlinkClick r:id="rId9"/>
              </a:rPr>
              <a:t>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a:t>Binding Lambda to Example2 FI vs Anonymous Inner class</a:t>
            </a:r>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a:t>Both of these implement </a:t>
            </a:r>
            <a:r>
              <a:rPr lang="en-US" sz="3400" dirty="0" err="1"/>
              <a:t>myMethod</a:t>
            </a:r>
            <a:r>
              <a:rPr lang="en-US" sz="3400" dirty="0"/>
              <a:t> defined in Example2.</a:t>
            </a:r>
          </a:p>
          <a:p>
            <a:r>
              <a:rPr lang="en-US" sz="3400" dirty="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code, 65 chars</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14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170633"/>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a:t>The following conventions apply for type variables used by Java 8 FIs:</a:t>
            </a:r>
          </a:p>
          <a:p>
            <a:r>
              <a:rPr lang="en-US" sz="2400" dirty="0"/>
              <a:t>T – First argument</a:t>
            </a:r>
          </a:p>
          <a:p>
            <a:r>
              <a:rPr lang="en-US" sz="2400" dirty="0"/>
              <a:t>U – Second argument</a:t>
            </a:r>
          </a:p>
          <a:p>
            <a:r>
              <a:rPr lang="en-US" sz="2400" dirty="0"/>
              <a:t>R – Return Value</a:t>
            </a:r>
          </a:p>
          <a:p>
            <a:r>
              <a:rPr lang="en-US" sz="2400" dirty="0"/>
              <a:t>Any of the above are omitted if not used.</a:t>
            </a:r>
          </a:p>
          <a:p>
            <a:r>
              <a:rPr lang="en-US" sz="2400" dirty="0"/>
              <a:t>If an FI lacks an </a:t>
            </a:r>
            <a:r>
              <a:rPr lang="en-US" sz="2400" dirty="0" smtClean="0"/>
              <a:t>argument or the return value matches the argument(s), </a:t>
            </a:r>
            <a:r>
              <a:rPr lang="en-US" sz="2400" dirty="0"/>
              <a:t>T is used for the return value instead of R.</a:t>
            </a:r>
          </a:p>
          <a:p>
            <a:r>
              <a:rPr lang="en-US" sz="2400" dirty="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10877</TotalTime>
  <Words>6731</Words>
  <Application>Microsoft Office PowerPoint</Application>
  <PresentationFormat>Widescreen</PresentationFormat>
  <Paragraphs>545</Paragraphs>
  <Slides>53</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Streams are Like Factory Conveyor Belts</vt:lpstr>
      <vt:lpstr>Reduction – Add a Collection of Numbers</vt:lpstr>
      <vt:lpstr>Breaking Down the Stream</vt:lpstr>
      <vt:lpstr>Primitive Streams</vt:lpstr>
      <vt:lpstr>Intermediate Operations</vt:lpstr>
      <vt:lpstr>Map </vt:lpstr>
      <vt:lpstr>Filter</vt:lpstr>
      <vt:lpstr>Limit and Skip – Infinite Streams</vt:lpstr>
      <vt:lpstr>Terminal Operations</vt:lpstr>
      <vt:lpstr>Terminal Operations</vt:lpstr>
      <vt:lpstr>Terminal Operations that return Optional&lt;T&gt;</vt:lpstr>
      <vt:lpstr>Collector (Terminal Operation)</vt:lpstr>
      <vt:lpstr>Collections Collectors</vt:lpstr>
      <vt:lpstr>Partition Collector</vt:lpstr>
      <vt:lpstr>Grouping By Collector</vt:lpstr>
      <vt:lpstr>Grouping By Concurrent</vt:lpstr>
      <vt:lpstr>Joining Collector</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777</cp:revision>
  <dcterms:created xsi:type="dcterms:W3CDTF">2017-04-29T22:11:00Z</dcterms:created>
  <dcterms:modified xsi:type="dcterms:W3CDTF">2021-06-07T14:07:22Z</dcterms:modified>
</cp:coreProperties>
</file>