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274" r:id="rId39"/>
    <p:sldId id="293" r:id="rId40"/>
    <p:sldId id="321" r:id="rId41"/>
    <p:sldId id="322" r:id="rId42"/>
    <p:sldId id="330" r:id="rId43"/>
    <p:sldId id="335"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274"/>
            <p14:sldId id="293"/>
            <p14:sldId id="321"/>
            <p14:sldId id="322"/>
            <p14:sldId id="330"/>
            <p14:sldId id="335"/>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Collection and Stream </a:t>
            </a:r>
            <a:r>
              <a:rPr lang="en-US" dirty="0" err="1" smtClean="0"/>
              <a:t>forEach</a:t>
            </a:r>
            <a:r>
              <a:rPr lang="en-US" dirty="0" smtClean="0"/>
              <a:t> </a:t>
            </a:r>
            <a:r>
              <a:rPr lang="en-US" dirty="0"/>
              <a:t>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accepts no arguments.</a:t>
            </a:r>
            <a:r>
              <a:rPr lang="en-US" baseline="0" dirty="0" smtClean="0"/>
              <a:t>  </a:t>
            </a:r>
            <a:r>
              <a:rPr lang="en-US" dirty="0" smtClean="0"/>
              <a:t>The </a:t>
            </a:r>
            <a:r>
              <a:rPr lang="en-US" dirty="0"/>
              <a:t>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check,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a:t>
            </a:r>
            <a:r>
              <a:rPr lang="en-US" baseline="0" dirty="0" smtClean="0"/>
              <a:t>that only uses its arguments, </a:t>
            </a:r>
            <a:r>
              <a:rPr lang="en-US" baseline="0" dirty="0"/>
              <a:t>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dirty="0" smtClean="0"/>
              <a:t>All of these examples are pure because they use nothing outside of their arguments and are side-effect free.</a:t>
            </a:r>
            <a:r>
              <a:rPr lang="en-US" baseline="0" dirty="0" smtClean="0"/>
              <a:t>  The </a:t>
            </a:r>
            <a:r>
              <a:rPr lang="en-US" baseline="0" dirty="0" err="1"/>
              <a:t>addOne</a:t>
            </a:r>
            <a:r>
              <a:rPr lang="en-US" baseline="0" dirty="0"/>
              <a:t> operator </a:t>
            </a:r>
            <a:r>
              <a:rPr lang="en-US" baseline="0" dirty="0" smtClean="0"/>
              <a:t>is also commutative </a:t>
            </a:r>
            <a:r>
              <a:rPr lang="en-US" baseline="0" dirty="0"/>
              <a:t>because </a:t>
            </a:r>
            <a:r>
              <a:rPr lang="en-US" baseline="0" dirty="0" smtClean="0"/>
              <a:t>functions with less than 2 arguments </a:t>
            </a:r>
            <a:r>
              <a:rPr lang="en-US" baseline="0" dirty="0"/>
              <a:t>are always commutative.  The </a:t>
            </a:r>
            <a:r>
              <a:rPr lang="en-US" baseline="0" dirty="0" err="1"/>
              <a:t>getSalary</a:t>
            </a:r>
            <a:r>
              <a:rPr lang="en-US" baseline="0" dirty="0"/>
              <a:t> function is </a:t>
            </a:r>
            <a:r>
              <a:rPr lang="en-US" baseline="0" dirty="0" smtClean="0"/>
              <a:t>pure commutative because the result is a property of </a:t>
            </a:r>
            <a:r>
              <a:rPr lang="en-US" baseline="0" dirty="0"/>
              <a:t>the </a:t>
            </a:r>
            <a:r>
              <a:rPr lang="en-US" baseline="0" dirty="0" smtClean="0"/>
              <a:t>function argument.  </a:t>
            </a:r>
            <a:r>
              <a:rPr lang="en-US" baseline="0" dirty="0"/>
              <a:t>The </a:t>
            </a:r>
            <a:r>
              <a:rPr lang="en-US" baseline="0" dirty="0" err="1"/>
              <a:t>getSet</a:t>
            </a:r>
            <a:r>
              <a:rPr lang="en-US" baseline="0" dirty="0"/>
              <a:t> supplier is pure commutative because it always creates </a:t>
            </a:r>
            <a:r>
              <a:rPr lang="en-US" baseline="0" dirty="0" smtClean="0"/>
              <a:t>an empty </a:t>
            </a:r>
            <a:r>
              <a:rPr lang="en-US" baseline="0" dirty="0"/>
              <a:t>hash </a:t>
            </a:r>
            <a:r>
              <a:rPr lang="en-US" baseline="0" dirty="0" smtClean="0"/>
              <a:t>set.  </a:t>
            </a:r>
            <a:r>
              <a:rPr lang="en-US" baseline="0" dirty="0"/>
              <a:t>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a:t>
            </a:r>
            <a:r>
              <a:rPr lang="en-US" baseline="0" dirty="0" smtClean="0"/>
              <a:t>.  The four types of method references are static, constructor, method on an instance, and instance method.  </a:t>
            </a:r>
            <a:r>
              <a:rPr lang="en-US" baseline="0" dirty="0"/>
              <a:t>The specification also guarantees that method references are folded into a single instance.  As a practical matter, any lambda that doesn’t use anything except the arguments that are passed into it gets folded into a single instance</a:t>
            </a:r>
            <a:r>
              <a:rPr lang="en-US" baseline="0" dirty="0" smtClean="0"/>
              <a:t>.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smtClean="0"/>
              <a:t>args</a:t>
            </a:r>
            <a:r>
              <a:rPr lang="en-US" baseline="0" dirty="0" smtClean="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a:t>
            </a:r>
            <a:r>
              <a:rPr lang="en-US" baseline="0" dirty="0" smtClean="0"/>
              <a:t>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a:t>
            </a:r>
            <a:r>
              <a:rPr lang="en-US" dirty="0" smtClean="0"/>
              <a:t>. </a:t>
            </a:r>
            <a:r>
              <a:rPr lang="en-US" dirty="0"/>
              <a:t>It can be virtually anything  that supplies data: A collection, file, iterated function</a:t>
            </a:r>
            <a:r>
              <a:rPr lang="en-US" dirty="0" smtClean="0"/>
              <a:t>. </a:t>
            </a:r>
            <a:r>
              <a:rPr lang="en-US" dirty="0"/>
              <a:t>A stream can be infinite</a:t>
            </a:r>
            <a:r>
              <a:rPr lang="en-US" dirty="0" smtClean="0"/>
              <a:t>, </a:t>
            </a:r>
            <a:r>
              <a:rPr lang="en-US" dirty="0"/>
              <a:t>never running out of elements unless transformed into a finite stream</a:t>
            </a:r>
            <a:r>
              <a:rPr lang="en-US"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a:t>
            </a:r>
            <a:r>
              <a:rPr lang="en-US" dirty="0" smtClean="0"/>
              <a:t>operations transform one stream into</a:t>
            </a:r>
            <a:r>
              <a:rPr lang="en-US" baseline="0" dirty="0" smtClean="0"/>
              <a:t> another stream</a:t>
            </a:r>
            <a:r>
              <a:rPr lang="en-US" dirty="0" smtClean="0"/>
              <a:t>.  </a:t>
            </a:r>
            <a:r>
              <a:rPr lang="en-US" dirty="0"/>
              <a:t>They typically filter, map, skip, </a:t>
            </a:r>
            <a:r>
              <a:rPr lang="en-US" dirty="0" smtClean="0"/>
              <a:t>limit, or reorder </a:t>
            </a:r>
            <a:r>
              <a:rPr lang="en-US" dirty="0"/>
              <a:t>the items in the stream.  They can </a:t>
            </a:r>
            <a:r>
              <a:rPr lang="en-US" dirty="0" smtClean="0"/>
              <a:t>transform an infinite stream into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a:t>
            </a:r>
            <a:r>
              <a:rPr lang="en-US" baseline="0" dirty="0" smtClean="0"/>
              <a:t>result.  A reduction returns a result by processing all of the stream elements.  </a:t>
            </a:r>
            <a:r>
              <a:rPr lang="en-US" baseline="0" dirty="0"/>
              <a:t>It is eager.  Until a terminal operation is applied, a stream is a passive description of a data source and intermediate operations.  Applying a terminal operation to a stream starts the processing.  Any further stream operations except close result in an </a:t>
            </a:r>
            <a:r>
              <a:rPr lang="en-US" baseline="0" dirty="0" smtClean="0"/>
              <a:t>exception.  Streams created from closable resources such as files should be used within a try-with-resourced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a:t>
            </a:r>
            <a:r>
              <a:rPr lang="en-US" dirty="0" smtClean="0"/>
              <a:t>.  Example 1a</a:t>
            </a:r>
            <a:r>
              <a:rPr lang="en-US" baseline="0" dirty="0" smtClean="0"/>
              <a:t> returns true when its argument is 5.</a:t>
            </a:r>
            <a:r>
              <a:rPr lang="en-US" dirty="0" smtClean="0"/>
              <a:t> </a:t>
            </a:r>
            <a:r>
              <a:rPr lang="en-US" baseline="0" dirty="0" smtClean="0"/>
              <a:t>Example </a:t>
            </a:r>
            <a:r>
              <a:rPr lang="en-US" baseline="0" dirty="0"/>
              <a:t>1b is a higher order function that returns a predicate that is true when given a </a:t>
            </a:r>
            <a:r>
              <a:rPr lang="en-US" baseline="0" dirty="0" smtClean="0"/>
              <a:t>value that </a:t>
            </a:r>
            <a:r>
              <a:rPr lang="en-US" baseline="0" dirty="0"/>
              <a:t>matches the value passed to </a:t>
            </a:r>
            <a:r>
              <a:rPr lang="en-US" baseline="0" dirty="0" err="1" smtClean="0"/>
              <a:t>makeTestFunction</a:t>
            </a:r>
            <a:r>
              <a:rPr lang="en-US" baseline="0" dirty="0" smtClean="0"/>
              <a:t>.  </a:t>
            </a:r>
            <a:r>
              <a:rPr lang="en-US" baseline="0" dirty="0"/>
              <a:t>A higher order function is a function that returns another function, or accepts a function as a parameter.  Lambdas must be assigned to a functional interface.  The first two declarations don’t work because there is no functional interface. </a:t>
            </a:r>
            <a:r>
              <a:rPr lang="en-US" baseline="0" dirty="0" smtClean="0"/>
              <a:t>The </a:t>
            </a:r>
            <a:r>
              <a:rPr lang="en-US" baseline="0" dirty="0"/>
              <a:t>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a:t>
            </a:r>
            <a:r>
              <a:rPr lang="en-US" baseline="0" dirty="0" smtClean="0"/>
              <a:t>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a:t>
            </a:r>
            <a:r>
              <a:rPr lang="en-US" baseline="0" dirty="0" smtClean="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smtClean="0"/>
              <a:t>findFirst</a:t>
            </a:r>
            <a:r>
              <a:rPr lang="en-US" baseline="0" dirty="0" smtClean="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Collections can create both parallel</a:t>
            </a:r>
            <a:r>
              <a:rPr lang="en-US" baseline="0" dirty="0" smtClean="0"/>
              <a:t> and sequential streams.  Ordered collections like List, Queue, </a:t>
            </a:r>
            <a:r>
              <a:rPr lang="en-US" baseline="0" dirty="0" err="1" smtClean="0"/>
              <a:t>SortedSet</a:t>
            </a:r>
            <a:r>
              <a:rPr lang="en-US" baseline="0" dirty="0" smtClean="0"/>
              <a:t> and </a:t>
            </a:r>
            <a:r>
              <a:rPr lang="en-US" baseline="0" dirty="0" err="1" smtClean="0"/>
              <a:t>LinkedHashSet</a:t>
            </a:r>
            <a:r>
              <a:rPr lang="en-US" baseline="0" dirty="0" smtClean="0"/>
              <a:t> create ordered streams.  Unordered collections like </a:t>
            </a:r>
            <a:r>
              <a:rPr lang="en-US" baseline="0" dirty="0" err="1" smtClean="0"/>
              <a:t>HashSet</a:t>
            </a:r>
            <a:r>
              <a:rPr lang="en-US" baseline="0" dirty="0" smtClean="0"/>
              <a:t> create unordered streams.  The </a:t>
            </a:r>
            <a:r>
              <a:rPr lang="en-US" baseline="0" dirty="0" err="1" smtClean="0"/>
              <a:t>Stream.of</a:t>
            </a:r>
            <a:r>
              <a:rPr lang="en-US" baseline="0" dirty="0" smtClean="0"/>
              <a:t>() </a:t>
            </a:r>
            <a:r>
              <a:rPr lang="en-US" baseline="0" dirty="0" err="1" smtClean="0"/>
              <a:t>varargs</a:t>
            </a:r>
            <a:r>
              <a:rPr lang="en-US" baseline="0" dirty="0" smtClean="0"/>
              <a:t> method creates a sequential ordered stream from an array or argument list.  The </a:t>
            </a:r>
            <a:r>
              <a:rPr lang="en-US" baseline="0" dirty="0" err="1" smtClean="0"/>
              <a:t>files.lines</a:t>
            </a:r>
            <a:r>
              <a:rPr lang="en-US" baseline="0" dirty="0" smtClean="0"/>
              <a:t>() ,method creates a sequential ordered stream from a file.  The </a:t>
            </a:r>
            <a:r>
              <a:rPr lang="en-US" baseline="0" dirty="0" err="1" smtClean="0"/>
              <a:t>Stream.iterate</a:t>
            </a:r>
            <a:r>
              <a:rPr lang="en-US" baseline="0" dirty="0" smtClean="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a:t>
            </a:r>
            <a:r>
              <a:rPr lang="en-US" baseline="0" dirty="0" smtClean="0"/>
              <a:t>Pure functions </a:t>
            </a:r>
            <a:r>
              <a:rPr lang="en-US" baseline="0" dirty="0"/>
              <a:t>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transforms the stream where the Predicate is true.  For </a:t>
            </a:r>
            <a:r>
              <a:rPr lang="en-US" i="0" baseline="0" dirty="0"/>
              <a:t>the associates, it </a:t>
            </a:r>
            <a:r>
              <a:rPr lang="en-US" i="0" baseline="0" dirty="0" smtClean="0"/>
              <a:t>transforms the stream to </a:t>
            </a:r>
            <a:r>
              <a:rPr lang="en-US" i="0" baseline="0" dirty="0"/>
              <a:t>associates that can receive commissions.  Then it </a:t>
            </a:r>
            <a:r>
              <a:rPr lang="en-US" i="0" baseline="0" dirty="0" smtClean="0"/>
              <a:t>transforms the stream to doubles </a:t>
            </a:r>
            <a:r>
              <a:rPr lang="en-US" i="0" baseline="0" dirty="0"/>
              <a:t>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a:t>
            </a:r>
            <a:r>
              <a:rPr lang="en-US" i="0" baseline="0" dirty="0" smtClean="0"/>
              <a:t>undefined on an unordered stream and are not </a:t>
            </a:r>
            <a:r>
              <a:rPr lang="en-US" i="0" baseline="0" dirty="0"/>
              <a:t>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t>
            </a:r>
            <a:r>
              <a:rPr lang="en-US" baseline="0" dirty="0" smtClean="0"/>
              <a:t> A good guess for the limit value is ten to a hundred times more than the largest amount typically processed. </a:t>
            </a:r>
            <a:r>
              <a:rPr lang="en-US" baseline="0" dirty="0"/>
              <a:t>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r>
              <a:rPr lang="en-US" baseline="0" dirty="0" smtClean="0"/>
              <a:t>.  When building a stream from a resource that needs to be cleaned up or closed, the </a:t>
            </a:r>
            <a:r>
              <a:rPr lang="en-US" baseline="0" dirty="0" err="1" smtClean="0"/>
              <a:t>onClose</a:t>
            </a:r>
            <a:r>
              <a:rPr lang="en-US" baseline="0" dirty="0" smtClean="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smtClean="0"/>
              <a:t>comparable’s</a:t>
            </a:r>
            <a:r>
              <a:rPr lang="en-US" baseline="0" dirty="0" smtClean="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unordered intermediate operation removes the</a:t>
            </a:r>
            <a:r>
              <a:rPr lang="en-US" baseline="0" dirty="0" smtClean="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sequential and parallel intermediate</a:t>
            </a:r>
            <a:r>
              <a:rPr lang="en-US" baseline="0" dirty="0" smtClean="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a:t>
            </a:r>
            <a:r>
              <a:rPr lang="en-US" baseline="0" dirty="0" smtClean="0"/>
              <a:t>4.  </a:t>
            </a:r>
            <a:r>
              <a:rPr lang="en-US" baseline="0" dirty="0" smtClean="0"/>
              <a:t>The 2 and 1 elements that follow the 4 are not included because the number 4 did not match the predicate and stopped stream processing.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a:t>
            </a:r>
            <a:r>
              <a:rPr lang="en-US" baseline="0" dirty="0" smtClean="0"/>
              <a:t>transformed stream</a:t>
            </a:r>
            <a:r>
              <a:rPr lang="en-US" baseline="0" dirty="0"/>
              <a:t>,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smtClean="0"/>
              <a:t>Equals and </a:t>
            </a:r>
            <a:r>
              <a:rPr lang="en-US" dirty="0" err="1" smtClean="0"/>
              <a:t>hashCode</a:t>
            </a:r>
            <a:r>
              <a:rPr lang="en-US" baseline="0" dirty="0" smtClean="0"/>
              <a:t> are not abstract because they are defined by Object and all objects, including lambdas, inherit from Object. D</a:t>
            </a:r>
            <a:r>
              <a:rPr lang="en-US" dirty="0" smtClean="0"/>
              <a:t>efault </a:t>
            </a:r>
            <a:r>
              <a:rPr lang="en-US" dirty="0"/>
              <a:t>and static methods are not abstract because they have an implementation. </a:t>
            </a:r>
            <a:r>
              <a:rPr lang="en-US" baseline="0" dirty="0" smtClean="0"/>
              <a:t>The </a:t>
            </a:r>
            <a:r>
              <a:rPr lang="en-US" baseline="0" dirty="0"/>
              <a:t>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t>
            </a:r>
            <a:r>
              <a:rPr lang="en-US" i="0" baseline="0" dirty="0" smtClean="0"/>
              <a:t>reduce. 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second argument to reduce is the reduction function.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a:t>
            </a:r>
            <a:r>
              <a:rPr lang="en-US" baseline="0" dirty="0" smtClean="0"/>
              <a:t>the last example</a:t>
            </a:r>
            <a:r>
              <a:rPr lang="en-US" baseline="0" dirty="0"/>
              <a:t>,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a:t>
            </a:r>
            <a:r>
              <a:rPr lang="en-US" baseline="0" dirty="0" smtClean="0"/>
              <a:t>example, </a:t>
            </a:r>
            <a:r>
              <a:rPr lang="en-US" baseline="0" dirty="0"/>
              <a:t>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baseline="0" dirty="0" smtClean="0"/>
              <a:t> </a:t>
            </a:r>
            <a:r>
              <a:rPr lang="en-US" dirty="0" smtClean="0"/>
              <a:t>This example uses </a:t>
            </a:r>
            <a:r>
              <a:rPr lang="en-US" dirty="0" err="1" smtClean="0"/>
              <a:t>charAt</a:t>
            </a:r>
            <a:r>
              <a:rPr lang="en-US" dirty="0" smtClean="0"/>
              <a:t>(0) as a </a:t>
            </a:r>
            <a:r>
              <a:rPr lang="en-US" dirty="0" err="1" smtClean="0"/>
              <a:t>classifer</a:t>
            </a:r>
            <a:r>
              <a:rPr lang="en-US" dirty="0" smtClean="0"/>
              <a:t> function to group </a:t>
            </a:r>
            <a:r>
              <a:rPr lang="en-US" dirty="0"/>
              <a:t>the</a:t>
            </a:r>
            <a:r>
              <a:rPr lang="en-US" baseline="0" dirty="0"/>
              <a:t> words by their starting letter, listing each word with its letter.  We specify that a </a:t>
            </a:r>
            <a:r>
              <a:rPr lang="en-US" baseline="0" dirty="0" err="1"/>
              <a:t>TreeMap</a:t>
            </a:r>
            <a:r>
              <a:rPr lang="en-US" baseline="0" dirty="0"/>
              <a:t> should be used for the </a:t>
            </a:r>
            <a:r>
              <a:rPr lang="en-US" baseline="0" dirty="0" smtClean="0"/>
              <a:t>mapping</a:t>
            </a:r>
            <a:r>
              <a:rPr lang="en-US" baseline="0" dirty="0"/>
              <a:t>,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a:t>
            </a:r>
            <a:r>
              <a:rPr lang="en-US" dirty="0" smtClean="0"/>
              <a:t>he </a:t>
            </a:r>
            <a:r>
              <a:rPr lang="en-US" dirty="0"/>
              <a:t>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a:t>
            </a:r>
            <a:r>
              <a:rPr lang="en-US" baseline="0" dirty="0" smtClean="0"/>
              <a:t>the wrapped </a:t>
            </a:r>
            <a:r>
              <a:rPr lang="en-US" baseline="0" dirty="0" err="1" smtClean="0"/>
              <a:t>autoClosable</a:t>
            </a:r>
            <a:r>
              <a:rPr lang="en-US" baseline="0" dirty="0" smtClean="0"/>
              <a:t> </a:t>
            </a:r>
            <a:r>
              <a:rPr lang="en-US" baseline="0" dirty="0"/>
              <a:t>throws an Exception, </a:t>
            </a:r>
            <a:r>
              <a:rPr lang="en-US" baseline="0" dirty="0" smtClean="0"/>
              <a:t>the returned lambda </a:t>
            </a:r>
            <a:r>
              <a:rPr lang="en-US" baseline="0" dirty="0"/>
              <a:t>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a:t>
            </a:r>
            <a:r>
              <a:rPr lang="en-US" dirty="0" smtClean="0"/>
              <a:t>specifically catch</a:t>
            </a:r>
            <a:r>
              <a:rPr lang="en-US" baseline="0" dirty="0" smtClean="0"/>
              <a:t> </a:t>
            </a:r>
            <a:r>
              <a:rPr lang="en-US" baseline="0" dirty="0"/>
              <a:t>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t>
            </a:r>
            <a:r>
              <a:rPr lang="en-US" baseline="0" dirty="0" smtClean="0"/>
              <a:t>A </a:t>
            </a:r>
            <a:r>
              <a:rPr lang="en-US" baseline="0" dirty="0" err="1" smtClean="0"/>
              <a:t>NotClosedException</a:t>
            </a:r>
            <a:r>
              <a:rPr lang="en-US" baseline="0" dirty="0" smtClean="0"/>
              <a:t> won’t </a:t>
            </a:r>
            <a:r>
              <a:rPr lang="en-US" baseline="0" dirty="0"/>
              <a:t>be caught </a:t>
            </a:r>
            <a:r>
              <a:rPr lang="en-US" baseline="0" dirty="0" smtClean="0"/>
              <a:t>when </a:t>
            </a:r>
            <a:r>
              <a:rPr lang="en-US" baseline="0" dirty="0"/>
              <a:t>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a:t>
            </a:r>
            <a:r>
              <a:rPr lang="en-US" baseline="0" dirty="0" smtClean="0"/>
              <a:t>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a:t>
            </a:r>
            <a:r>
              <a:rPr lang="en-US" baseline="0" dirty="0"/>
              <a:t>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a:t>
            </a:r>
            <a:r>
              <a:rPr lang="en-US" baseline="0" dirty="0" smtClean="0"/>
              <a:t>.  The related 2 argument FI takes two arguments instead of one.  </a:t>
            </a:r>
            <a:r>
              <a:rPr lang="en-US" baseline="0" dirty="0"/>
              <a:t>The related primitive FIs are like their generic counterparts except that they test a primitive value of double, int or long</a:t>
            </a:r>
            <a:r>
              <a:rPr lang="en-US" baseline="0" dirty="0" smtClean="0"/>
              <a:t>.  The Collections </a:t>
            </a:r>
            <a:r>
              <a:rPr lang="en-US" baseline="0" dirty="0" err="1" smtClean="0"/>
              <a:t>removeIf</a:t>
            </a:r>
            <a:r>
              <a:rPr lang="en-US" baseline="0" dirty="0" smtClean="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smtClean="0"/>
              <a:t>Functional </a:t>
            </a:r>
            <a:r>
              <a:rPr lang="en-US" sz="2400" dirty="0"/>
              <a:t>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a:t>
            </a:r>
            <a:r>
              <a:rPr lang="en-US" dirty="0" smtClean="0"/>
              <a:t>- </a:t>
            </a:r>
            <a:r>
              <a:rPr lang="en-US" dirty="0"/>
              <a:t>A</a:t>
            </a:r>
            <a:r>
              <a:rPr lang="en-US" dirty="0" smtClean="0"/>
              <a:t>lternative to Null</a:t>
            </a:r>
            <a:endParaRPr lang="en-US" dirty="0"/>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a:t>
            </a:r>
            <a:r>
              <a:rPr lang="en-US" sz="2200" dirty="0" smtClean="0"/>
              <a:t>– Return present value or throw Exception from Supplier.</a:t>
            </a:r>
            <a:endParaRPr lang="en-US" sz="2200" dirty="0"/>
          </a:p>
          <a:p>
            <a:pPr lvl="1"/>
            <a:r>
              <a:rPr lang="en-US" sz="2200" dirty="0"/>
              <a:t>map – Apply a Function mapping on a present </a:t>
            </a:r>
            <a:r>
              <a:rPr lang="en-US" sz="2200" dirty="0" smtClean="0"/>
              <a:t>value.</a:t>
            </a:r>
            <a:endParaRPr lang="en-US" sz="2200" dirty="0"/>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Such functions are inherently safe.</a:t>
            </a:r>
          </a:p>
          <a:p>
            <a:r>
              <a:rPr lang="en-US" sz="2400" dirty="0" smtClean="0"/>
              <a:t>“</a:t>
            </a:r>
            <a:r>
              <a:rPr lang="en-US" sz="2400" dirty="0"/>
              <a:t>Pure </a:t>
            </a:r>
            <a:r>
              <a:rPr lang="en-US" sz="2400" dirty="0" smtClean="0"/>
              <a:t>Function” </a:t>
            </a:r>
            <a:r>
              <a:rPr lang="en-US" sz="2400" dirty="0"/>
              <a:t>usually means Pure Commutative </a:t>
            </a:r>
            <a:r>
              <a:rPr lang="en-US" sz="2400" dirty="0" smtClean="0"/>
              <a:t>Function.</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a:t>
            </a:r>
            <a:r>
              <a:rPr lang="en-US" sz="2200" dirty="0" smtClean="0"/>
              <a:t>function with one or zero arguments is commutative</a:t>
            </a:r>
            <a:r>
              <a:rPr lang="en-US" sz="2200" dirty="0"/>
              <a: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smtClean="0"/>
              <a:t>This Supplier is pure: it always creates an empty hash set.</a:t>
            </a:r>
          </a:p>
          <a:p>
            <a:r>
              <a:rPr lang="en-US" sz="2400" dirty="0" smtClean="0"/>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It </a:t>
            </a:r>
            <a:r>
              <a:rPr lang="en-US" sz="2200" dirty="0"/>
              <a:t>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r>
              <a:rPr lang="en-US" sz="2000" dirty="0" smtClean="0"/>
              <a:t>:</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Equivalent lambda expression</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'H'</a:t>
            </a:r>
            <a:r>
              <a:rPr lang="en-US" sz="2000" b="1" dirty="0" smtClean="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a:t>
            </a:r>
            <a:r>
              <a:rPr lang="en-US" sz="2000" dirty="0" err="1" smtClean="0">
                <a:solidFill>
                  <a:srgbClr val="808080"/>
                </a:solidFill>
                <a:latin typeface="Courier New" panose="02070309020205020404" pitchFamily="49" charset="0"/>
              </a:rPr>
              <a:t>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 constructor on </a:t>
            </a:r>
            <a:r>
              <a:rPr lang="en-US" sz="2000" dirty="0" err="1" smtClean="0">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a:t>
            </a:r>
            <a:r>
              <a:rPr lang="en-US" sz="2000" dirty="0" smtClean="0"/>
              <a:t>compatible </a:t>
            </a:r>
            <a:r>
              <a:rPr lang="en-US" sz="2000" dirty="0"/>
              <a:t>return type</a:t>
            </a:r>
            <a:r>
              <a:rPr lang="en-US" sz="2000" dirty="0" smtClean="0"/>
              <a:t>.</a:t>
            </a:r>
          </a:p>
          <a:p>
            <a:r>
              <a:rPr lang="en-US" sz="2000" dirty="0" smtClean="0"/>
              <a:t>Arguments are bound in declaration order.</a:t>
            </a:r>
            <a:endParaRPr lang="en-US" sz="2000" dirty="0"/>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r>
              <a:rPr lang="en-US" sz="2000" dirty="0" smtClean="0">
                <a:solidFill>
                  <a:srgbClr val="008000"/>
                </a:solidFill>
                <a:latin typeface="Courier New" panose="02070309020205020404" pitchFamily="49" charset="0"/>
              </a:rPr>
              <a:t>) method </a:t>
            </a:r>
            <a:r>
              <a:rPr lang="en-US" sz="2000" dirty="0">
                <a:solidFill>
                  <a:srgbClr val="008000"/>
                </a:solidFill>
                <a:latin typeface="Courier New" panose="02070309020205020404" pitchFamily="49" charset="0"/>
              </a:rPr>
              <a:t>on out's </a:t>
            </a:r>
            <a:r>
              <a:rPr lang="en-US" sz="2000" dirty="0" err="1" smtClean="0">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printer = </a:t>
            </a:r>
            <a:r>
              <a:rPr lang="en-US" sz="2000" dirty="0" err="1" smtClean="0">
                <a:solidFill>
                  <a:srgbClr val="008000"/>
                </a:solidFill>
                <a:latin typeface="Courier New" panose="02070309020205020404" pitchFamily="49" charset="0"/>
              </a:rPr>
              <a:t>i</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smtClean="0"/>
              <a:t>class </a:t>
            </a:r>
            <a:r>
              <a:rPr lang="en-US" sz="2000" dirty="0"/>
              <a:t>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r>
              <a:rPr lang="en-US" sz="2800" dirty="0" smtClean="0"/>
              <a:t>.</a:t>
            </a:r>
            <a:endParaRPr lang="en-US" sz="2800" dirty="0"/>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a:t>
            </a:r>
            <a:r>
              <a:rPr lang="en-US" sz="2400" dirty="0" smtClean="0"/>
              <a:t>Collection</a:t>
            </a:r>
            <a:endParaRPr lang="en-US" sz="2000" dirty="0"/>
          </a:p>
          <a:p>
            <a:pPr lvl="1"/>
            <a:r>
              <a:rPr lang="en-US" sz="2400" dirty="0" smtClean="0"/>
              <a:t>A file</a:t>
            </a:r>
          </a:p>
          <a:p>
            <a:pPr lvl="1"/>
            <a:r>
              <a:rPr lang="en-US" sz="2400" dirty="0" smtClean="0"/>
              <a:t>An Iterated Function</a:t>
            </a:r>
            <a:endParaRPr lang="en-US" sz="2000" dirty="0" smtClean="0"/>
          </a:p>
          <a:p>
            <a:pPr lvl="1"/>
            <a:r>
              <a:rPr lang="en-US" sz="2400" dirty="0" smtClean="0"/>
              <a:t>Can Be Infinite</a:t>
            </a:r>
          </a:p>
          <a:p>
            <a:r>
              <a:rPr lang="en-US" sz="3200" dirty="0" smtClean="0"/>
              <a:t>Is </a:t>
            </a:r>
            <a:r>
              <a:rPr lang="en-US" sz="3200" dirty="0"/>
              <a:t>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smtClean="0"/>
              <a:t>Returns </a:t>
            </a:r>
            <a:r>
              <a:rPr lang="en-US" sz="2800" dirty="0"/>
              <a:t>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smtClean="0"/>
              <a:t>Similar </a:t>
            </a:r>
            <a:r>
              <a:rPr lang="en-US" sz="2400" dirty="0"/>
              <a:t>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smtClean="0"/>
              <a:t>Lambdas </a:t>
            </a:r>
            <a:r>
              <a:rPr lang="en-US" sz="2400" dirty="0"/>
              <a:t>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endParaRPr lang="en-US" sz="2400" dirty="0" smtClean="0"/>
          </a:p>
          <a:p>
            <a:pPr lvl="1"/>
            <a:r>
              <a:rPr lang="en-US" sz="1800" dirty="0" smtClean="0"/>
              <a:t>A </a:t>
            </a:r>
            <a:r>
              <a:rPr lang="en-US" sz="1800" i="1" dirty="0" smtClean="0"/>
              <a:t>reduction</a:t>
            </a:r>
            <a:r>
              <a:rPr lang="en-US" sz="1800" dirty="0" smtClean="0"/>
              <a:t> produces a result from every stream element</a:t>
            </a:r>
          </a:p>
          <a:p>
            <a:r>
              <a:rPr lang="en-US" sz="2400" dirty="0" smtClean="0"/>
              <a:t>Is Eager</a:t>
            </a:r>
          </a:p>
          <a:p>
            <a:pPr lvl="1"/>
            <a:r>
              <a:rPr lang="en-US" sz="1800" dirty="0" smtClean="0"/>
              <a:t>Starts </a:t>
            </a:r>
            <a:r>
              <a:rPr lang="en-US" sz="1800" dirty="0"/>
              <a:t>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a:t>
            </a:r>
            <a:r>
              <a:rPr lang="en-US" sz="1800" dirty="0" smtClean="0"/>
              <a:t>stream.</a:t>
            </a:r>
          </a:p>
          <a:p>
            <a:pPr lvl="1"/>
            <a:r>
              <a:rPr lang="en-US" sz="1800" dirty="0" smtClean="0"/>
              <a:t>Use a try-with-resources block with Closable data source streams.</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a:t>
            </a:r>
            <a:r>
              <a:rPr lang="en-US" sz="2400" dirty="0" smtClean="0"/>
              <a:t>or </a:t>
            </a:r>
            <a:r>
              <a:rPr lang="en-US" sz="2400" dirty="0"/>
              <a:t>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smtClean="0"/>
              <a:t>Parallel streams may process multiple elements at a time.</a:t>
            </a:r>
            <a:endParaRPr lang="en-US" sz="2000" dirty="0" smtClean="0"/>
          </a:p>
          <a:p>
            <a:r>
              <a:rPr lang="en-US" sz="2400" dirty="0" smtClean="0"/>
              <a:t>Sequential streams process a single element at a time.</a:t>
            </a:r>
          </a:p>
          <a:p>
            <a:r>
              <a:rPr lang="en-US" sz="2400" dirty="0" smtClean="0"/>
              <a:t>Ordered streams have a defined order.</a:t>
            </a:r>
          </a:p>
          <a:p>
            <a:r>
              <a:rPr lang="en-US" sz="2400" dirty="0" smtClean="0"/>
              <a:t>Unordered streams lack a defined order.</a:t>
            </a:r>
          </a:p>
          <a:p>
            <a:r>
              <a:rPr lang="en-US" sz="2400" dirty="0" smtClean="0"/>
              <a:t>Both sequential and parallel streams may be ordered, but only an ordered sequential stream guarantees actual encounter order.</a:t>
            </a:r>
          </a:p>
          <a:p>
            <a:pPr lvl="1"/>
            <a:r>
              <a:rPr lang="en-US" sz="1800" dirty="0" smtClean="0"/>
              <a:t>Certain operations are only well defined for ordered streams, and impose additional overhead on ordered parallel streams.</a:t>
            </a:r>
          </a:p>
          <a:p>
            <a:r>
              <a:rPr lang="en-US" sz="2400" dirty="0" smtClean="0"/>
              <a:t>Pure commutative functions and operations work correctly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smtClean="0"/>
              <a:t>Data Source Examples</a:t>
            </a:r>
            <a:endParaRPr lang="en-US" dirty="0"/>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smtClean="0"/>
              <a:t>Collection</a:t>
            </a:r>
          </a:p>
          <a:p>
            <a:pPr lvl="1"/>
            <a:r>
              <a:rPr lang="en-US" sz="2000" dirty="0" err="1" smtClean="0"/>
              <a:t>Collection.stream</a:t>
            </a:r>
            <a:r>
              <a:rPr lang="en-US" sz="2000" dirty="0" smtClean="0"/>
              <a:t>() creates a sequential stream</a:t>
            </a:r>
          </a:p>
          <a:p>
            <a:pPr lvl="1"/>
            <a:r>
              <a:rPr lang="en-US" sz="2000" dirty="0" err="1" smtClean="0"/>
              <a:t>Collection.parallelStream</a:t>
            </a:r>
            <a:r>
              <a:rPr lang="en-US" sz="2000" dirty="0" smtClean="0"/>
              <a:t>() creates a parallel stream</a:t>
            </a:r>
          </a:p>
          <a:p>
            <a:pPr lvl="1"/>
            <a:r>
              <a:rPr lang="en-US" sz="2000" dirty="0" smtClean="0"/>
              <a:t>Stream ordering determined by underlying collection ordering</a:t>
            </a:r>
          </a:p>
          <a:p>
            <a:pPr lvl="2"/>
            <a:r>
              <a:rPr lang="en-US" sz="1800" dirty="0" smtClean="0"/>
              <a:t>List, Queue, </a:t>
            </a:r>
            <a:r>
              <a:rPr lang="en-US" sz="1800" dirty="0" err="1" smtClean="0"/>
              <a:t>SortedSet</a:t>
            </a:r>
            <a:r>
              <a:rPr lang="en-US" sz="1800" dirty="0" smtClean="0"/>
              <a:t>, and </a:t>
            </a:r>
            <a:r>
              <a:rPr lang="en-US" sz="1800" dirty="0" err="1" smtClean="0"/>
              <a:t>LinkedHashSet</a:t>
            </a:r>
            <a:r>
              <a:rPr lang="en-US" sz="1800" dirty="0" smtClean="0"/>
              <a:t> are ordered</a:t>
            </a:r>
          </a:p>
          <a:p>
            <a:pPr lvl="2"/>
            <a:r>
              <a:rPr lang="en-US" sz="1800" dirty="0" err="1" smtClean="0"/>
              <a:t>HashSet</a:t>
            </a:r>
            <a:r>
              <a:rPr lang="en-US" sz="1800" dirty="0" smtClean="0"/>
              <a:t> is unordered</a:t>
            </a:r>
          </a:p>
          <a:p>
            <a:r>
              <a:rPr lang="en-US" sz="2400" dirty="0" err="1" smtClean="0"/>
              <a:t>Stream.of</a:t>
            </a:r>
            <a:r>
              <a:rPr lang="en-US" sz="2400" dirty="0" smtClean="0"/>
              <a:t>() - Array</a:t>
            </a:r>
          </a:p>
          <a:p>
            <a:pPr lvl="1"/>
            <a:r>
              <a:rPr lang="en-US" sz="2000" dirty="0" err="1" smtClean="0"/>
              <a:t>Stream.of</a:t>
            </a:r>
            <a:r>
              <a:rPr lang="en-US" sz="2000" dirty="0" smtClean="0"/>
              <a:t>(T… values) creates a sequential ordered stream.</a:t>
            </a:r>
          </a:p>
          <a:p>
            <a:r>
              <a:rPr lang="en-US" sz="2400" dirty="0" smtClean="0"/>
              <a:t>File</a:t>
            </a:r>
          </a:p>
          <a:p>
            <a:pPr lvl="1"/>
            <a:r>
              <a:rPr lang="en-US" sz="2000" dirty="0" err="1" smtClean="0"/>
              <a:t>Files.lines</a:t>
            </a:r>
            <a:r>
              <a:rPr lang="en-US" sz="2000" dirty="0" smtClean="0"/>
              <a:t>(Path path) </a:t>
            </a:r>
            <a:r>
              <a:rPr lang="en-US" sz="2000" dirty="0"/>
              <a:t>creates a stream of Strings </a:t>
            </a:r>
            <a:r>
              <a:rPr lang="en-US" sz="2000" dirty="0" smtClean="0"/>
              <a:t>from a file.</a:t>
            </a:r>
          </a:p>
          <a:p>
            <a:pPr lvl="1"/>
            <a:r>
              <a:rPr lang="en-US" sz="2000" dirty="0" smtClean="0"/>
              <a:t>File streams should be closed and used with try-with-resources.</a:t>
            </a:r>
          </a:p>
          <a:p>
            <a:r>
              <a:rPr lang="en-US" sz="2400" dirty="0" smtClean="0"/>
              <a:t>Iterated Function</a:t>
            </a:r>
          </a:p>
          <a:p>
            <a:pPr lvl="1"/>
            <a:r>
              <a:rPr lang="en-US" sz="2000" dirty="0" err="1" smtClean="0"/>
              <a:t>Stream.iterate</a:t>
            </a:r>
            <a:r>
              <a:rPr lang="en-US" sz="2000" dirty="0" smtClean="0"/>
              <a:t>(T seed, </a:t>
            </a:r>
            <a:r>
              <a:rPr lang="en-US" sz="2000" dirty="0" err="1" smtClean="0"/>
              <a:t>UnaryOperator</a:t>
            </a:r>
            <a:r>
              <a:rPr lang="en-US" sz="2000" dirty="0" smtClean="0"/>
              <a:t>&lt;T&gt; function) creates a sequential ordered infinite stream starting with the provided seed and repeatedly applying the provided function to it.</a:t>
            </a:r>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a:t>
            </a:r>
            <a:r>
              <a:rPr lang="en-US" sz="2400" dirty="0" smtClean="0">
                <a:cs typeface="Courier New" panose="02070309020205020404" pitchFamily="49" charset="0"/>
              </a:rPr>
              <a:t>retains the contents </a:t>
            </a:r>
            <a:r>
              <a:rPr lang="en-US" sz="2400" dirty="0">
                <a:cs typeface="Courier New" panose="02070309020205020404" pitchFamily="49" charset="0"/>
              </a:rPr>
              <a:t>of the </a:t>
            </a:r>
            <a:r>
              <a:rPr lang="en-US" sz="2400" dirty="0" smtClean="0">
                <a:cs typeface="Courier New" panose="02070309020205020404" pitchFamily="49" charset="0"/>
              </a:rPr>
              <a:t>stream </a:t>
            </a:r>
            <a:r>
              <a:rPr lang="en-US" sz="2400" dirty="0">
                <a:cs typeface="Courier New" panose="02070309020205020404" pitchFamily="49" charset="0"/>
              </a:rPr>
              <a:t>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a:t>
            </a:r>
            <a:r>
              <a:rPr lang="en-US" dirty="0" smtClean="0"/>
              <a:t>Infinite to Finite Stream</a:t>
            </a:r>
            <a:endParaRPr lang="en-US" dirty="0"/>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a:t>
            </a:r>
            <a:r>
              <a:rPr lang="en-US" sz="2400" dirty="0" smtClean="0"/>
              <a:t>elements</a:t>
            </a:r>
          </a:p>
          <a:p>
            <a:r>
              <a:rPr lang="en-US" sz="2400" dirty="0" smtClean="0"/>
              <a:t>Not pure commutative. Undefined on unordered stream.</a:t>
            </a:r>
          </a:p>
          <a:p>
            <a:r>
              <a:rPr lang="en-US" sz="2400" dirty="0" smtClean="0"/>
              <a:t>Introduces overhead on a parallel stream.</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smtClean="0"/>
              <a:t>Sorts stream items.  Resulting stream is an ordered stream.</a:t>
            </a:r>
          </a:p>
          <a:p>
            <a:r>
              <a:rPr lang="en-US" sz="2000" dirty="0" smtClean="0"/>
              <a:t>Supports parallel streams.  </a:t>
            </a:r>
            <a:r>
              <a:rPr lang="en-US" sz="2000" dirty="0"/>
              <a:t>S</a:t>
            </a:r>
            <a:r>
              <a:rPr lang="en-US" sz="2000" dirty="0" smtClean="0"/>
              <a:t>table for sequential ordered streams.</a:t>
            </a:r>
          </a:p>
          <a:p>
            <a:pPr lvl="1"/>
            <a:r>
              <a:rPr lang="en-US" sz="1800" dirty="0" smtClean="0"/>
              <a:t>Stable sort means ties (compare = 0) retain underlying stream ordering.</a:t>
            </a:r>
          </a:p>
          <a:p>
            <a:r>
              <a:rPr lang="en-US" sz="2000" dirty="0" smtClean="0"/>
              <a:t>Sorts using the </a:t>
            </a:r>
            <a:r>
              <a:rPr lang="en-US" sz="2000" i="1" dirty="0" smtClean="0"/>
              <a:t>natural order</a:t>
            </a:r>
            <a:r>
              <a:rPr lang="en-US" sz="2000" dirty="0" smtClean="0"/>
              <a:t> only when elements are Comparable</a:t>
            </a: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2000"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sz="2000" dirty="0" smtClean="0">
              <a:latin typeface="Courier New" panose="02070309020205020404" pitchFamily="49" charset="0"/>
              <a:cs typeface="Courier New" panose="02070309020205020404" pitchFamily="49" charset="0"/>
            </a:endParaRPr>
          </a:p>
          <a:p>
            <a:r>
              <a:rPr lang="en-US" sz="2000" dirty="0" smtClean="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p>
          <a:p>
            <a:pPr marL="0" indent="0">
              <a:buNone/>
            </a:pPr>
            <a:r>
              <a:rPr lang="en-US" sz="2000" b="1" dirty="0" smtClean="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smtClean="0"/>
              <a:t>Unordered</a:t>
            </a:r>
            <a:endParaRPr lang="en-US" dirty="0"/>
          </a:p>
        </p:txBody>
      </p:sp>
      <p:sp>
        <p:nvSpPr>
          <p:cNvPr id="3" name="Content Placeholder 2"/>
          <p:cNvSpPr>
            <a:spLocks noGrp="1"/>
          </p:cNvSpPr>
          <p:nvPr>
            <p:ph idx="1"/>
          </p:nvPr>
        </p:nvSpPr>
        <p:spPr>
          <a:xfrm>
            <a:off x="677334" y="1464129"/>
            <a:ext cx="8596668" cy="4577233"/>
          </a:xfrm>
        </p:spPr>
        <p:txBody>
          <a:bodyPr>
            <a:noAutofit/>
          </a:bodyPr>
          <a:lstStyle/>
          <a:p>
            <a:r>
              <a:rPr lang="en-US" sz="2400" dirty="0" smtClean="0"/>
              <a:t>Removes the ordered constraint from an ordered stream.</a:t>
            </a:r>
          </a:p>
          <a:p>
            <a:r>
              <a:rPr lang="en-US" sz="2400" dirty="0" smtClean="0"/>
              <a:t>Improves the performance of a parallel ordered stream.</a:t>
            </a:r>
          </a:p>
          <a:p>
            <a:r>
              <a:rPr lang="en-US" sz="2400" dirty="0" smtClean="0"/>
              <a:t>Use on a parallel stream that does not rely on ordering.</a:t>
            </a:r>
          </a:p>
          <a:p>
            <a:r>
              <a:rPr lang="en-US" sz="2400" dirty="0"/>
              <a:t>Pure </a:t>
            </a:r>
            <a:r>
              <a:rPr lang="en-US" sz="2400" dirty="0" smtClean="0"/>
              <a:t>commutative functions and operations always work.</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smtClean="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and Parallel</a:t>
            </a:r>
            <a:endParaRPr lang="en-US" dirty="0"/>
          </a:p>
        </p:txBody>
      </p:sp>
      <p:sp>
        <p:nvSpPr>
          <p:cNvPr id="3" name="Content Placeholder 2"/>
          <p:cNvSpPr>
            <a:spLocks noGrp="1"/>
          </p:cNvSpPr>
          <p:nvPr>
            <p:ph idx="1"/>
          </p:nvPr>
        </p:nvSpPr>
        <p:spPr>
          <a:xfrm>
            <a:off x="677334" y="1457499"/>
            <a:ext cx="8596668" cy="4583864"/>
          </a:xfrm>
        </p:spPr>
        <p:txBody>
          <a:bodyPr>
            <a:noAutofit/>
          </a:bodyPr>
          <a:lstStyle/>
          <a:p>
            <a:r>
              <a:rPr lang="en-US" sz="2000" dirty="0" smtClean="0"/>
              <a:t>The sequential() intermediate operation makes a stream sequential.</a:t>
            </a:r>
          </a:p>
          <a:p>
            <a:r>
              <a:rPr lang="en-US" sz="2000" dirty="0" smtClean="0"/>
              <a:t>The parallel() intermediate operation makes a stream parallel.</a:t>
            </a:r>
          </a:p>
          <a:p>
            <a:r>
              <a:rPr lang="en-US" sz="2000" dirty="0" smtClean="0"/>
              <a:t>May be used to maximize performance by parallelizing a stream when it is most beneficial to do so.</a:t>
            </a:r>
          </a:p>
          <a:p>
            <a:pPr marL="0" indent="0">
              <a:buNone/>
            </a:pP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smtClean="0"/>
              <a:t>Making the stream parallel after the limit operation avoids the additional overhead of the parallel ordered limit operation.</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smtClean="0"/>
              <a:t>Transforms the stream to include </a:t>
            </a:r>
            <a:r>
              <a:rPr lang="en-US" sz="2400" dirty="0"/>
              <a:t>the elements that match the </a:t>
            </a:r>
            <a:r>
              <a:rPr lang="en-US" sz="2400" dirty="0" smtClean="0"/>
              <a:t>predicate stopping when an element does not match.</a:t>
            </a:r>
            <a:endParaRPr lang="en-US" sz="2400" dirty="0"/>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4</a:t>
            </a:r>
            <a:r>
              <a:rPr lang="en-US" sz="2400" dirty="0" smtClean="0"/>
              <a:t>.</a:t>
            </a:r>
            <a:endParaRPr lang="en-US" sz="2400" dirty="0"/>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Transforms the stream to skip </a:t>
            </a:r>
            <a:r>
              <a:rPr lang="en-US" sz="2400" dirty="0"/>
              <a:t>the elements that match the predicate </a:t>
            </a:r>
            <a:r>
              <a:rPr lang="en-US" sz="2400" dirty="0" smtClean="0"/>
              <a:t>stopping when an element matches.</a:t>
            </a:r>
            <a:endParaRPr lang="en-US" sz="2400" dirty="0"/>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returns a </a:t>
            </a:r>
            <a:r>
              <a:rPr lang="en-US" sz="2300" dirty="0">
                <a:solidFill>
                  <a:srgbClr val="008000"/>
                </a:solidFill>
                <a:highlight>
                  <a:srgbClr val="FFFFFF"/>
                </a:highlight>
                <a:latin typeface="Courier New" panose="02070309020205020404" pitchFamily="49" charset="0"/>
                <a:cs typeface="Courier New" panose="02070309020205020404" pitchFamily="49" charset="0"/>
              </a:rPr>
              <a:t>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smtClean="0"/>
              <a:t>The identity value is returned for empty streams or used as the second argument when the first stream value is processed.</a:t>
            </a:r>
          </a:p>
          <a:p>
            <a:r>
              <a:rPr lang="en-US" sz="2000" dirty="0" smtClean="0"/>
              <a:t>This </a:t>
            </a:r>
            <a:r>
              <a:rPr lang="en-US" sz="2000" dirty="0"/>
              <a:t>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a:t>
            </a:r>
            <a:r>
              <a:rPr lang="en-US" sz="2400" dirty="0" smtClean="0"/>
              <a:t>stream. Imposes additional overhead on an ordered parallel stream. Equivalent to </a:t>
            </a:r>
            <a:r>
              <a:rPr lang="en-US" sz="2400" dirty="0" err="1" smtClean="0"/>
              <a:t>findAny</a:t>
            </a:r>
            <a:r>
              <a:rPr lang="en-US" sz="2400" dirty="0" smtClean="0"/>
              <a:t> when used on an unordered stream.</a:t>
            </a:r>
            <a:endParaRPr lang="en-US" sz="2400" dirty="0"/>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Strategy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sortedSet</a:t>
            </a:r>
            <a:r>
              <a:rPr lang="en-US" b="1" dirty="0" smtClean="0">
                <a:solidFill>
                  <a:srgbClr val="00008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5</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endParaRPr lang="en-US" b="1" dirty="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t>
            </a:r>
            <a:r>
              <a:rPr lang="en-US" sz="2200" dirty="0" smtClean="0"/>
              <a:t>argument, </a:t>
            </a:r>
            <a:r>
              <a:rPr lang="en-US" sz="2200" dirty="0"/>
              <a:t>R – Return </a:t>
            </a:r>
            <a:r>
              <a:rPr lang="en-US" sz="2200" dirty="0" smtClean="0"/>
              <a:t>Value, </a:t>
            </a:r>
            <a:r>
              <a:rPr lang="en-US" sz="2200" dirty="0"/>
              <a:t>U – Second argument</a:t>
            </a:r>
          </a:p>
          <a:p>
            <a:pPr lvl="1"/>
            <a:r>
              <a:rPr lang="en-US" sz="2200" dirty="0"/>
              <a:t>Any of the above are omitted if not </a:t>
            </a:r>
            <a:r>
              <a:rPr lang="en-US" sz="2200" dirty="0" smtClean="0"/>
              <a:t>used or the same as T.</a:t>
            </a:r>
            <a:endParaRPr lang="en-US" sz="2200" dirty="0"/>
          </a:p>
          <a:p>
            <a:r>
              <a:rPr lang="en-US" sz="2400" dirty="0" smtClean="0"/>
              <a:t>Many </a:t>
            </a:r>
            <a:r>
              <a:rPr lang="en-US" sz="2400" dirty="0"/>
              <a:t>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21169</TotalTime>
  <Words>10712</Words>
  <Application>Microsoft Office PowerPoint</Application>
  <PresentationFormat>Widescreen</PresentationFormat>
  <Paragraphs>950</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Filter</vt:lpstr>
      <vt:lpstr>Limit and Skip – Infinite to Finite Stream</vt:lpstr>
      <vt:lpstr>Limit Unbounded Streams</vt:lpstr>
      <vt:lpstr>Dangerous Unbounded Processing</vt:lpstr>
      <vt:lpstr>Safe Unbounded Processing</vt:lpstr>
      <vt:lpstr>Distinct</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1685</cp:revision>
  <dcterms:created xsi:type="dcterms:W3CDTF">2017-04-29T22:11:00Z</dcterms:created>
  <dcterms:modified xsi:type="dcterms:W3CDTF">2022-08-15T00:21:48Z</dcterms:modified>
</cp:coreProperties>
</file>