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1" r:id="rId43"/>
    <p:sldId id="332" r:id="rId44"/>
    <p:sldId id="317" r:id="rId45"/>
    <p:sldId id="318" r:id="rId46"/>
    <p:sldId id="311" r:id="rId47"/>
    <p:sldId id="312" r:id="rId48"/>
    <p:sldId id="271" r:id="rId49"/>
    <p:sldId id="295" r:id="rId50"/>
    <p:sldId id="319" r:id="rId51"/>
    <p:sldId id="320" r:id="rId52"/>
    <p:sldId id="313" r:id="rId53"/>
    <p:sldId id="278" r:id="rId54"/>
    <p:sldId id="277" r:id="rId55"/>
    <p:sldId id="279" r:id="rId56"/>
    <p:sldId id="280" r:id="rId57"/>
    <p:sldId id="281" r:id="rId58"/>
    <p:sldId id="333" r:id="rId59"/>
    <p:sldId id="325" r:id="rId60"/>
    <p:sldId id="326" r:id="rId61"/>
    <p:sldId id="327" r:id="rId62"/>
    <p:sldId id="328" r:id="rId63"/>
    <p:sldId id="329" r:id="rId64"/>
    <p:sldId id="298" r:id="rId65"/>
    <p:sldId id="299" r:id="rId66"/>
    <p:sldId id="300" r:id="rId67"/>
    <p:sldId id="301" r:id="rId68"/>
    <p:sldId id="302" r:id="rId69"/>
    <p:sldId id="303" r:id="rId70"/>
    <p:sldId id="308" r:id="rId71"/>
    <p:sldId id="309" r:id="rId72"/>
    <p:sldId id="306" r:id="rId73"/>
    <p:sldId id="307" r:id="rId74"/>
    <p:sldId id="304" r:id="rId75"/>
    <p:sldId id="29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5"/>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a:t>
            </a:r>
            <a:r>
              <a:rPr lang="en-US" baseline="0" dirty="0" smtClean="0"/>
              <a:t>effects.  Pure functions will be explained later but know when you see a consumer used it is not a pure function</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another.  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To create a new optional the </a:t>
            </a:r>
            <a:r>
              <a:rPr lang="en-US" baseline="0" dirty="0" err="1"/>
              <a:t>ofNullable</a:t>
            </a:r>
            <a:r>
              <a:rPr lang="en-US" baseline="0" dirty="0"/>
              <a:t> is a good choice because it returns an empty optional when the value is null.  For obtaining a value, the </a:t>
            </a:r>
            <a:r>
              <a:rPr lang="en-US" baseline="0" dirty="0" err="1"/>
              <a:t>orElse</a:t>
            </a:r>
            <a:r>
              <a:rPr lang="en-US" baseline="0" dirty="0"/>
              <a:t> family of methods are a good choice because they force the developer to think about what happens when the optional is empty.  The map method transforms one type of optional into another.  The optional will have a present value if both the original has a present value and the mapped function returns non-null.  There is a </a:t>
            </a:r>
            <a:r>
              <a:rPr lang="en-US" baseline="0" dirty="0" err="1"/>
              <a:t>flatMap</a:t>
            </a:r>
            <a:r>
              <a:rPr lang="en-US" baseline="0" dirty="0"/>
              <a:t> method for functions that themselves return </a:t>
            </a:r>
            <a:r>
              <a:rPr lang="en-US" baseline="0" dirty="0" err="1"/>
              <a:t>Optionals</a:t>
            </a:r>
            <a:r>
              <a:rPr lang="en-US" baseline="0" dirty="0"/>
              <a:t>.  The filter method is a good way to perform additional tests on an optional.  It returns an empty optional </a:t>
            </a:r>
            <a:r>
              <a:rPr lang="en-US" baseline="0" dirty="0" smtClean="0"/>
              <a:t>when the optional is empty, or the predicate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and work correctly with unordered data because the same result will be produced regardless of what order the data is provided.  If it can be determined that an entire stream processing consists of pure commutative functions and operations, no further analysis is required to determine thread safety and correct processing with unordered data such as a </a:t>
            </a:r>
            <a:r>
              <a:rPr lang="en-US" baseline="0" dirty="0" err="1"/>
              <a:t>HashSet</a:t>
            </a:r>
            <a:r>
              <a:rPr lang="en-US" baseline="0" dirty="0"/>
              <a:t>.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These functions </a:t>
            </a:r>
            <a:r>
              <a:rPr lang="en-US" baseline="0" dirty="0"/>
              <a:t>are inherently parallelizable and work correctly with unordered data.  The </a:t>
            </a:r>
            <a:r>
              <a:rPr lang="en-US" baseline="0" dirty="0" err="1"/>
              <a:t>addOne</a:t>
            </a:r>
            <a:r>
              <a:rPr lang="en-US" baseline="0" dirty="0"/>
              <a:t> operator is pure because it uses no data outside of the function and commutative because single argument functions are always commutative.  The </a:t>
            </a:r>
            <a:r>
              <a:rPr lang="en-US" baseline="0" dirty="0" err="1"/>
              <a:t>getSalary</a:t>
            </a:r>
            <a:r>
              <a:rPr lang="en-US" baseline="0" dirty="0"/>
              <a:t> function is pure commutative.  Per-object property getters are pure commutative because they use no data outside of the object passed in, and the result is always the same property value of the object.  The </a:t>
            </a:r>
            <a:r>
              <a:rPr lang="en-US" baseline="0" dirty="0" err="1"/>
              <a:t>getSet</a:t>
            </a:r>
            <a:r>
              <a:rPr lang="en-US" baseline="0" dirty="0"/>
              <a:t> supplier is pure commutative because it always creates empty 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it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means If</a:t>
            </a:r>
            <a:r>
              <a:rPr lang="en-US" baseline="0" dirty="0"/>
              <a:t> you can take a local variable or argument, and add the keyword “final” without breaking compilation, it is effectively final.  The compiler infers that the variable is final even if it is not declared as such. In Java, a lambda must be assigned to a functional interface.</a:t>
            </a:r>
            <a:r>
              <a:rPr lang="en-US" dirty="0"/>
              <a:t> </a:t>
            </a:r>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  The syntax is the similar to a static method reference that creates a new object.  The primary difference is the use of the “ new” keyword to reference the constructor.  They may only be bound to FIs with a compatible return type.  The Supplier is the canonical FI for a constructor method reference.</a:t>
            </a:r>
            <a:r>
              <a:rPr lang="en-US" dirty="0"/>
              <a:t>  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which provides the values for processing.  Zero or more intermediate operations that transform or discard values.  The data source and intermediate operations are lazy and only executed when a terminal operation is added.  A terminal operation processes the stream elements and often returns a result.  It is eager.  Applying a terminal operation to a stream starts the processing and commits the stream.  Any further operations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has never actually happened to me in other languages, but here we are.  Example 1a is a predicate that returns true when given a 5.  Example 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a:t>mkTestFunc</a:t>
            </a:r>
            <a:r>
              <a:rPr lang="en-US" baseline="0" dirty="0"/>
              <a:t> 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 stream adds only positive numbers. </a:t>
            </a:r>
            <a:r>
              <a:rPr lang="en-US" i="1" dirty="0"/>
              <a:t>Go over slide </a:t>
            </a:r>
            <a:r>
              <a:rPr lang="en-US" i="1" u="none" dirty="0"/>
              <a:t>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a:t>For 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For this operation to work effectively, the object should have implemented a </a:t>
            </a:r>
            <a:r>
              <a:rPr lang="en-US" baseline="0" dirty="0" err="1"/>
              <a:t>hashCode</a:t>
            </a:r>
            <a:r>
              <a:rPr lang="en-US" baseline="0" dirty="0"/>
              <a:t> method that is consistent with its equals method.  A </a:t>
            </a:r>
            <a:r>
              <a:rPr lang="en-US" baseline="0" dirty="0" err="1"/>
              <a:t>hashCode</a:t>
            </a:r>
            <a:r>
              <a:rPr lang="en-US" baseline="0" dirty="0"/>
              <a:t> method is consistent with equals if it always returns the same value for two objects that are equal.  Note that for objects that use the default equal and </a:t>
            </a:r>
            <a:r>
              <a:rPr lang="en-US" baseline="0" dirty="0" err="1"/>
              <a:t>hashCode</a:t>
            </a:r>
            <a:r>
              <a:rPr lang="en-US" baseline="0" dirty="0"/>
              <a:t> methods, distinct will only filter out objects that are equal by identity.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baseline="0" dirty="0"/>
              <a:t>They can be useful to resolve ambiguous lambda expressions.  These can occur when a lambda is passed to an overloaded method with multiple FIs and more than 1 match. </a:t>
            </a:r>
            <a:r>
              <a:rPr lang="en-US" dirty="0"/>
              <a:t>A</a:t>
            </a:r>
            <a:r>
              <a:rPr lang="en-US" baseline="0" dirty="0"/>
              <a:t> lambda may have a single statement, or a statement block with a return.  </a:t>
            </a:r>
            <a:r>
              <a:rPr lang="en-US" dirty="0"/>
              <a:t>Unlike other programming languages, the value</a:t>
            </a:r>
            <a:r>
              <a:rPr lang="en-US" baseline="0" dirty="0"/>
              <a:t> of a Java lambda statement block is not implicitly the result of the last expression executed.  The return keyword is necessary unless the single statement form is used or the functional interface’s return type is void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a:t>A</a:t>
            </a:r>
            <a:r>
              <a:rPr lang="en-US" i="0" baseline="0" dirty="0"/>
              <a:t> reduction is an operation that always processes every element to produce a single result.</a:t>
            </a:r>
            <a:endParaRPr lang="en-US" i="1" dirty="0"/>
          </a:p>
          <a:p>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  I say “avoid” instead of “never” use </a:t>
            </a:r>
            <a:r>
              <a:rPr lang="en-US" dirty="0" err="1"/>
              <a:t>forEach</a:t>
            </a:r>
            <a:r>
              <a:rPr lang="en-US" dirty="0"/>
              <a:t> on an infinite stream because it could make sense to have an event processing loop implemented as an infinite stream.  Implementing such an event loop as a stream could make sense as a way to separate the generation of events, event</a:t>
            </a:r>
            <a:r>
              <a:rPr lang="en-US" baseline="0" dirty="0"/>
              <a:t> filtering, and</a:t>
            </a:r>
            <a:r>
              <a:rPr lang="en-US" dirty="0"/>
              <a:t> processing</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a:t>This is an example of how to add numbers using a reduction. </a:t>
            </a:r>
            <a:r>
              <a:rPr lang="en-US" i="1" baseline="0" dirty="0"/>
              <a:t>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In the reduce terminal operation, the identify property is what is returned if the stream is empty, or it is passed as the second argument to the reduction function when the first element is processed.  </a:t>
            </a:r>
            <a:r>
              <a:rPr lang="en-US" i="0" baseline="0" dirty="0"/>
              <a:t>The reduction function is both pure and commutative because it only uses its arguments and gets the same result regardless of the order of operations.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  The </a:t>
            </a:r>
            <a:r>
              <a:rPr lang="en-US" baseline="0" dirty="0" err="1"/>
              <a:t>LinkedHashSet</a:t>
            </a:r>
            <a:r>
              <a:rPr lang="en-US" baseline="0" dirty="0"/>
              <a:t> trick is handy if you have a set of unique values that you need sorted for display purposes, but would also like to map using key hash values for per-element performance.  The </a:t>
            </a:r>
            <a:r>
              <a:rPr lang="en-US" baseline="0" dirty="0" err="1"/>
              <a:t>LinkedHashSet</a:t>
            </a:r>
            <a:r>
              <a:rPr lang="en-US" baseline="0" dirty="0"/>
              <a:t> lets you have your cake (the sorting) and eat it too (the hash association).</a:t>
            </a:r>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value for 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a:t>downstream collector.  </a:t>
            </a:r>
            <a:r>
              <a:rPr lang="en-US" i="0" baseline="0" dirty="0"/>
              <a:t>The downstream collector collects the element for each key in the map.</a:t>
            </a:r>
            <a:r>
              <a:rPr lang="en-US" baseline="0" dirty="0"/>
              <a:t>   Specifying the </a:t>
            </a:r>
            <a:r>
              <a:rPr lang="en-US" baseline="0" dirty="0" err="1"/>
              <a:t>TreeMap</a:t>
            </a:r>
            <a:r>
              <a:rPr lang="en-US" baseline="0" dirty="0"/>
              <a:t> and </a:t>
            </a:r>
            <a:r>
              <a:rPr lang="en-US" baseline="0" dirty="0" err="1"/>
              <a:t>TreeSet</a:t>
            </a:r>
            <a:r>
              <a:rPr lang="en-US" baseline="0" dirty="0"/>
              <a:t> demonstrates the flexibility of specifying the collection implementation: with little effort on our part, we have produced a sorted map with a set of sorted values for each letter.  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an exception is thrown in the body.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more information that you want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X1).equals(</a:t>
            </a:r>
            <a:r>
              <a:rPr lang="en-US" sz="2400" dirty="0" err="1"/>
              <a:t>fn.apply</a:t>
            </a:r>
            <a:r>
              <a:rPr lang="en-US" sz="2400" dirty="0"/>
              <a:t>(X, X1)) and </a:t>
            </a:r>
            <a:r>
              <a:rPr lang="en-US" sz="2400" dirty="0" err="1"/>
              <a:t>fn.apply</a:t>
            </a:r>
            <a:r>
              <a:rPr lang="en-US" sz="2400" dirty="0"/>
              <a:t>(X, X1).equals(</a:t>
            </a:r>
            <a:r>
              <a:rPr lang="en-US" sz="2400" dirty="0" err="1"/>
              <a:t>fn.apply</a:t>
            </a:r>
            <a:r>
              <a:rPr lang="en-US" sz="2400" dirty="0"/>
              <a:t>(X1, X)) are always true.</a:t>
            </a:r>
          </a:p>
          <a:p>
            <a:r>
              <a:rPr lang="en-US" sz="2400" dirty="0"/>
              <a:t>“Pure Functions” usually means Pure Commutative Functions.</a:t>
            </a:r>
          </a:p>
          <a:p>
            <a:r>
              <a:rPr lang="en-US" sz="2400" dirty="0"/>
              <a:t>Such functions are inherently safe.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Per-object property getters are 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not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 quick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a:t>
            </a:r>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1000</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4 5 6 7 */</a:t>
            </a:r>
          </a:p>
          <a:p>
            <a:r>
              <a:rPr lang="en-US" sz="2400" dirty="0"/>
              <a:t>Unlike filter, processing stops at number 7.</a:t>
            </a:r>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8</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8 9 10 11 12 13 14 15 */</a:t>
            </a:r>
          </a:p>
          <a:p>
            <a:r>
              <a:rPr lang="en-US" sz="2400" dirty="0"/>
              <a:t>Unlike filter, matching and skipping stops at number 7.</a:t>
            </a:r>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A reduction is a terminal operation that computes a value by processing all the values in the stream.</a:t>
            </a:r>
          </a:p>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18177</TotalTime>
  <Words>10016</Words>
  <Application>Microsoft Office PowerPoint</Application>
  <PresentationFormat>Widescreen</PresentationFormat>
  <Paragraphs>860</Paragraphs>
  <Slides>75</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1292</cp:revision>
  <dcterms:created xsi:type="dcterms:W3CDTF">2017-04-29T22:11:00Z</dcterms:created>
  <dcterms:modified xsi:type="dcterms:W3CDTF">2022-06-27T15:46:36Z</dcterms:modified>
</cp:coreProperties>
</file>