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2"/>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290" r:id="rId21"/>
    <p:sldId id="285" r:id="rId22"/>
    <p:sldId id="286" r:id="rId23"/>
    <p:sldId id="288" r:id="rId24"/>
    <p:sldId id="287" r:id="rId25"/>
    <p:sldId id="289" r:id="rId26"/>
    <p:sldId id="270" r:id="rId27"/>
    <p:sldId id="269" r:id="rId28"/>
    <p:sldId id="314" r:id="rId29"/>
    <p:sldId id="315" r:id="rId30"/>
    <p:sldId id="316" r:id="rId31"/>
    <p:sldId id="305" r:id="rId32"/>
    <p:sldId id="273" r:id="rId33"/>
    <p:sldId id="275" r:id="rId34"/>
    <p:sldId id="339" r:id="rId35"/>
    <p:sldId id="338" r:id="rId36"/>
    <p:sldId id="310" r:id="rId37"/>
    <p:sldId id="276" r:id="rId38"/>
    <p:sldId id="274" r:id="rId39"/>
    <p:sldId id="293" r:id="rId40"/>
    <p:sldId id="321" r:id="rId41"/>
    <p:sldId id="322" r:id="rId42"/>
    <p:sldId id="330" r:id="rId43"/>
    <p:sldId id="335" r:id="rId44"/>
    <p:sldId id="337" r:id="rId45"/>
    <p:sldId id="340" r:id="rId46"/>
    <p:sldId id="341" r:id="rId47"/>
    <p:sldId id="331" r:id="rId48"/>
    <p:sldId id="332" r:id="rId49"/>
    <p:sldId id="317" r:id="rId50"/>
    <p:sldId id="318" r:id="rId51"/>
    <p:sldId id="311" r:id="rId52"/>
    <p:sldId id="312" r:id="rId53"/>
    <p:sldId id="271" r:id="rId54"/>
    <p:sldId id="295" r:id="rId55"/>
    <p:sldId id="319" r:id="rId56"/>
    <p:sldId id="320" r:id="rId57"/>
    <p:sldId id="313" r:id="rId58"/>
    <p:sldId id="278" r:id="rId59"/>
    <p:sldId id="277" r:id="rId60"/>
    <p:sldId id="279" r:id="rId61"/>
    <p:sldId id="280" r:id="rId62"/>
    <p:sldId id="281" r:id="rId63"/>
    <p:sldId id="333" r:id="rId64"/>
    <p:sldId id="325" r:id="rId65"/>
    <p:sldId id="326" r:id="rId66"/>
    <p:sldId id="327" r:id="rId67"/>
    <p:sldId id="328" r:id="rId68"/>
    <p:sldId id="329" r:id="rId69"/>
    <p:sldId id="298" r:id="rId70"/>
    <p:sldId id="299" r:id="rId71"/>
    <p:sldId id="300" r:id="rId72"/>
    <p:sldId id="301" r:id="rId73"/>
    <p:sldId id="302" r:id="rId74"/>
    <p:sldId id="303" r:id="rId75"/>
    <p:sldId id="308" r:id="rId76"/>
    <p:sldId id="309" r:id="rId77"/>
    <p:sldId id="306" r:id="rId78"/>
    <p:sldId id="307" r:id="rId79"/>
    <p:sldId id="304" r:id="rId80"/>
    <p:sldId id="291"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39"/>
            <p14:sldId id="338"/>
          </p14:sldIdLst>
        </p14:section>
        <p14:section name="Intermediate Operations" id="{FE630BCF-A17C-4CED-9DD9-1D6A14534A70}">
          <p14:sldIdLst>
            <p14:sldId id="310"/>
            <p14:sldId id="276"/>
            <p14:sldId id="274"/>
            <p14:sldId id="293"/>
            <p14:sldId id="321"/>
            <p14:sldId id="322"/>
            <p14:sldId id="330"/>
            <p14:sldId id="335"/>
            <p14:sldId id="337"/>
            <p14:sldId id="340"/>
            <p14:sldId id="341"/>
            <p14:sldId id="331"/>
            <p14:sldId id="332"/>
            <p14:sldId id="317"/>
            <p14:sldId id="318"/>
          </p14:sldIdLst>
        </p14:section>
        <p14:section name="Terminal Operations" id="{CA0A4D3A-858B-480C-9A60-2403E39AC4C9}">
          <p14:sldIdLst>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1266" autoAdjust="0"/>
  </p:normalViewPr>
  <p:slideViewPr>
    <p:cSldViewPr snapToGrid="0">
      <p:cViewPr varScale="1">
        <p:scale>
          <a:sx n="69" d="100"/>
          <a:sy n="69" d="100"/>
        </p:scale>
        <p:origin x="1219" y="41"/>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tableStyles" Target="tableStyle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notesMaster" Target="notesMasters/notesMaster1.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viewProps" Target="view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commentAuthors" Target="commentAuthors.xml" /><Relationship Id="rId88"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theme" Target="theme/theme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Consumers inherently</a:t>
            </a:r>
            <a:r>
              <a:rPr lang="en-US" baseline="0" dirty="0"/>
              <a:t> have side effects. </a:t>
            </a:r>
            <a:r>
              <a:rPr lang="en-US" dirty="0"/>
              <a:t>The Collection and Stream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accepts no arguments and returns a value.</a:t>
            </a:r>
            <a:r>
              <a:rPr lang="en-US" baseline="0" dirty="0"/>
              <a:t>  </a:t>
            </a:r>
            <a:r>
              <a:rPr lang="en-US" dirty="0"/>
              <a:t>The supplier is typically</a:t>
            </a:r>
            <a:r>
              <a:rPr lang="en-US" baseline="0" dirty="0"/>
              <a:t> used to “create something” or “provide a value”.  It does not have to create a new value, and may provide a constant value.  If code does expect a new or exclusive value, it should be documented.  Suppliers are associated with constructors. 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mathematics, a function can be said to represent a mapping from one set of values to another.  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The Optional class has various methods to check, get, use, filter, and map its value.  The filter, map, and </a:t>
            </a:r>
            <a:r>
              <a:rPr lang="en-US" baseline="0" dirty="0" err="1"/>
              <a:t>ifPresent</a:t>
            </a:r>
            <a:r>
              <a:rPr lang="en-US" baseline="0" dirty="0"/>
              <a:t> methods may often be used together instead of explicitly testing with the </a:t>
            </a:r>
            <a:r>
              <a:rPr lang="en-US" baseline="0" dirty="0" err="1"/>
              <a:t>isPresent</a:t>
            </a:r>
            <a:r>
              <a:rPr lang="en-US" baseline="0" dirty="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only uses its arguments, has no side-effects, and always provides the same result for any given inputs.  A commutative function is a function that always produces the same result regardless of how its inputs are ordered.  If stream processing consists of pure commutative functions and operations, it is parallelizable and works with unordered data. The term “Pure Function” usually means “Pure Commutative Function” in a Stream context.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All of these examples are pure because they use nothing outside of their arguments and are side-effect free.</a:t>
            </a:r>
            <a:r>
              <a:rPr lang="en-US" baseline="0" dirty="0"/>
              <a:t>  The </a:t>
            </a:r>
            <a:r>
              <a:rPr lang="en-US" baseline="0" dirty="0" err="1"/>
              <a:t>addOne</a:t>
            </a:r>
            <a:r>
              <a:rPr lang="en-US" baseline="0" dirty="0"/>
              <a:t> operator is also commutative because functions with less than 2 arguments are always commutative.  The </a:t>
            </a:r>
            <a:r>
              <a:rPr lang="en-US" baseline="0" dirty="0" err="1"/>
              <a:t>getSalary</a:t>
            </a:r>
            <a:r>
              <a:rPr lang="en-US" baseline="0" dirty="0"/>
              <a:t> function is pure commutative because the result is a property of the function argument.  The </a:t>
            </a:r>
            <a:r>
              <a:rPr lang="en-US" baseline="0" dirty="0" err="1"/>
              <a:t>getSet</a:t>
            </a:r>
            <a:r>
              <a:rPr lang="en-US" baseline="0" dirty="0"/>
              <a:t> supplier is pure commutative because it always creates an empty hash set.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and has side effects.  </a:t>
            </a:r>
            <a:r>
              <a:rPr lang="en-US" baseline="0" dirty="0" err="1"/>
              <a:t>printConsumer</a:t>
            </a:r>
            <a:r>
              <a:rPr lang="en-US" baseline="0" dirty="0"/>
              <a:t> 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references are</a:t>
            </a:r>
            <a:r>
              <a:rPr lang="en-US" baseline="0" dirty="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Lambdas can use the members of the class where a lambda is declared,</a:t>
            </a:r>
            <a:r>
              <a:rPr lang="en-US" baseline="0" dirty="0"/>
              <a:t> and method arguments and local variables that are effectively final. </a:t>
            </a:r>
            <a:r>
              <a:rPr lang="en-US" dirty="0"/>
              <a:t>Effectively final means it is final, or</a:t>
            </a:r>
            <a:r>
              <a:rPr lang="en-US" baseline="0" dirty="0"/>
              <a:t> you can take a local variable or argument, and add the keyword “final” without breaking 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four types of method references are static, constructor, method on an instance, and instance method.  The specification also guarantees that method references are folded into a single instance.  As a practical matter, any lambda that doesn’t use anything except the arguments that are passed into it gets folded into a single instance.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reference is</a:t>
            </a:r>
            <a:r>
              <a:rPr lang="en-US" baseline="0" dirty="0"/>
              <a:t> used to create new instances using the specified constructor.  The syntax is similar to a static method reference.  The primary difference is the use of the “new” keyword to reference the constructor.  They may only be bound to FIs with a compatible return type.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a:t>args</a:t>
            </a:r>
            <a:r>
              <a:rPr lang="en-US" baseline="0" dirty="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Although the instance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 zero or more intermediate operations that transform or discard values, and a terminal operation.  The data source and intermediate operations are lazy and only executed when a terminal operation is added.  A terminal operation processes the stream elements and may return a result.  It is eager.  Applying a terminal operation to a stream starts the processing and commits the stream.  Any further operations except close result in an exception.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t>
            </a:r>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one stream into</a:t>
            </a:r>
            <a:r>
              <a:rPr lang="en-US" baseline="0" dirty="0"/>
              <a:t> another stream</a:t>
            </a:r>
            <a:r>
              <a:rPr lang="en-US" dirty="0"/>
              <a:t>.  They typically filter, map, skip, limit, or reorder the items in the stream.  They can transform an infinite stream into a 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A reduction returns a result by processing all of the stream elements.  It is eager.  Until a terminal operation is applied, a stream is a passive description of a data source and intermediate operations.  Applying a terminal operation to a stream starts the processing.  Any further stream operations except close result in an exception.  Streams created from closable resources such as files should be used within a try-with-resource block.</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Example 1a</a:t>
            </a:r>
            <a:r>
              <a:rPr lang="en-US" baseline="0" dirty="0"/>
              <a:t> returns true when its argument is 5.</a:t>
            </a:r>
            <a:r>
              <a:rPr lang="en-US" dirty="0"/>
              <a:t> </a:t>
            </a:r>
            <a:r>
              <a:rPr lang="en-US" baseline="0" dirty="0"/>
              <a:t>Example 1b is a higher order function that returns a predicate that is true when given a value that matches the value passed to </a:t>
            </a:r>
            <a:r>
              <a:rPr lang="en-US" baseline="0" dirty="0" err="1"/>
              <a:t>makeTestFunction</a:t>
            </a:r>
            <a:r>
              <a:rPr lang="en-US" baseline="0" dirty="0"/>
              <a:t>.  A higher order function is a function that returns another function, or accepts a function as a parameter.  Lambdas must be assigned to a functional interface.  The first two declarations don’t work because there is no functional interface. The second </a:t>
            </a:r>
            <a:r>
              <a:rPr lang="en-US" baseline="0" dirty="0" err="1"/>
              <a:t>var</a:t>
            </a:r>
            <a:r>
              <a:rPr lang="en-US" baseline="0" dirty="0"/>
              <a:t> declaration works because </a:t>
            </a:r>
            <a:r>
              <a:rPr lang="en-US" baseline="0" dirty="0" err="1"/>
              <a:t>makeTestFuncion</a:t>
            </a:r>
            <a:r>
              <a:rPr lang="en-US" baseline="0" dirty="0"/>
              <a:t> returns a Predicate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Streams have a data source,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a:t>This stream computes the sum of its positive 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a:t>
            </a:r>
            <a:r>
              <a:rPr lang="en-US" baseline="0" dirty="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a:t>findFirst</a:t>
            </a:r>
            <a:r>
              <a:rPr lang="en-US" baseline="0" dirty="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Collections can create both parallel</a:t>
            </a:r>
            <a:r>
              <a:rPr lang="en-US" baseline="0" dirty="0"/>
              <a:t> and sequential streams.  Ordered collections like List, Queue, </a:t>
            </a:r>
            <a:r>
              <a:rPr lang="en-US" baseline="0" dirty="0" err="1"/>
              <a:t>SortedSet</a:t>
            </a:r>
            <a:r>
              <a:rPr lang="en-US" baseline="0" dirty="0"/>
              <a:t> and </a:t>
            </a:r>
            <a:r>
              <a:rPr lang="en-US" baseline="0" dirty="0" err="1"/>
              <a:t>LinkedHashSet</a:t>
            </a:r>
            <a:r>
              <a:rPr lang="en-US" baseline="0" dirty="0"/>
              <a:t> create ordered streams.  Unordered collections like </a:t>
            </a:r>
            <a:r>
              <a:rPr lang="en-US" baseline="0" dirty="0" err="1"/>
              <a:t>HashSet</a:t>
            </a:r>
            <a:r>
              <a:rPr lang="en-US" baseline="0" dirty="0"/>
              <a:t> create unordered streams.  The </a:t>
            </a:r>
            <a:r>
              <a:rPr lang="en-US" baseline="0" dirty="0" err="1"/>
              <a:t>Stream.of</a:t>
            </a:r>
            <a:r>
              <a:rPr lang="en-US" baseline="0" dirty="0"/>
              <a:t>() </a:t>
            </a:r>
            <a:r>
              <a:rPr lang="en-US" baseline="0" dirty="0" err="1"/>
              <a:t>varargs</a:t>
            </a:r>
            <a:r>
              <a:rPr lang="en-US" baseline="0" dirty="0"/>
              <a:t> method creates a sequential ordered stream from an array or argument list.  The </a:t>
            </a:r>
            <a:r>
              <a:rPr lang="en-US" baseline="0" dirty="0" err="1"/>
              <a:t>files.lines</a:t>
            </a:r>
            <a:r>
              <a:rPr lang="en-US" baseline="0" dirty="0"/>
              <a:t>() ,method creates a sequential ordered stream from a file.  The </a:t>
            </a:r>
            <a:r>
              <a:rPr lang="en-US" baseline="0" dirty="0" err="1"/>
              <a:t>Stream.iterate</a:t>
            </a:r>
            <a:r>
              <a:rPr lang="en-US" baseline="0" dirty="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a:t>
            </a:r>
            <a:r>
              <a:rPr lang="en-US" baseline="0" dirty="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filter intermediate operation transforms the stream where the Predicate is true.  For the associates, it transforms the stream to associates that can receive commissions.  Then it transforms the stream to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iterate method creates an infinite stream by repeatedly applying a function to an initial value.  The limit intermediate operation limits the number of items processed.  It transforms an infinite stream into a finite stream.  The skip intermediate operation skips the specified elements in the stream. These operations are undefined on an unordered stream and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 good guess for the limit value is ten to a hundred times more than the largest amount typically processed.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types may only be supplied when parentheses are used and must supplied for all the arguments.  Likewise, the </a:t>
            </a:r>
            <a:r>
              <a:rPr lang="en-US" baseline="0" dirty="0" err="1"/>
              <a:t>var</a:t>
            </a:r>
            <a:r>
              <a:rPr lang="en-US" baseline="0" dirty="0"/>
              <a:t> keyword may only be used with parentheses and supplied for all arguments. </a:t>
            </a:r>
            <a:r>
              <a:rPr lang="en-US" dirty="0"/>
              <a:t>A</a:t>
            </a:r>
            <a:r>
              <a:rPr lang="en-US" baseline="0" dirty="0"/>
              <a:t> lambda may have a single statement, or a statement block with a return.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have been fixed.  The limit intermediate operation addresses the possibility that a blue item may never be found, and the try-with-resources ensures that all resources used by the stream are closed.  When building a stream from a resource that needs to be cleaned up or closed, the </a:t>
            </a:r>
            <a:r>
              <a:rPr lang="en-US" baseline="0" dirty="0" err="1"/>
              <a:t>onClose</a:t>
            </a:r>
            <a:r>
              <a:rPr lang="en-US" baseline="0" dirty="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The </a:t>
            </a:r>
            <a:r>
              <a:rPr lang="en-US" baseline="0" dirty="0" err="1"/>
              <a:t>hashCode</a:t>
            </a:r>
            <a:r>
              <a:rPr lang="en-US" baseline="0" dirty="0"/>
              <a:t> method should always return the same value for two objects that are equal.  For inherently distinct streams, distinct is a pass through.  Although the two examples with map and distinct appear to be equivalent, they are not.  When given a stream from a set, the first one outperforms the second because distinct is a pass-through operation.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sorted intermediate operation sorts</a:t>
            </a:r>
            <a:r>
              <a:rPr lang="en-US" baseline="0" dirty="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a:t>comparable’s</a:t>
            </a:r>
            <a:r>
              <a:rPr lang="en-US" baseline="0" dirty="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unordered intermediate operation removes the</a:t>
            </a:r>
            <a:r>
              <a:rPr lang="en-US" baseline="0" dirty="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sequential and parallel intermediate</a:t>
            </a:r>
            <a:r>
              <a:rPr lang="en-US" baseline="0" dirty="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limit intermediate operation to avoid the additional overhead associated with a parallel limit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takeWhile</a:t>
            </a:r>
            <a:r>
              <a:rPr lang="en-US" baseline="0" dirty="0"/>
              <a:t> operation stops the stream at the first element that does not match the predicate.  In this example, the processing stops at the number 4.  The 2 and 1 elements that follow the 4 are not included because the number 4 did not match the predicate and stopped stream processing.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dropWhile</a:t>
            </a:r>
            <a:r>
              <a:rPr lang="en-US" dirty="0"/>
              <a:t> intermediate operation skips elements</a:t>
            </a:r>
            <a:r>
              <a:rPr lang="en-US" baseline="0" dirty="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transformed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a:t>Equals and </a:t>
            </a:r>
            <a:r>
              <a:rPr lang="en-US" dirty="0" err="1"/>
              <a:t>hashCode</a:t>
            </a:r>
            <a:r>
              <a:rPr lang="en-US" baseline="0" dirty="0"/>
              <a:t> are not abstract because they are defined by Object and all objects, including lambdas, inherit from Object. D</a:t>
            </a:r>
            <a:r>
              <a:rPr lang="en-US" dirty="0"/>
              <a:t>efault and static methods are not abstract because they have an implementation. </a:t>
            </a:r>
            <a:r>
              <a:rPr lang="en-US" baseline="0" dirty="0"/>
              <a:t>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Terminal operations perform </a:t>
            </a:r>
            <a:r>
              <a:rPr lang="en-US" baseline="0" dirty="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These</a:t>
            </a:r>
            <a:r>
              <a:rPr lang="en-US" i="0" baseline="0" dirty="0"/>
              <a:t> are the terminal operations available on a stream.  </a:t>
            </a:r>
            <a:r>
              <a:rPr lang="en-US" i="0" dirty="0"/>
              <a:t>A</a:t>
            </a:r>
            <a:r>
              <a:rPr lang="en-US" i="0" baseline="0" dirty="0"/>
              <a:t> reduction is an operation that always processes every element to produce a single result.  </a:t>
            </a:r>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 reduction on an infinite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This is an example of how to add numbers using reduce. The first argument to reduce is the identity value.  </a:t>
            </a:r>
            <a:r>
              <a:rPr lang="en-US" dirty="0"/>
              <a:t>In</a:t>
            </a:r>
            <a:r>
              <a:rPr lang="en-US" baseline="0" dirty="0"/>
              <a:t> mathematics, an identity value is a number or value such that when it is applied with an operator it does not change the value of the other operand.  The second argument to reduce is the reduction function.  The identity value is returned if the stream is empty, or it is passed as the second argument to the reduction function when the first element is processed.  </a:t>
            </a:r>
            <a:r>
              <a:rPr lang="en-US" i="0" baseline="0" dirty="0"/>
              <a:t>This reduction function is both pure and 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conditionally calling the terminal operation count or sum, this code leverages the stream that has already been built</a:t>
            </a:r>
            <a:r>
              <a:rPr lang="en-US" baseline="0" dirty="0"/>
              <a:t> to process the data.  The technique of conditionally building intermediate and terminal operations provides a far more elegant solution than a chain of if-else or case statements.  Each step can be bound independently to produce the required processing pipeline.  The strategy pattern may also be used to construct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Collectors are terminal reductions that create an object and process all stream elements into the created object.  Never use on an infinite stream.</a:t>
            </a:r>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collector which allows the use of a Supplier to create</a:t>
            </a:r>
            <a:r>
              <a:rPr lang="en-US" baseline="0" dirty="0"/>
              <a:t> the collection to use.  In the last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retains the sort ordering imposed by the sorted intermediate operation.</a:t>
            </a:r>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partition collector uses a predicate to create a map with Boolean keys false and true.  Both false and true keys and values exist in the map even if the corresponding stream values do not exist.  </a:t>
            </a:r>
            <a:r>
              <a:rPr lang="en-US" dirty="0"/>
              <a:t>Downstream collectors are collectors that</a:t>
            </a:r>
            <a:r>
              <a:rPr lang="en-US" baseline="0" dirty="0"/>
              <a:t> are called from other collectors to process or reduce the values.  By default, the partition collector uses a downstream collector that collects the values for each key into a list.  In this example, we produce a map with the keys and sum of the values, instead of a map with the values as a list.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for the stream element.  </a:t>
            </a:r>
            <a:r>
              <a:rPr lang="en-US" dirty="0"/>
              <a:t>This example uses </a:t>
            </a:r>
            <a:r>
              <a:rPr lang="en-US" dirty="0" err="1"/>
              <a:t>charAt</a:t>
            </a:r>
            <a:r>
              <a:rPr lang="en-US" dirty="0"/>
              <a:t>(0) as a </a:t>
            </a:r>
            <a:r>
              <a:rPr lang="en-US" dirty="0" err="1"/>
              <a:t>classifer</a:t>
            </a:r>
            <a:r>
              <a:rPr lang="en-US" dirty="0"/>
              <a:t> function to group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map.  </a:t>
            </a:r>
            <a:r>
              <a:rPr lang="en-US" baseline="0" dirty="0"/>
              <a:t>By 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previous example 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joining collector takes a stream of character sequences </a:t>
            </a:r>
            <a:r>
              <a:rPr lang="en-US" baseline="0" dirty="0"/>
              <a:t>and appends them into one string.  </a:t>
            </a:r>
            <a:r>
              <a:rPr lang="en-US" dirty="0"/>
              <a:t>The</a:t>
            </a:r>
            <a:r>
              <a:rPr lang="en-US" baseline="0" dirty="0"/>
              <a:t> argument to </a:t>
            </a:r>
            <a:r>
              <a:rPr lang="en-US" baseline="0" dirty="0" err="1"/>
              <a:t>Collectors.joining</a:t>
            </a:r>
            <a:r>
              <a:rPr lang="en-US" baseline="0" dirty="0"/>
              <a:t> is the string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five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t</a:t>
            </a:r>
            <a:r>
              <a:rPr lang="en-US" dirty="0"/>
              <a: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the wrapped </a:t>
            </a:r>
            <a:r>
              <a:rPr lang="en-US" baseline="0" dirty="0" err="1"/>
              <a:t>autoClosable</a:t>
            </a:r>
            <a:r>
              <a:rPr lang="en-US" baseline="0" dirty="0"/>
              <a:t> throws an Exception, the returned lambda will adapt the exception by wrapping it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specifically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 </a:t>
            </a:r>
            <a:r>
              <a:rPr lang="en-US" baseline="0" dirty="0" err="1"/>
              <a:t>NotClosedException</a:t>
            </a:r>
            <a:r>
              <a:rPr lang="en-US" baseline="0" dirty="0"/>
              <a:t> won’t be caught when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a:t>
            </a:r>
            <a:r>
              <a:rPr lang="en-US" baseline="0" dirty="0"/>
              <a:t> found this informative and useful.  Links to the slide deck and other resources are provided here.  </a:t>
            </a:r>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with the information you need to know.</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2 argument FI takes two arguments instead of one.  The related primitive FIs are like their generic counterparts except that they test a primitive value of double, int or long.  The Collections </a:t>
            </a:r>
            <a:r>
              <a:rPr lang="en-US" baseline="0" dirty="0" err="1"/>
              <a:t>removeIf</a:t>
            </a:r>
            <a:r>
              <a:rPr lang="en-US" baseline="0" dirty="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8/15/2022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8/15/2022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8/15/2022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8/15/2022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 /><Relationship Id="rId2" Type="http://schemas.openxmlformats.org/officeDocument/2006/relationships/notesSlide" Target="../notesSlides/notesSlide1.xml" /><Relationship Id="rId1" Type="http://schemas.openxmlformats.org/officeDocument/2006/relationships/slideLayout" Target="../slideLayouts/slideLayout2.xml" /><Relationship Id="rId5" Type="http://schemas.openxmlformats.org/officeDocument/2006/relationships/hyperlink" Target="https://tinyurl.com/love-lambda" TargetMode="External" /><Relationship Id="rId4" Type="http://schemas.openxmlformats.org/officeDocument/2006/relationships/hyperlink" Target="https://www.linkedin.com/in/richardroda" TargetMode="Externa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1.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1.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1.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Decorator_pattern" TargetMode="External" /><Relationship Id="rId2" Type="http://schemas.openxmlformats.org/officeDocument/2006/relationships/notesSlide" Target="../notesSlides/notesSlide75.xml"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3" Type="http://schemas.openxmlformats.org/officeDocument/2006/relationships/hyperlink" Target="https://en.wikipedia.org/wiki/Adapter_pattern" TargetMode="External" /><Relationship Id="rId2" Type="http://schemas.openxmlformats.org/officeDocument/2006/relationships/notesSlide" Target="../notesSlides/notesSlide78.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0.xml.rels><?xml version="1.0" encoding="UTF-8" standalone="yes"?>
<Relationships xmlns="http://schemas.openxmlformats.org/package/2006/relationships"><Relationship Id="rId8" Type="http://schemas.openxmlformats.org/officeDocument/2006/relationships/hyperlink" Target="https://creativecommons.org/licenses/by/3.0/us/" TargetMode="External" /><Relationship Id="rId3" Type="http://schemas.openxmlformats.org/officeDocument/2006/relationships/hyperlink" Target="http://www.oracle.com/webfolder/technetwork/tutorials/obe/java/Lambda-QuickStart/index.html" TargetMode="External" /><Relationship Id="rId7" Type="http://schemas.openxmlformats.org/officeDocument/2006/relationships/hyperlink" Target="https://www.linkedin.com/in/richardroda" TargetMode="External" /><Relationship Id="rId2" Type="http://schemas.openxmlformats.org/officeDocument/2006/relationships/notesSlide" Target="../notesSlides/notesSlide79.xml" /><Relationship Id="rId1" Type="http://schemas.openxmlformats.org/officeDocument/2006/relationships/slideLayout" Target="../slideLayouts/slideLayout2.xml" /><Relationship Id="rId6" Type="http://schemas.openxmlformats.org/officeDocument/2006/relationships/hyperlink" Target="https://github.com/RichardRoda/2017-CodePaLOUsa-Lambda" TargetMode="External" /><Relationship Id="rId5" Type="http://schemas.openxmlformats.org/officeDocument/2006/relationships/hyperlink" Target="https://github.com/RichardRoda/closeit" TargetMode="External" /><Relationship Id="rId4" Type="http://schemas.openxmlformats.org/officeDocument/2006/relationships/hyperlink" Target="https://tinyurl.com/love-lambda" TargetMode="External" /><Relationship Id="rId9" Type="http://schemas.openxmlformats.org/officeDocument/2006/relationships/hyperlink" Target="https://creativecommons.org/licenses/by/3.0/us/legalcode" TargetMode="Externa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Lambdas, Functional Interfaces, and Streams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p>
          <a:p>
            <a:r>
              <a:rPr lang="en-US" sz="2400" dirty="0">
                <a:solidFill>
                  <a:prstClr val="black">
                    <a:lumMod val="75000"/>
                    <a:lumOff val="25000"/>
                  </a:prstClr>
                </a:solidFill>
              </a:rPr>
              <a:t>Has side effects and never a pure function.</a:t>
            </a:r>
            <a:endParaRPr lang="en-US" sz="2400" b="1" dirty="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Does not require that a new object be created.</a:t>
            </a:r>
          </a:p>
          <a:p>
            <a:r>
              <a:rPr lang="en-US" sz="2400" dirty="0"/>
              <a:t>Associated with object creation and constructors.</a:t>
            </a:r>
          </a:p>
          <a:p>
            <a:r>
              <a:rPr lang="en-US" sz="2400" dirty="0"/>
              <a:t>Useful 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 Alternative to Null</a:t>
            </a:r>
          </a:p>
        </p:txBody>
      </p:sp>
      <p:sp>
        <p:nvSpPr>
          <p:cNvPr id="3" name="Content Placeholder 2"/>
          <p:cNvSpPr>
            <a:spLocks noGrp="1"/>
          </p:cNvSpPr>
          <p:nvPr>
            <p:ph idx="1"/>
          </p:nvPr>
        </p:nvSpPr>
        <p:spPr>
          <a:xfrm>
            <a:off x="364672" y="999446"/>
            <a:ext cx="8225992"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Exception from Supplier.</a:t>
            </a:r>
          </a:p>
          <a:p>
            <a:pPr lvl="1"/>
            <a:r>
              <a:rPr lang="en-US" sz="2200" dirty="0"/>
              <a:t>map – Apply a Function mapping on a present value.</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Y).equals(</a:t>
            </a:r>
            <a:r>
              <a:rPr lang="en-US" sz="2400" dirty="0" err="1"/>
              <a:t>fn.apply</a:t>
            </a:r>
            <a:r>
              <a:rPr lang="en-US" sz="2400" dirty="0"/>
              <a:t>(X, Y)) and </a:t>
            </a:r>
            <a:r>
              <a:rPr lang="en-US" sz="2400" dirty="0" err="1"/>
              <a:t>fn.apply</a:t>
            </a:r>
            <a:r>
              <a:rPr lang="en-US" sz="2400" dirty="0"/>
              <a:t>(Y, X).equals(</a:t>
            </a:r>
            <a:r>
              <a:rPr lang="en-US" sz="2400" dirty="0" err="1"/>
              <a:t>fn.apply</a:t>
            </a:r>
            <a:r>
              <a:rPr lang="en-US" sz="2400" dirty="0"/>
              <a:t>(X, Y)) are always true.</a:t>
            </a:r>
          </a:p>
          <a:p>
            <a:r>
              <a:rPr lang="en-US" sz="2400" dirty="0"/>
              <a:t>Such functions are inherently safe.</a:t>
            </a:r>
          </a:p>
          <a:p>
            <a:r>
              <a:rPr lang="en-US" sz="2400" dirty="0"/>
              <a:t>“Pure Function” usually means Pure Commutative Function.</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function with one or zero arguments is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Property getters without side-effects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This Supplier is pure: it always creates an empty hash set.</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24003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endParaRPr lang="en-US" sz="2000" dirty="0">
              <a:solidFill>
                <a:srgbClr val="008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i</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836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Reference</a:t>
            </a:r>
          </a:p>
        </p:txBody>
      </p:sp>
      <p:sp>
        <p:nvSpPr>
          <p:cNvPr id="3" name="Content Placeholder 2"/>
          <p:cNvSpPr>
            <a:spLocks noGrp="1"/>
          </p:cNvSpPr>
          <p:nvPr>
            <p:ph idx="1"/>
          </p:nvPr>
        </p:nvSpPr>
        <p:spPr>
          <a:xfrm>
            <a:off x="677334" y="1355271"/>
            <a:ext cx="8836780" cy="4789715"/>
          </a:xfrm>
        </p:spPr>
        <p:txBody>
          <a:bodyPr>
            <a:normAutofit fontScale="92500"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 constructor on </a:t>
            </a:r>
            <a:r>
              <a:rPr lang="en-US" sz="2000" dirty="0" err="1">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compatible return type.</a:t>
            </a:r>
          </a:p>
          <a:p>
            <a:r>
              <a:rPr lang="en-US" sz="2000" dirty="0"/>
              <a:t>Arguments are bound in declaration order.</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2525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4343192"/>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 method on out's </a:t>
            </a:r>
            <a:r>
              <a:rPr lang="en-US" sz="2000" dirty="0" err="1">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894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03768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88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Collection</a:t>
            </a:r>
            <a:endParaRPr lang="en-US" sz="2000" dirty="0"/>
          </a:p>
          <a:p>
            <a:pPr lvl="1"/>
            <a:r>
              <a:rPr lang="en-US" sz="2400" dirty="0"/>
              <a:t>A file</a:t>
            </a:r>
          </a:p>
          <a:p>
            <a:pPr lvl="1"/>
            <a:r>
              <a:rPr lang="en-US" sz="2400" dirty="0"/>
              <a:t>An Iterated Function</a:t>
            </a:r>
            <a:endParaRPr lang="en-US" sz="2000" dirty="0"/>
          </a:p>
          <a:p>
            <a:pPr lvl="1"/>
            <a:r>
              <a:rPr lang="en-US" sz="2400" dirty="0"/>
              <a:t>Can Be Infinite</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21819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id="{596B04A5-F913-8D47-8FAA-B2EFD0A141E5}"/>
              </a:ext>
            </a:extLst>
          </p:cNvPr>
          <p:cNvSpPr>
            <a:spLocks noGrp="1"/>
          </p:cNvSpPr>
          <p:nvPr>
            <p:ph idx="1"/>
          </p:nvPr>
        </p:nvSpPr>
        <p:spPr>
          <a:xfrm>
            <a:off x="677334" y="1627722"/>
            <a:ext cx="8596668" cy="4822064"/>
          </a:xfrm>
        </p:spPr>
        <p:txBody>
          <a:bodyPr>
            <a:noAutofit/>
          </a:bodyPr>
          <a:lstStyle/>
          <a:p>
            <a:r>
              <a:rPr lang="en-US" sz="2800" dirty="0"/>
              <a:t>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or finding items that match a predicate </a:t>
            </a:r>
          </a:p>
          <a:p>
            <a:pPr lvl="1"/>
            <a:r>
              <a:rPr lang="en-US" sz="2000" dirty="0"/>
              <a:t>Mapping items using a function </a:t>
            </a:r>
          </a:p>
          <a:p>
            <a:pPr lvl="1"/>
            <a:r>
              <a:rPr lang="en-US" sz="2000" dirty="0"/>
              <a:t>Skipping and limiting items processed.  Can turn an infinite stream into a finite stream.</a:t>
            </a:r>
          </a:p>
          <a:p>
            <a:pPr lvl="1"/>
            <a:r>
              <a:rPr lang="en-US" sz="2000" dirty="0"/>
              <a:t>Reordering the items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4674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a:t>Similar 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Lambdas 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pPr lvl="1"/>
            <a:r>
              <a:rPr lang="en-US" sz="1800" dirty="0"/>
              <a:t>A </a:t>
            </a:r>
            <a:r>
              <a:rPr lang="en-US" sz="1800" i="1" dirty="0"/>
              <a:t>reduction</a:t>
            </a:r>
            <a:r>
              <a:rPr lang="en-US" sz="1800" dirty="0"/>
              <a:t> produces a result from every stream element</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a:t>
            </a:r>
          </a:p>
          <a:p>
            <a:pPr lvl="1"/>
            <a:r>
              <a:rPr lang="en-US" sz="1800" dirty="0"/>
              <a:t>Use a try-with-resources block with Closable data source streams.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12673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3566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2348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90102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a:t>Parallelism and Ordering</a:t>
            </a:r>
          </a:p>
        </p:txBody>
      </p:sp>
      <p:sp>
        <p:nvSpPr>
          <p:cNvPr id="3" name="Content Placeholder 2"/>
          <p:cNvSpPr>
            <a:spLocks noGrp="1"/>
          </p:cNvSpPr>
          <p:nvPr>
            <p:ph idx="1"/>
          </p:nvPr>
        </p:nvSpPr>
        <p:spPr>
          <a:xfrm>
            <a:off x="677334" y="1099247"/>
            <a:ext cx="8596668" cy="5089281"/>
          </a:xfrm>
        </p:spPr>
        <p:txBody>
          <a:bodyPr>
            <a:noAutofit/>
          </a:bodyPr>
          <a:lstStyle/>
          <a:p>
            <a:r>
              <a:rPr lang="en-US" sz="2400" dirty="0"/>
              <a:t>Parallel streams may process multiple elements at a time.</a:t>
            </a:r>
            <a:endParaRPr lang="en-US" sz="2000" dirty="0"/>
          </a:p>
          <a:p>
            <a:r>
              <a:rPr lang="en-US" sz="2400" dirty="0"/>
              <a:t>Sequential streams process a single element at a time.</a:t>
            </a:r>
          </a:p>
          <a:p>
            <a:r>
              <a:rPr lang="en-US" sz="2400" dirty="0"/>
              <a:t>Ordered streams have a defined order.</a:t>
            </a:r>
          </a:p>
          <a:p>
            <a:r>
              <a:rPr lang="en-US" sz="2400" dirty="0"/>
              <a:t>Unordered streams lack a defined order.</a:t>
            </a:r>
          </a:p>
          <a:p>
            <a:r>
              <a:rPr lang="en-US" sz="2400" dirty="0"/>
              <a:t>Both sequential and parallel streams may be ordered, but only an ordered sequential stream guarantees actual encounter order.</a:t>
            </a:r>
          </a:p>
          <a:p>
            <a:pPr lvl="1"/>
            <a:r>
              <a:rPr lang="en-US" sz="1800" dirty="0"/>
              <a:t>Certain operations are only well defined for ordered streams, and impose additional overhead on ordered parallel streams.</a:t>
            </a:r>
          </a:p>
          <a:p>
            <a:r>
              <a:rPr lang="en-US" sz="2400" dirty="0"/>
              <a:t>Pure commutative functions and operations work correctly with any parallelism and ordering.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98780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a:t>Data Source Examples</a:t>
            </a:r>
          </a:p>
        </p:txBody>
      </p:sp>
      <p:sp>
        <p:nvSpPr>
          <p:cNvPr id="3" name="Content Placeholder 2"/>
          <p:cNvSpPr>
            <a:spLocks noGrp="1"/>
          </p:cNvSpPr>
          <p:nvPr>
            <p:ph idx="1"/>
          </p:nvPr>
        </p:nvSpPr>
        <p:spPr>
          <a:xfrm>
            <a:off x="677334" y="1003737"/>
            <a:ext cx="8339204" cy="5565792"/>
          </a:xfrm>
        </p:spPr>
        <p:txBody>
          <a:bodyPr>
            <a:normAutofit fontScale="92500" lnSpcReduction="20000"/>
          </a:bodyPr>
          <a:lstStyle/>
          <a:p>
            <a:r>
              <a:rPr lang="en-US" sz="2400" dirty="0"/>
              <a:t>Collection</a:t>
            </a:r>
          </a:p>
          <a:p>
            <a:pPr lvl="1"/>
            <a:r>
              <a:rPr lang="en-US" sz="2000" dirty="0" err="1"/>
              <a:t>Collection.stream</a:t>
            </a:r>
            <a:r>
              <a:rPr lang="en-US" sz="2000" dirty="0"/>
              <a:t>() creates a sequential stream</a:t>
            </a:r>
          </a:p>
          <a:p>
            <a:pPr lvl="1"/>
            <a:r>
              <a:rPr lang="en-US" sz="2000" dirty="0" err="1"/>
              <a:t>Collection.parallelStream</a:t>
            </a:r>
            <a:r>
              <a:rPr lang="en-US" sz="2000" dirty="0"/>
              <a:t>() creates a parallel stream</a:t>
            </a:r>
          </a:p>
          <a:p>
            <a:pPr lvl="1"/>
            <a:r>
              <a:rPr lang="en-US" sz="2000" dirty="0"/>
              <a:t>Stream ordering determined by underlying collection ordering</a:t>
            </a:r>
          </a:p>
          <a:p>
            <a:pPr lvl="2"/>
            <a:r>
              <a:rPr lang="en-US" sz="1800" dirty="0"/>
              <a:t>List, Queue, </a:t>
            </a:r>
            <a:r>
              <a:rPr lang="en-US" sz="1800" dirty="0" err="1"/>
              <a:t>SortedSet</a:t>
            </a:r>
            <a:r>
              <a:rPr lang="en-US" sz="1800" dirty="0"/>
              <a:t>, and </a:t>
            </a:r>
            <a:r>
              <a:rPr lang="en-US" sz="1800" dirty="0" err="1"/>
              <a:t>LinkedHashSet</a:t>
            </a:r>
            <a:r>
              <a:rPr lang="en-US" sz="1800" dirty="0"/>
              <a:t> are ordered</a:t>
            </a:r>
          </a:p>
          <a:p>
            <a:pPr lvl="2"/>
            <a:r>
              <a:rPr lang="en-US" sz="1800" dirty="0" err="1"/>
              <a:t>HashSet</a:t>
            </a:r>
            <a:r>
              <a:rPr lang="en-US" sz="1800" dirty="0"/>
              <a:t> is unordered</a:t>
            </a:r>
          </a:p>
          <a:p>
            <a:r>
              <a:rPr lang="en-US" sz="2400" dirty="0" err="1"/>
              <a:t>Stream.of</a:t>
            </a:r>
            <a:r>
              <a:rPr lang="en-US" sz="2400" dirty="0"/>
              <a:t>() - Array</a:t>
            </a:r>
          </a:p>
          <a:p>
            <a:pPr lvl="1"/>
            <a:r>
              <a:rPr lang="en-US" sz="2000" dirty="0" err="1"/>
              <a:t>Stream.of</a:t>
            </a:r>
            <a:r>
              <a:rPr lang="en-US" sz="2000" dirty="0"/>
              <a:t>(T… values) creates a sequential ordered stream.</a:t>
            </a:r>
          </a:p>
          <a:p>
            <a:r>
              <a:rPr lang="en-US" sz="2400" dirty="0"/>
              <a:t>File</a:t>
            </a:r>
          </a:p>
          <a:p>
            <a:pPr lvl="1"/>
            <a:r>
              <a:rPr lang="en-US" sz="2000" dirty="0" err="1"/>
              <a:t>Files.lines</a:t>
            </a:r>
            <a:r>
              <a:rPr lang="en-US" sz="2000" dirty="0"/>
              <a:t>(Path path) creates a sequential ordered String stream.</a:t>
            </a:r>
          </a:p>
          <a:p>
            <a:pPr lvl="1"/>
            <a:r>
              <a:rPr lang="en-US" sz="2000" dirty="0"/>
              <a:t>File streams should be closed and used with try-with-resources.</a:t>
            </a:r>
          </a:p>
          <a:p>
            <a:r>
              <a:rPr lang="en-US" sz="2400" dirty="0"/>
              <a:t>Iterated Function</a:t>
            </a:r>
          </a:p>
          <a:p>
            <a:pPr lvl="1"/>
            <a:r>
              <a:rPr lang="en-US" sz="2000" dirty="0" err="1"/>
              <a:t>Stream.iterate</a:t>
            </a:r>
            <a:r>
              <a:rPr lang="en-US" sz="2000" dirty="0"/>
              <a:t>(T seed, </a:t>
            </a:r>
            <a:r>
              <a:rPr lang="en-US" sz="2000" dirty="0" err="1"/>
              <a:t>UnaryOperator</a:t>
            </a:r>
            <a:r>
              <a:rPr lang="en-US" sz="2000" dirty="0"/>
              <a:t>&lt;T&gt; function) creates a sequential ordered infinite stream starting with the seed and repeatedly applying the function to it.</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600497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2" y="334404"/>
            <a:ext cx="8596668" cy="690282"/>
          </a:xfrm>
        </p:spPr>
        <p:txBody>
          <a:bodyPr/>
          <a:lstStyle/>
          <a:p>
            <a:r>
              <a:rPr lang="en-US" dirty="0"/>
              <a:t>Map </a:t>
            </a:r>
          </a:p>
        </p:txBody>
      </p:sp>
      <p:sp>
        <p:nvSpPr>
          <p:cNvPr id="3" name="Content Placeholder 2"/>
          <p:cNvSpPr>
            <a:spLocks noGrp="1"/>
          </p:cNvSpPr>
          <p:nvPr>
            <p:ph idx="1"/>
          </p:nvPr>
        </p:nvSpPr>
        <p:spPr>
          <a:xfrm>
            <a:off x="536133" y="1126670"/>
            <a:ext cx="8977982" cy="5236029"/>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May 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843364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retains the contents of the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747314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to Finite Stream</a:t>
            </a:r>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 Undefined on unordered stream.</a:t>
            </a:r>
          </a:p>
          <a:p>
            <a:r>
              <a:rPr lang="en-US" sz="2400" dirty="0"/>
              <a:t>Introduces overhead on a parallel stream.</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34999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158353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387215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461124"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an exit 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685347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844"/>
            <a:ext cx="8596668" cy="669471"/>
          </a:xfrm>
        </p:spPr>
        <p:txBody>
          <a:bodyPr/>
          <a:lstStyle/>
          <a:p>
            <a:r>
              <a:rPr lang="en-US" dirty="0"/>
              <a:t>Distinct</a:t>
            </a:r>
          </a:p>
        </p:txBody>
      </p:sp>
      <p:sp>
        <p:nvSpPr>
          <p:cNvPr id="3" name="Content Placeholder 2"/>
          <p:cNvSpPr>
            <a:spLocks noGrp="1"/>
          </p:cNvSpPr>
          <p:nvPr>
            <p:ph idx="1"/>
          </p:nvPr>
        </p:nvSpPr>
        <p:spPr>
          <a:xfrm>
            <a:off x="677334" y="1136074"/>
            <a:ext cx="8596668" cy="4905288"/>
          </a:xfrm>
        </p:spPr>
        <p:txBody>
          <a:bodyPr>
            <a:normAutofit fontScale="92500" lnSpcReduction="20000"/>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equals</a:t>
            </a:r>
            <a:r>
              <a:rPr lang="en-US" sz="2000" dirty="0"/>
              <a:t>.  When </a:t>
            </a:r>
            <a:r>
              <a:rPr lang="en-US" sz="2000" dirty="0" err="1"/>
              <a:t>a.equals</a:t>
            </a:r>
            <a:r>
              <a:rPr lang="en-US" sz="2000" dirty="0"/>
              <a:t>(b) then </a:t>
            </a:r>
            <a:r>
              <a:rPr lang="en-US" sz="2000" dirty="0" err="1"/>
              <a:t>a.hashCode</a:t>
            </a:r>
            <a:r>
              <a:rPr lang="en-US" sz="2000" dirty="0"/>
              <a:t>() == </a:t>
            </a:r>
            <a:r>
              <a:rPr lang="en-US" sz="2000" dirty="0" err="1"/>
              <a:t>b.hashCode</a:t>
            </a:r>
            <a:r>
              <a:rPr lang="en-US" sz="2000" dirty="0"/>
              <a:t>().</a:t>
            </a:r>
          </a:p>
          <a:p>
            <a:r>
              <a:rPr lang="en-US" sz="2000" dirty="0"/>
              <a:t>For ordered streams, the first of a given value is preserved.</a:t>
            </a:r>
          </a:p>
          <a:p>
            <a:r>
              <a:rPr lang="en-US" sz="2000" dirty="0"/>
              <a:t>For streams known to be distinct, such as an unmapped stream from a set, this method passes the values through.  Examples:</a:t>
            </a:r>
          </a:p>
          <a:p>
            <a:pPr lvl="1"/>
            <a:r>
              <a:rPr lang="en-US"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1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1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map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Better</a:t>
            </a:r>
            <a:endParaRPr lang="en-US" dirty="0">
              <a:solidFill>
                <a:prstClr val="black">
                  <a:lumMod val="75000"/>
                  <a:lumOff val="25000"/>
                </a:prstClr>
              </a:solidFill>
              <a:latin typeface="Courier New" panose="02070309020205020404" pitchFamily="49" charset="0"/>
              <a:cs typeface="Courier New" panose="02070309020205020404" pitchFamily="49" charset="0"/>
            </a:endParaRPr>
          </a:p>
          <a:p>
            <a:pPr lvl="1">
              <a:buClr>
                <a:srgbClr val="90C226"/>
              </a:buClr>
            </a:pPr>
            <a:r>
              <a:rPr lang="en-US"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map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1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1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Worse</a:t>
            </a:r>
            <a:endParaRPr lang="en-US" b="1" dirty="0">
              <a:latin typeface="Courier New" panose="02070309020205020404" pitchFamily="49" charset="0"/>
              <a:cs typeface="Courier New" panose="02070309020205020404" pitchFamily="49" charset="0"/>
            </a:endParaRPr>
          </a:p>
          <a:p>
            <a:pPr lvl="1"/>
            <a:r>
              <a:rPr lang="en-US" dirty="0"/>
              <a:t>The first example bypasses distinct processing when the collection is a set.</a:t>
            </a:r>
          </a:p>
          <a:p>
            <a:pPr lvl="1"/>
            <a:r>
              <a:rPr lang="en-US" dirty="0"/>
              <a:t>Once a known distinct stream is mapped, it is no longer known to be distinct.</a:t>
            </a:r>
          </a:p>
          <a:p>
            <a:r>
              <a:rPr lang="en-US" sz="2000" dirty="0"/>
              <a:t>Avoid use with parallel streams.</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4045808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a:t>Sorted</a:t>
            </a:r>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a:t>Sorts stream items.  Resulting stream is an ordered stream.</a:t>
            </a:r>
          </a:p>
          <a:p>
            <a:r>
              <a:rPr lang="en-US" sz="2000" dirty="0"/>
              <a:t>Supports parallel streams.  Stable for sequential ordered streams.</a:t>
            </a:r>
          </a:p>
          <a:p>
            <a:pPr lvl="1"/>
            <a:r>
              <a:rPr lang="en-US" sz="1800" dirty="0"/>
              <a:t>Stable sort means ties (compare = 0) retain underlying stream ordering.</a:t>
            </a:r>
          </a:p>
          <a:p>
            <a:r>
              <a:rPr lang="en-US" sz="2000" dirty="0"/>
              <a:t>Sorts using the </a:t>
            </a:r>
            <a:r>
              <a:rPr lang="en-US" sz="2000" i="1" dirty="0"/>
              <a:t>natural order</a:t>
            </a:r>
            <a:r>
              <a:rPr lang="en-US" sz="2000" dirty="0"/>
              <a:t> only when elements are Comparable</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2 3 3 4 4 6 7 8 8 */</a:t>
            </a:r>
            <a:endParaRPr lang="en-US" sz="2000" dirty="0">
              <a:latin typeface="Courier New" panose="02070309020205020404" pitchFamily="49" charset="0"/>
              <a:cs typeface="Courier New" panose="02070309020205020404" pitchFamily="49" charset="0"/>
            </a:endParaRPr>
          </a:p>
          <a:p>
            <a:r>
              <a:rPr lang="en-US" sz="2000" dirty="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719894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a:t>Unordered</a:t>
            </a:r>
          </a:p>
        </p:txBody>
      </p:sp>
      <p:sp>
        <p:nvSpPr>
          <p:cNvPr id="3" name="Content Placeholder 2"/>
          <p:cNvSpPr>
            <a:spLocks noGrp="1"/>
          </p:cNvSpPr>
          <p:nvPr>
            <p:ph idx="1"/>
          </p:nvPr>
        </p:nvSpPr>
        <p:spPr>
          <a:xfrm>
            <a:off x="677334" y="1464129"/>
            <a:ext cx="8596668" cy="4577233"/>
          </a:xfrm>
        </p:spPr>
        <p:txBody>
          <a:bodyPr>
            <a:noAutofit/>
          </a:bodyPr>
          <a:lstStyle/>
          <a:p>
            <a:r>
              <a:rPr lang="en-US" sz="2400" dirty="0"/>
              <a:t>Removes the ordered constraint from an ordered stream.</a:t>
            </a:r>
          </a:p>
          <a:p>
            <a:r>
              <a:rPr lang="en-US" sz="2400" dirty="0"/>
              <a:t>Improves the performance of a parallel ordered stream.</a:t>
            </a:r>
          </a:p>
          <a:p>
            <a:r>
              <a:rPr lang="en-US" sz="2400" dirty="0"/>
              <a:t>Use on a parallel stream that does not rely on ordering.</a:t>
            </a:r>
          </a:p>
          <a:p>
            <a:r>
              <a:rPr lang="en-US" sz="2400" dirty="0"/>
              <a:t>Pure commutative functions and operations always work.</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096469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and Parallel</a:t>
            </a:r>
          </a:p>
        </p:txBody>
      </p:sp>
      <p:sp>
        <p:nvSpPr>
          <p:cNvPr id="3" name="Content Placeholder 2"/>
          <p:cNvSpPr>
            <a:spLocks noGrp="1"/>
          </p:cNvSpPr>
          <p:nvPr>
            <p:ph idx="1"/>
          </p:nvPr>
        </p:nvSpPr>
        <p:spPr>
          <a:xfrm>
            <a:off x="677334" y="1457499"/>
            <a:ext cx="8596668" cy="4583864"/>
          </a:xfrm>
        </p:spPr>
        <p:txBody>
          <a:bodyPr>
            <a:noAutofit/>
          </a:bodyPr>
          <a:lstStyle/>
          <a:p>
            <a:r>
              <a:rPr lang="en-US" sz="2000" dirty="0"/>
              <a:t>The sequential() intermediate operation makes a stream sequential.</a:t>
            </a:r>
          </a:p>
          <a:p>
            <a:r>
              <a:rPr lang="en-US" sz="2000" dirty="0"/>
              <a:t>The parallel() intermediate operation makes a stream parallel.</a:t>
            </a:r>
          </a:p>
          <a:p>
            <a:r>
              <a:rPr lang="en-US" sz="2000" dirty="0"/>
              <a:t>May be used to maximize performance by parallelizing a stream when it is most beneficial to do so.</a:t>
            </a:r>
          </a:p>
          <a:p>
            <a:pPr marL="0" indent="0">
              <a:buNone/>
            </a:pP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t>Making the stream parallel after the limit operation avoids the additional overhead of the parallel ordered limit operation.</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3382866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8959888" cy="4517362"/>
          </a:xfrm>
        </p:spPr>
        <p:txBody>
          <a:bodyPr>
            <a:normAutofit/>
          </a:bodyPr>
          <a:lstStyle/>
          <a:p>
            <a:r>
              <a:rPr lang="en-US" sz="2400" dirty="0"/>
              <a:t>Transforms the stream to include the elements that match the predicate stopping when an element does not match.</a:t>
            </a:r>
          </a:p>
          <a:p>
            <a:pPr marL="0" indent="0">
              <a:buNone/>
            </a:pPr>
            <a:r>
              <a:rPr lang="en-US" sz="2400" dirty="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3 */</a:t>
            </a:r>
          </a:p>
          <a:p>
            <a:r>
              <a:rPr lang="en-US" sz="2400" dirty="0"/>
              <a:t>Unlike filter, processing stops at number 4.</a:t>
            </a:r>
          </a:p>
          <a:p>
            <a:r>
              <a:rPr lang="en-US" sz="2400" dirty="0"/>
              <a:t>Stream is empty if first element does not match.</a:t>
            </a:r>
          </a:p>
          <a:p>
            <a:r>
              <a:rPr lang="en-US" sz="2400" dirty="0"/>
              <a:t>Not pure commutative. Undefined on unordered stream.</a:t>
            </a:r>
          </a:p>
          <a:p>
            <a:r>
              <a:rPr lang="en-US" sz="2400" dirty="0"/>
              <a:t>Introduces overhead on a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1195311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Transforms the stream to skip the elements that match the predicate stopping when an element matches.</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4 2 1 */</a:t>
            </a:r>
          </a:p>
          <a:p>
            <a:r>
              <a:rPr lang="en-US" sz="2400" dirty="0"/>
              <a:t>Unlike filter, matching and skipping stops at number 4.</a:t>
            </a:r>
          </a:p>
          <a:p>
            <a:r>
              <a:rPr lang="en-US" sz="2400" dirty="0"/>
              <a:t>Stream has all elements if first element does not match.</a:t>
            </a:r>
          </a:p>
          <a:p>
            <a:r>
              <a:rPr lang="en-US" sz="2400" dirty="0"/>
              <a:t>Not pure commutative. Undefined on unordered stream.</a:t>
            </a:r>
          </a:p>
          <a:p>
            <a:r>
              <a:rPr lang="en-US" sz="2400" dirty="0"/>
              <a:t>Introduces overhead on a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9812454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55251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returns a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156727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40807709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numbers together.</a:t>
            </a:r>
          </a:p>
          <a:p>
            <a:r>
              <a:rPr lang="en-US" sz="2000" dirty="0"/>
              <a:t>The identity value is returned for empty streams or used as the second argument when the first stream value is processed.</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326645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no value exists in an empty stream.</a:t>
            </a:r>
            <a:endParaRPr lang="en-US" sz="2400" dirty="0"/>
          </a:p>
          <a:p>
            <a:r>
              <a:rPr lang="en-US" sz="2400" dirty="0" err="1"/>
              <a:t>findFirst</a:t>
            </a:r>
            <a:r>
              <a:rPr lang="en-US" sz="2400" dirty="0"/>
              <a:t> - produces the first element in a stream. Imposes additional overhead on an ordered parallel stream. Equivalent to </a:t>
            </a:r>
            <a:r>
              <a:rPr lang="en-US" sz="2400" dirty="0" err="1"/>
              <a:t>findAny</a:t>
            </a:r>
            <a:r>
              <a:rPr lang="en-US" sz="2400" dirty="0"/>
              <a:t> when used on an unordered stream.</a:t>
            </a:r>
          </a:p>
          <a:p>
            <a:r>
              <a:rPr lang="en-US" sz="2400" dirty="0" err="1"/>
              <a:t>findAny</a:t>
            </a:r>
            <a:r>
              <a:rPr lang="en-US" sz="2400" dirty="0"/>
              <a:t> - produces any element on the stream.  It does not impose any overhead on parallel stream, but may produce differing values from the same stream.</a:t>
            </a:r>
          </a:p>
          <a:p>
            <a:r>
              <a:rPr lang="en-US" sz="2400" dirty="0"/>
              <a:t>Min – produces the minimum element.</a:t>
            </a:r>
          </a:p>
          <a:p>
            <a:r>
              <a:rPr lang="en-US" sz="2400" dirty="0"/>
              <a:t>Max – produces the maximum element.</a:t>
            </a:r>
          </a:p>
          <a:p>
            <a:r>
              <a:rPr lang="en-US" sz="2400" dirty="0"/>
              <a:t>Operations findFirst and findAny are not pure commutative. </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9333983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972697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fontScale="92500"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a:t>
            </a:r>
          </a:p>
          <a:p>
            <a:r>
              <a:rPr lang="en-US" dirty="0"/>
              <a:t>The Strategy pattern can also be used to build and configure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8757602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27403"/>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[5, 4, 3, 3, 2, 1, 1]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272111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1008104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28142006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11607086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7577069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24530607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a:p>
            <a:r>
              <a:rPr lang="en-US" dirty="0"/>
              <a:t>Source: </a:t>
            </a:r>
            <a:r>
              <a:rPr lang="en-US" i="1" dirty="0"/>
              <a:t>Functional Programming in Java</a:t>
            </a:r>
            <a:r>
              <a:rPr lang="en-US" dirty="0"/>
              <a:t> 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40271066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1415760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pattern</a:t>
            </a:r>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2558965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5925062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29551618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1059782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11225480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41758473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8556248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5123326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2407777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33263499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10030673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3261860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108037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R – Return Value, U – Second argument</a:t>
            </a:r>
          </a:p>
          <a:p>
            <a:pPr lvl="1"/>
            <a:r>
              <a:rPr lang="en-US" sz="2200" dirty="0"/>
              <a:t>Any of the above are omitted if not used or the same as T.</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21230</TotalTime>
  <Words>10832</Words>
  <Application>Microsoft Office PowerPoint</Application>
  <PresentationFormat>Widescreen</PresentationFormat>
  <Paragraphs>955</Paragraphs>
  <Slides>80</Slides>
  <Notes>79</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Is It Pure Commutative? (Yes)</vt:lpstr>
      <vt:lpstr>Is it Pure Commutative? (No)</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Parallelism and Ordering</vt:lpstr>
      <vt:lpstr>Data Source Examples</vt:lpstr>
      <vt:lpstr>Intermediate Operations</vt:lpstr>
      <vt:lpstr>Map </vt:lpstr>
      <vt:lpstr>Filter</vt:lpstr>
      <vt:lpstr>Limit and Skip – Infinite to Finite Stream</vt:lpstr>
      <vt:lpstr>Limit Unbounded Streams</vt:lpstr>
      <vt:lpstr>Dangerous Unbounded Processing</vt:lpstr>
      <vt:lpstr>Safe Unbounded Processing</vt:lpstr>
      <vt:lpstr>Distinct</vt:lpstr>
      <vt:lpstr>Sorted</vt:lpstr>
      <vt:lpstr>Unordered</vt:lpstr>
      <vt:lpstr>Sequential and Parallel</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 Roda</cp:lastModifiedBy>
  <cp:revision>1705</cp:revision>
  <dcterms:created xsi:type="dcterms:W3CDTF">2017-04-29T22:11:00Z</dcterms:created>
  <dcterms:modified xsi:type="dcterms:W3CDTF">2022-08-16T01:19:42Z</dcterms:modified>
</cp:coreProperties>
</file>