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sldIdLst>
    <p:sldId id="256" r:id="rId2"/>
    <p:sldId id="261" r:id="rId3"/>
    <p:sldId id="257" r:id="rId4"/>
    <p:sldId id="262" r:id="rId5"/>
    <p:sldId id="292" r:id="rId6"/>
    <p:sldId id="258" r:id="rId7"/>
    <p:sldId id="263" r:id="rId8"/>
    <p:sldId id="260" r:id="rId9"/>
    <p:sldId id="264" r:id="rId10"/>
    <p:sldId id="265" r:id="rId11"/>
    <p:sldId id="266" r:id="rId12"/>
    <p:sldId id="267" r:id="rId13"/>
    <p:sldId id="268" r:id="rId14"/>
    <p:sldId id="272" r:id="rId15"/>
    <p:sldId id="294" r:id="rId16"/>
    <p:sldId id="323" r:id="rId17"/>
    <p:sldId id="324" r:id="rId18"/>
    <p:sldId id="290" r:id="rId19"/>
    <p:sldId id="285" r:id="rId20"/>
    <p:sldId id="286" r:id="rId21"/>
    <p:sldId id="288" r:id="rId22"/>
    <p:sldId id="287" r:id="rId23"/>
    <p:sldId id="289" r:id="rId24"/>
    <p:sldId id="270" r:id="rId25"/>
    <p:sldId id="269" r:id="rId26"/>
    <p:sldId id="314" r:id="rId27"/>
    <p:sldId id="315" r:id="rId28"/>
    <p:sldId id="316" r:id="rId29"/>
    <p:sldId id="305" r:id="rId30"/>
    <p:sldId id="273" r:id="rId31"/>
    <p:sldId id="275" r:id="rId32"/>
    <p:sldId id="310" r:id="rId33"/>
    <p:sldId id="276" r:id="rId34"/>
    <p:sldId id="293" r:id="rId35"/>
    <p:sldId id="321" r:id="rId36"/>
    <p:sldId id="322" r:id="rId37"/>
    <p:sldId id="330" r:id="rId38"/>
    <p:sldId id="274" r:id="rId39"/>
    <p:sldId id="317" r:id="rId40"/>
    <p:sldId id="318" r:id="rId41"/>
    <p:sldId id="311" r:id="rId42"/>
    <p:sldId id="312" r:id="rId43"/>
    <p:sldId id="271" r:id="rId44"/>
    <p:sldId id="295" r:id="rId45"/>
    <p:sldId id="319" r:id="rId46"/>
    <p:sldId id="320" r:id="rId47"/>
    <p:sldId id="313" r:id="rId48"/>
    <p:sldId id="278" r:id="rId49"/>
    <p:sldId id="277" r:id="rId50"/>
    <p:sldId id="279" r:id="rId51"/>
    <p:sldId id="280" r:id="rId52"/>
    <p:sldId id="281" r:id="rId53"/>
    <p:sldId id="325" r:id="rId54"/>
    <p:sldId id="326" r:id="rId55"/>
    <p:sldId id="327" r:id="rId56"/>
    <p:sldId id="328" r:id="rId57"/>
    <p:sldId id="329" r:id="rId58"/>
    <p:sldId id="298" r:id="rId59"/>
    <p:sldId id="299" r:id="rId60"/>
    <p:sldId id="300" r:id="rId61"/>
    <p:sldId id="301" r:id="rId62"/>
    <p:sldId id="302" r:id="rId63"/>
    <p:sldId id="303" r:id="rId64"/>
    <p:sldId id="308" r:id="rId65"/>
    <p:sldId id="309" r:id="rId66"/>
    <p:sldId id="306" r:id="rId67"/>
    <p:sldId id="307" r:id="rId68"/>
    <p:sldId id="304" r:id="rId69"/>
    <p:sldId id="291"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Lst>
        </p14:section>
        <p14:section name="Key FIs Used by Streams" id="{CB98665B-507C-4C43-9AE7-1B23B294E826}">
          <p14:sldIdLst>
            <p14:sldId id="263"/>
            <p14:sldId id="260"/>
            <p14:sldId id="264"/>
            <p14:sldId id="265"/>
            <p14:sldId id="266"/>
            <p14:sldId id="267"/>
            <p14:sldId id="268"/>
            <p14:sldId id="272"/>
            <p14:sldId id="294"/>
            <p14:sldId id="323"/>
            <p14:sldId id="324"/>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17"/>
            <p14:sldId id="318"/>
            <p14:sldId id="311"/>
            <p14:sldId id="312"/>
            <p14:sldId id="271"/>
            <p14:sldId id="295"/>
            <p14:sldId id="319"/>
            <p14:sldId id="320"/>
            <p14:sldId id="313"/>
            <p14:sldId id="278"/>
            <p14:sldId id="277"/>
            <p14:sldId id="279"/>
            <p14:sldId id="280"/>
            <p14:sldId id="281"/>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5/14/2022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a:t>
            </a:r>
            <a:r>
              <a:rPr lang="en-US" baseline="0" dirty="0" smtClean="0"/>
              <a:t>value.  It is acceptable for a Supplier to provide a constant value.  </a:t>
            </a:r>
            <a:r>
              <a:rPr lang="en-US" baseline="0" dirty="0"/>
              <a:t>If code does expect a new or exclusive value from a supplier, it should be documented. The supplier </a:t>
            </a:r>
            <a:r>
              <a:rPr lang="en-US" baseline="0" dirty="0" smtClean="0"/>
              <a:t>interface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t>
            </a:r>
            <a:r>
              <a:rPr lang="en-US" dirty="0" smtClean="0"/>
              <a:t>another.  In mathematics a function can be said to represent a mapping from one set of values to another.  </a:t>
            </a:r>
            <a:r>
              <a:rPr lang="en-US" dirty="0"/>
              <a:t>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a:t>
            </a:r>
            <a:r>
              <a:rPr lang="en-US" baseline="0" dirty="0" smtClean="0"/>
              <a:t>exist.  Optional of may be used to create an optional from a non null value.  It throws </a:t>
            </a:r>
            <a:r>
              <a:rPr lang="en-US" baseline="0" dirty="0" err="1" smtClean="0"/>
              <a:t>NullPointerException</a:t>
            </a:r>
            <a:r>
              <a:rPr lang="en-US" baseline="0" dirty="0" smtClean="0"/>
              <a:t> if provided a null value.  The </a:t>
            </a:r>
            <a:r>
              <a:rPr lang="en-US" baseline="0" dirty="0" err="1" smtClean="0"/>
              <a:t>ofNullable</a:t>
            </a:r>
            <a:r>
              <a:rPr lang="en-US" baseline="0" dirty="0" smtClean="0"/>
              <a:t> method is a better choice for creating an Optional.  Unlike Optional of, it will create an empty optional when given a null value.  </a:t>
            </a:r>
            <a:r>
              <a:rPr lang="en-US" baseline="0" dirty="0" err="1" smtClean="0"/>
              <a:t>isPresent</a:t>
            </a:r>
            <a:r>
              <a:rPr lang="en-US" baseline="0" dirty="0" smtClean="0"/>
              <a:t> will return true when a value is present.  </a:t>
            </a:r>
            <a:r>
              <a:rPr lang="en-US" baseline="0" dirty="0" err="1" smtClean="0"/>
              <a:t>ifPresent</a:t>
            </a:r>
            <a:r>
              <a:rPr lang="en-US" baseline="0" dirty="0" smtClean="0"/>
              <a:t> accepts a present value with a Consumer.  Get will return a value when present or throw a </a:t>
            </a:r>
            <a:r>
              <a:rPr lang="en-US" baseline="0" dirty="0" err="1" smtClean="0"/>
              <a:t>NoSuchElementException</a:t>
            </a:r>
            <a:r>
              <a:rPr lang="en-US" baseline="0" dirty="0" smtClean="0"/>
              <a:t>.  The </a:t>
            </a:r>
            <a:r>
              <a:rPr lang="en-US" baseline="0" dirty="0" err="1" smtClean="0"/>
              <a:t>orElse</a:t>
            </a:r>
            <a:r>
              <a:rPr lang="en-US" baseline="0" dirty="0" smtClean="0"/>
              <a:t> family of methods are better choices for obtaining the optional value.  </a:t>
            </a:r>
            <a:r>
              <a:rPr lang="en-US" baseline="0" dirty="0" err="1" smtClean="0"/>
              <a:t>orElse</a:t>
            </a:r>
            <a:r>
              <a:rPr lang="en-US" baseline="0" dirty="0" smtClean="0"/>
              <a:t> will always return a value, either the present value or a provided value.  Likewise, </a:t>
            </a:r>
            <a:r>
              <a:rPr lang="en-US" baseline="0" dirty="0" err="1" smtClean="0"/>
              <a:t>orElseGet</a:t>
            </a:r>
            <a:r>
              <a:rPr lang="en-US" baseline="0" dirty="0" smtClean="0"/>
              <a:t> either returns the present value or gets a value from a provided Supplier.  The </a:t>
            </a:r>
            <a:r>
              <a:rPr lang="en-US" baseline="0" dirty="0" err="1" smtClean="0"/>
              <a:t>orElseThrow</a:t>
            </a:r>
            <a:r>
              <a:rPr lang="en-US" baseline="0" dirty="0" smtClean="0"/>
              <a:t> method gets the present value or gets an exception from a provided Supplier.  The map method uses a Function to map one kind of Optional to another.  When a value is present, another Optional is created from the mapped value.  There is also a </a:t>
            </a:r>
            <a:r>
              <a:rPr lang="en-US" baseline="0" dirty="0" err="1" smtClean="0"/>
              <a:t>flatMap</a:t>
            </a:r>
            <a:r>
              <a:rPr lang="en-US" baseline="0" dirty="0" smtClean="0"/>
              <a:t> method which allows for mapping where the Function itself returns an Optional.  The filter tests a present value with a Predicate and returns an empty Optional if the test is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possible, pure commutative functions should be used in</a:t>
            </a:r>
            <a:r>
              <a:rPr lang="en-US" baseline="0" dirty="0" smtClean="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multi-thread safe because the same result will be produced regardless of what order the data is provided.  If it can be determined that an entire stream processing consists of pure commutative functions, no further analysis is required to determine thread safety.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examples to give you a feel for what is a pure commutative function and what is not.  Streams consisting entirely</a:t>
            </a:r>
            <a:r>
              <a:rPr lang="en-US" baseline="0" dirty="0" smtClean="0"/>
              <a:t> of pure commutative functions are inherently parallelizable.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a:t>
            </a:r>
            <a:r>
              <a:rPr lang="en-US" baseline="0" dirty="0" smtClean="0"/>
              <a:t>.  The syntax is the similar to a static method reference that creates a new object.  The primary difference is the use of the “ new” keyword to reference the constructor.  </a:t>
            </a:r>
            <a:r>
              <a:rPr lang="en-US" baseline="0" dirty="0"/>
              <a:t>They may only be bound to FIs with a compatible return type</a:t>
            </a:r>
            <a:r>
              <a:rPr lang="en-US" baseline="0" dirty="0" smtClean="0"/>
              <a:t>.  The Supplier is the canonical FI for a constructor method reference.</a:t>
            </a:r>
            <a:r>
              <a:rPr lang="en-US" dirty="0" smtClean="0"/>
              <a:t>  </a:t>
            </a:r>
            <a:r>
              <a:rPr lang="en-US" dirty="0"/>
              <a:t>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In Java, a lambda must be assigned to a functional interface.</a:t>
            </a:r>
            <a:r>
              <a:rPr lang="en-US" dirty="0"/>
              <a:t>  Effectively final means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a:t>
            </a:r>
            <a:r>
              <a:rPr lang="en-US" baseline="0" dirty="0" smtClean="0"/>
              <a:t>The data source and </a:t>
            </a:r>
            <a:r>
              <a:rPr lang="en-US" baseline="0" dirty="0"/>
              <a:t>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a:t>
            </a:r>
            <a:r>
              <a:rPr lang="en-US" baseline="0" dirty="0" smtClean="0"/>
              <a:t>commits the </a:t>
            </a:r>
            <a:r>
              <a:rPr lang="en-US" baseline="0" dirty="0"/>
              <a:t>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r>
              <a:rPr lang="en-US" dirty="0" smtClean="0"/>
              <a:t>.</a:t>
            </a:r>
            <a:r>
              <a:rPr lang="en-US" baseline="0" dirty="0" smtClean="0"/>
              <a:t>  Streams created from closable resources such as filed should be closed using the try-with-resources feature of Java 7.  The limit intermediate will be covered later.  It </a:t>
            </a:r>
            <a:r>
              <a:rPr lang="en-US" baseline="0" dirty="0" err="1" smtClean="0"/>
              <a:t>specifieds</a:t>
            </a:r>
            <a:r>
              <a:rPr lang="en-US" baseline="0" dirty="0" smtClean="0"/>
              <a:t> a maximum number of elements that will be processed.</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  When building a stream, filtering can be conditionally added.  This can be beneficial to performance if it can be known up front that a condition is always satisfied for a given set of data.  An example is a filter that matches user specified criteria.  If no criteria are specified the filter can be omitted entirely when building the stream instead of being given a condition that is always true.</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and closes the stream.  Any further stream operations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The identify property is passed as the second argument to the </a:t>
            </a:r>
            <a:r>
              <a:rPr lang="en-US" baseline="0" dirty="0" err="1"/>
              <a:t>BinaryOperator</a:t>
            </a:r>
            <a:r>
              <a:rPr lang="en-US" baseline="0" dirty="0"/>
              <a:t> the first time it is called.  It is also what is returned if the stream is empty.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lambda that is true when given a value matching the value passed to the </a:t>
            </a:r>
            <a:r>
              <a:rPr lang="en-US" baseline="0" dirty="0" smtClean="0"/>
              <a:t>function.  A higher order function is a function that returns another function, or accepts a function as a parameter.  In Java, the lambda is the function.  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Map is a reference to the mathematical concept that any function may be thought of as a means of mapping its input values to output values.  Pure functions should be used if possible</a:t>
            </a:r>
            <a:r>
              <a:rPr lang="en-US" baseline="0" dirty="0" smtClean="0"/>
              <a:t>.  A pure function is a function that only processes its input and always produces the same output for a given input value.  It has no side effects.  </a:t>
            </a:r>
            <a:r>
              <a:rPr lang="en-US" baseline="0" dirty="0"/>
              <a:t>The </a:t>
            </a:r>
            <a:r>
              <a:rPr lang="en-US" baseline="0" dirty="0" err="1"/>
              <a:t>mapToObj</a:t>
            </a:r>
            <a:r>
              <a:rPr lang="en-US" baseline="0" dirty="0"/>
              <a:t> lambda is a pure function because </a:t>
            </a:r>
            <a:r>
              <a:rPr lang="en-US" baseline="0" dirty="0" smtClean="0"/>
              <a:t>it always returns the same character for a given integer value, and processes nothing except its integer argument.  </a:t>
            </a:r>
            <a:r>
              <a:rPr lang="en-US" baseline="0" dirty="0"/>
              <a:t>In these examples it is the terminal </a:t>
            </a:r>
            <a:r>
              <a:rPr lang="en-US" baseline="0" dirty="0" smtClean="0"/>
              <a:t>for each operation that </a:t>
            </a:r>
            <a:r>
              <a:rPr lang="en-US" baseline="0" dirty="0"/>
              <a:t>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Iterate 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stream example</a:t>
            </a:r>
            <a:r>
              <a:rPr lang="en-US" baseline="0" dirty="0" smtClean="0"/>
              <a:t> has two issues: There is no limit on the number of items processed.  A large file without blue widgets could result in the stream process appearing to hang.</a:t>
            </a:r>
          </a:p>
          <a:p>
            <a:r>
              <a:rPr lang="en-US" baseline="0" dirty="0" smtClean="0"/>
              <a:t>This stream is not closed.  Any file database resources managed by the Stream will not be release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sentence.  </a:t>
            </a:r>
            <a:r>
              <a:rPr lang="en-US" i="0" baseline="0" dirty="0" smtClean="0"/>
              <a:t>Because this is an </a:t>
            </a:r>
            <a:r>
              <a:rPr lang="en-US" i="0" baseline="0" dirty="0" err="1" smtClean="0"/>
              <a:t>IntStream</a:t>
            </a:r>
            <a:r>
              <a:rPr lang="en-US" i="0" baseline="0" dirty="0" smtClean="0"/>
              <a:t>, it uses the </a:t>
            </a:r>
            <a:r>
              <a:rPr lang="en-US" i="0" baseline="0" dirty="0" err="1" smtClean="0"/>
              <a:t>IntPredicate</a:t>
            </a:r>
            <a:r>
              <a:rPr lang="en-US" i="0" baseline="0" dirty="0" smtClean="0"/>
              <a:t> FI that takes a primitive integer value.  </a:t>
            </a:r>
            <a:r>
              <a:rPr lang="en-US" dirty="0" smtClean="0"/>
              <a:t>This </a:t>
            </a:r>
            <a:r>
              <a:rPr lang="en-US" dirty="0"/>
              <a:t>filter allows</a:t>
            </a:r>
            <a:r>
              <a:rPr lang="en-US" baseline="0" dirty="0"/>
              <a:t> integers that are divisible by four to pass through.  The other integers are discarded from the stream.  The output of the summary statistics shows a count of 250 which is the number of integers that are evenly divisible by four between 0 and 999.  The </a:t>
            </a:r>
            <a:r>
              <a:rPr lang="en-US" baseline="0" dirty="0" err="1"/>
              <a:t>IntStream.range</a:t>
            </a:r>
            <a:r>
              <a:rPr lang="en-US" baseline="0" dirty="0"/>
              <a:t> method includes the starting number but excludes the ending number.  There is an </a:t>
            </a:r>
            <a:r>
              <a:rPr lang="en-US" baseline="0" dirty="0" err="1"/>
              <a:t>IntStream.rangeClosed</a:t>
            </a:r>
            <a:r>
              <a:rPr lang="en-US" baseline="0" dirty="0"/>
              <a:t> method that includes the beginning and end of the range.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is more efficient.  When modulo is null the</a:t>
            </a:r>
            <a:r>
              <a:rPr lang="en-US" baseline="0" dirty="0" smtClean="0"/>
              <a:t> filter isn’t used at all and the numbers are directly summed.  When modulo is not null the filter no longer has to include the check against it for </a:t>
            </a:r>
            <a:r>
              <a:rPr lang="en-US" baseline="0" dirty="0" smtClean="0"/>
              <a:t>null and the </a:t>
            </a:r>
            <a:r>
              <a:rPr lang="en-US" baseline="0" dirty="0" smtClean="0"/>
              <a:t>unboxing of modulo has been factored out by assigning it to an </a:t>
            </a:r>
            <a:r>
              <a:rPr lang="en-US" baseline="0" dirty="0" err="1" smtClean="0"/>
              <a:t>int</a:t>
            </a:r>
            <a:r>
              <a:rPr lang="en-US" baseline="0" dirty="0" smtClean="0"/>
              <a:t> and performing the computations on the int.  Since intermediate operations like filter return a new stream, </a:t>
            </a:r>
            <a:r>
              <a:rPr lang="en-US" baseline="0" dirty="0" err="1" smtClean="0"/>
              <a:t>sumStream</a:t>
            </a:r>
            <a:r>
              <a:rPr lang="en-US" baseline="0" dirty="0" smtClean="0"/>
              <a:t> must be re-assigned the result of the intermediate operation.  Otherwise, the filter operation will never be applied when the terminal sum() operation is called.</a:t>
            </a:r>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smtClean="0"/>
              <a:t>A</a:t>
            </a:r>
            <a:r>
              <a:rPr lang="en-US" i="0" baseline="0" dirty="0" smtClean="0"/>
              <a:t> reduction is an operation that always processes every element to produce a single result.</a:t>
            </a:r>
            <a:endParaRPr lang="en-US" i="1" dirty="0" smtClean="0"/>
          </a:p>
          <a:p>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  Implementing such an event loop as a stream could make sense as a way to separate the generation of events, event</a:t>
            </a:r>
            <a:r>
              <a:rPr lang="en-US" baseline="0" dirty="0" smtClean="0"/>
              <a:t> filtering, and</a:t>
            </a:r>
            <a:r>
              <a:rPr lang="en-US" dirty="0" smtClean="0"/>
              <a:t> processing</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a:t>
            </a:r>
            <a:r>
              <a:rPr lang="en-US" i="0" baseline="0" dirty="0" smtClean="0"/>
              <a:t>  The </a:t>
            </a:r>
            <a:r>
              <a:rPr lang="en-US" i="0" baseline="0" dirty="0" err="1" smtClean="0"/>
              <a:t>BiFunction</a:t>
            </a:r>
            <a:r>
              <a:rPr lang="en-US" i="0" baseline="0" dirty="0" smtClean="0"/>
              <a:t> is a pure function because it only operates on its arguments and produces the same results regardless of the order of the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lambda argument </a:t>
            </a:r>
            <a:r>
              <a:rPr lang="en-US" baseline="0" dirty="0" smtClean="0"/>
              <a:t>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or omitted for all the arguments.  They </a:t>
            </a:r>
            <a:r>
              <a:rPr lang="en-US" baseline="0" dirty="0"/>
              <a:t>can be useful to resolve ambiguous lambda expressions.  These can occur when a lambda is passed to an overloaded method with multiple FIs and more than 1 match</a:t>
            </a:r>
            <a:r>
              <a:rPr lang="en-US" baseline="0" dirty="0" smtClean="0"/>
              <a:t>. </a:t>
            </a:r>
            <a:r>
              <a:rPr lang="en-US" dirty="0" smtClean="0"/>
              <a:t>A</a:t>
            </a:r>
            <a:r>
              <a:rPr lang="en-US" baseline="0" dirty="0" smtClean="0"/>
              <a:t> lambda may have a single statement, or a statement block with a return.  </a:t>
            </a:r>
            <a:r>
              <a:rPr lang="en-US" dirty="0" smtClean="0"/>
              <a:t>Unlike other programming languages, the value</a:t>
            </a:r>
            <a:r>
              <a:rPr lang="en-US" baseline="0" dirty="0" smtClean="0"/>
              <a:t> of a Java lambda statement block is not implicitly the result of the last expression executed.  The return keyword is necessary unless the single statement form is used or the functional interface’s return type is void.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r>
              <a:rPr lang="en-US" baseline="0" dirty="0" smtClean="0"/>
              <a:t>.  The </a:t>
            </a:r>
            <a:r>
              <a:rPr lang="en-US" baseline="0" dirty="0" err="1" smtClean="0"/>
              <a:t>LinkedHashSet</a:t>
            </a:r>
            <a:r>
              <a:rPr lang="en-US" baseline="0" dirty="0" smtClean="0"/>
              <a:t> trick is handy if you have a set of unique values that you need sorted for display purposes, but would also like to map using key hash values for per-element performance.  The </a:t>
            </a:r>
            <a:r>
              <a:rPr lang="en-US" baseline="0" dirty="0" err="1" smtClean="0"/>
              <a:t>LinkedHashSet</a:t>
            </a:r>
            <a:r>
              <a:rPr lang="en-US" baseline="0" dirty="0" smtClean="0"/>
              <a:t> lets you have your cake (the sorting) and eat it too (the hash association).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dirty="0" smtClean="0"/>
              <a:t>downstream collector.  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very little 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a:t>
            </a:r>
            <a:r>
              <a:rPr lang="en-US" baseline="0" dirty="0" smtClean="0"/>
              <a:t>.  Although the collections from the previous slide would work, it is generally more performant to use the concurrent variants of the collectors.  </a:t>
            </a:r>
            <a:r>
              <a:rPr lang="en-US" baseline="0" dirty="0"/>
              <a:t>We also have a version using a downstream collector to count the number of occurrences of each word.</a:t>
            </a:r>
          </a:p>
          <a:p>
            <a:r>
              <a:rPr lang="en-US" baseline="0" dirty="0"/>
              <a:t>This is not necessarily faster than the sequential stream.  </a:t>
            </a:r>
            <a:r>
              <a:rPr lang="en-US" baseline="0" dirty="0" smtClean="0"/>
              <a:t>Creating the threads as well as using the concurrent </a:t>
            </a:r>
            <a:r>
              <a:rPr lang="en-US" baseline="0" dirty="0"/>
              <a:t>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code works it is cluttered.  In</a:t>
            </a:r>
            <a:r>
              <a:rPr lang="en-US" baseline="0" dirty="0" smtClean="0"/>
              <a:t> order to see what it is trying to accomplish we have to read through five lines of code managing the lock resource.  The execute around lambda may be used to clean up this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introducing a higher</a:t>
            </a:r>
            <a:r>
              <a:rPr lang="en-US" baseline="0" dirty="0" smtClean="0"/>
              <a:t> order function that executes around the user operation, in this case a supplier that returns a value, the code to manipulate the lock and do something is reduced to a single line.  Note the clean separation of concerns.  There is the call to “</a:t>
            </a:r>
            <a:r>
              <a:rPr lang="en-US" baseline="0" dirty="0" err="1" smtClean="0"/>
              <a:t>useLock</a:t>
            </a:r>
            <a:r>
              <a:rPr lang="en-US" baseline="0" dirty="0" smtClean="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refinement of the execute around pattern that the loan pattern makes </a:t>
            </a:r>
            <a:r>
              <a:rPr lang="en-US" dirty="0" smtClean="0"/>
              <a:t>is the loan pattern provides a resource to the operation in the form of a function</a:t>
            </a:r>
            <a:r>
              <a:rPr lang="en-US" baseline="0" dirty="0" smtClean="0"/>
              <a:t> argument.  The loan pattern is a pattern in its own right because a common use case of the execute around pattern is to provide a resource.  So it makes sense to talk about a “loan pattern” instead of an “execute around pattern that provides a resource</a:t>
            </a:r>
            <a:r>
              <a:rPr lang="en-US" baseline="0" dirty="0" smtClean="0"/>
              <a:t>”.  The </a:t>
            </a:r>
            <a:r>
              <a:rPr lang="en-US" baseline="0" dirty="0" err="1" smtClean="0"/>
              <a:t>SqlFunction</a:t>
            </a:r>
            <a:r>
              <a:rPr lang="en-US" baseline="0" dirty="0" smtClean="0"/>
              <a:t> Functional Interface is necessary because Function does not allow any checked exceptions to be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smtClean="0"/>
              <a:t> take a </a:t>
            </a:r>
            <a:r>
              <a:rPr lang="en-US" i="0" baseline="0" dirty="0" smtClean="0"/>
              <a:t>consumer, and </a:t>
            </a:r>
            <a:r>
              <a:rPr lang="en-US" i="0" baseline="0" dirty="0" err="1" smtClean="0"/>
              <a:t>rethrow</a:t>
            </a:r>
            <a:r>
              <a:rPr lang="en-US" i="0" baseline="0" dirty="0" smtClean="0"/>
              <a:t> when takes a predicate. </a:t>
            </a:r>
            <a:r>
              <a:rPr lang="en-US" dirty="0" smtClean="0"/>
              <a:t>Wrap </a:t>
            </a:r>
            <a:r>
              <a:rPr lang="en-US" dirty="0"/>
              <a:t>is the example shown on the previous two slides. </a:t>
            </a:r>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curious about using </a:t>
            </a:r>
            <a:r>
              <a:rPr lang="en-US" dirty="0" err="1" smtClean="0"/>
              <a:t>AutoClosable</a:t>
            </a:r>
            <a:r>
              <a:rPr lang="en-US" dirty="0" smtClean="0"/>
              <a:t> as a lambda, the link to the </a:t>
            </a:r>
            <a:r>
              <a:rPr lang="en-US" dirty="0" err="1" smtClean="0"/>
              <a:t>CloseIt</a:t>
            </a:r>
            <a:r>
              <a:rPr lang="en-US" dirty="0" smtClean="0"/>
              <a:t> project will</a:t>
            </a:r>
            <a:r>
              <a:rPr lang="en-US" baseline="0" dirty="0" smtClean="0"/>
              <a:t> provide you with more information that you want </a:t>
            </a:r>
            <a:r>
              <a:rPr lang="en-US" baseline="0" smtClean="0"/>
              <a:t>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The Stream framework uses Predicates to find a matching element, or filter the Stream for matching elements.  The related primitive FIs are like their generic counterparts except that they either accept or return a primitive value of double, int or long</a:t>
            </a:r>
            <a:r>
              <a:rPr lang="en-US" baseline="0" dirty="0" smtClean="0"/>
              <a:t>.  In this case, the primitive FIs accept an </a:t>
            </a:r>
            <a:r>
              <a:rPr lang="en-US" baseline="0" dirty="0" err="1" smtClean="0"/>
              <a:t>int</a:t>
            </a:r>
            <a:r>
              <a:rPr lang="en-US" baseline="0" dirty="0" smtClean="0"/>
              <a:t>, double, or long and return a </a:t>
            </a:r>
            <a:r>
              <a:rPr lang="en-US" baseline="0" dirty="0" err="1" smtClean="0"/>
              <a:t>boolean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tinyurl.com/lambda-web"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a:t>
            </a:r>
            <a:r>
              <a:rPr lang="en-US" dirty="0" smtClean="0"/>
              <a:t>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00831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not require that a new object be created.</a:t>
            </a:r>
          </a:p>
          <a:p>
            <a:r>
              <a:rPr lang="en-US" sz="2400" dirty="0" smtClean="0"/>
              <a:t>Useful </a:t>
            </a:r>
            <a:r>
              <a:rPr lang="en-US" sz="2400" dirty="0"/>
              <a:t>for implementing the </a:t>
            </a:r>
            <a:r>
              <a:rPr lang="en-US" sz="2400" dirty="0" smtClean="0"/>
              <a:t>Abstract Factory design pattern.</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smtClean="0"/>
              <a:t>Commonly used to map </a:t>
            </a:r>
            <a:r>
              <a:rPr lang="en-US" sz="2400" dirty="0"/>
              <a:t>one value to another </a:t>
            </a:r>
            <a:r>
              <a:rPr lang="en-US" sz="2400" dirty="0"/>
              <a:t>value, or compute a </a:t>
            </a:r>
            <a:r>
              <a:rPr lang="en-US" sz="2400" dirty="0" smtClean="0"/>
              <a:t>result</a:t>
            </a:r>
            <a:r>
              <a:rPr lang="en-US" sz="2400" dirty="0"/>
              <a:t>.</a:t>
            </a:r>
            <a:endParaRPr lang="en-US" sz="2400" dirty="0"/>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smtClean="0"/>
              <a:t>Represents </a:t>
            </a:r>
            <a:r>
              <a:rPr lang="en-US" sz="2400" dirty="0"/>
              <a:t>a value that may or may not exist</a:t>
            </a:r>
            <a:r>
              <a:rPr lang="en-US" sz="2400" dirty="0" smtClean="0"/>
              <a:t>.</a:t>
            </a:r>
            <a:endParaRPr lang="en-US" sz="2200" dirty="0" smtClean="0"/>
          </a:p>
          <a:p>
            <a:pPr lvl="1"/>
            <a:r>
              <a:rPr lang="en-US" sz="2200" dirty="0"/>
              <a:t>of – Create an optional from a non-null </a:t>
            </a:r>
            <a:r>
              <a:rPr lang="en-US" sz="2200" dirty="0" smtClean="0"/>
              <a:t>value</a:t>
            </a:r>
            <a:r>
              <a:rPr lang="en-US" sz="2200" dirty="0"/>
              <a:t>.</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smtClean="0"/>
              <a:t>get – Return present value or throw </a:t>
            </a:r>
            <a:r>
              <a:rPr lang="en-US" sz="2200" dirty="0" err="1" smtClean="0"/>
              <a:t>NoSuchElementException</a:t>
            </a:r>
            <a:endParaRPr lang="en-US" sz="2200" dirty="0" smtClean="0"/>
          </a:p>
          <a:p>
            <a:pPr lvl="1"/>
            <a:r>
              <a:rPr lang="en-US" sz="2200" dirty="0" err="1" smtClean="0"/>
              <a:t>orElse</a:t>
            </a:r>
            <a:r>
              <a:rPr lang="en-US" sz="2200" dirty="0" smtClean="0"/>
              <a:t> </a:t>
            </a:r>
            <a:r>
              <a:rPr lang="en-US" sz="2200" dirty="0"/>
              <a:t>– Return present value or a provided value.</a:t>
            </a:r>
          </a:p>
          <a:p>
            <a:pPr lvl="1"/>
            <a:r>
              <a:rPr lang="en-US" sz="2200" dirty="0" err="1"/>
              <a:t>orElseGet</a:t>
            </a:r>
            <a:r>
              <a:rPr lang="en-US" sz="2200" dirty="0"/>
              <a:t> – Return present value or get a value from Supplier</a:t>
            </a:r>
            <a:r>
              <a:rPr lang="en-US" sz="2200" dirty="0" smtClean="0"/>
              <a:t>.</a:t>
            </a:r>
          </a:p>
          <a:p>
            <a:pPr lvl="1"/>
            <a:r>
              <a:rPr lang="en-US" sz="2200" dirty="0" err="1" smtClean="0"/>
              <a:t>orElseThrow</a:t>
            </a:r>
            <a:r>
              <a:rPr lang="en-US" sz="2200" dirty="0" smtClean="0"/>
              <a:t> – Return present value or get an Exception from Supplier.</a:t>
            </a:r>
            <a:endParaRPr lang="en-US" sz="2200" dirty="0"/>
          </a:p>
          <a:p>
            <a:pPr lvl="1"/>
            <a:r>
              <a:rPr lang="en-US" sz="2200" dirty="0" smtClean="0"/>
              <a:t>map – Apply a Function mapping on a present value, returning the result of the mapping or empty </a:t>
            </a:r>
            <a:r>
              <a:rPr lang="en-US" sz="2200" dirty="0" smtClean="0"/>
              <a:t>when empty</a:t>
            </a:r>
            <a:r>
              <a:rPr lang="en-US" sz="2200" dirty="0" smtClean="0"/>
              <a:t>.</a:t>
            </a:r>
          </a:p>
          <a:p>
            <a:pPr lvl="1"/>
            <a:r>
              <a:rPr lang="en-US" sz="2200" dirty="0" smtClean="0"/>
              <a:t>filter – Tests a Predicate on a present value, returning an empty Optional when the test result is false.</a:t>
            </a:r>
          </a:p>
          <a:p>
            <a:pPr lvl="1"/>
            <a:endParaRPr lang="en-US" sz="2200" dirty="0" smtClean="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smtClean="0"/>
              <a:t>Pure </a:t>
            </a:r>
            <a:r>
              <a:rPr lang="en-US" dirty="0"/>
              <a:t>Commutative </a:t>
            </a:r>
            <a:r>
              <a:rPr lang="en-US" dirty="0" smtClean="0"/>
              <a:t>Functions</a:t>
            </a:r>
            <a:endParaRPr lang="en-US" dirty="0"/>
          </a:p>
        </p:txBody>
      </p:sp>
      <p:sp>
        <p:nvSpPr>
          <p:cNvPr id="3" name="Content Placeholder 2"/>
          <p:cNvSpPr>
            <a:spLocks noGrp="1"/>
          </p:cNvSpPr>
          <p:nvPr>
            <p:ph idx="1"/>
          </p:nvPr>
        </p:nvSpPr>
        <p:spPr>
          <a:xfrm>
            <a:off x="220133" y="1030514"/>
            <a:ext cx="9729411" cy="5255987"/>
          </a:xfrm>
        </p:spPr>
        <p:txBody>
          <a:bodyPr>
            <a:normAutofit/>
          </a:bodyPr>
          <a:lstStyle/>
          <a:p>
            <a:r>
              <a:rPr lang="en-US" sz="2400" dirty="0" smtClean="0"/>
              <a:t>Do not use any information outside of their argument(s).</a:t>
            </a:r>
          </a:p>
          <a:p>
            <a:r>
              <a:rPr lang="en-US" sz="2400" dirty="0" smtClean="0"/>
              <a:t>Do not have any side effects: nothing outside of the return value changes.</a:t>
            </a:r>
          </a:p>
          <a:p>
            <a:r>
              <a:rPr lang="en-US" sz="2400" dirty="0" smtClean="0"/>
              <a:t>For any given arguments </a:t>
            </a:r>
            <a:r>
              <a:rPr lang="en-US" sz="2400" i="1" dirty="0" smtClean="0"/>
              <a:t>X</a:t>
            </a:r>
            <a:r>
              <a:rPr lang="en-US" sz="2400" dirty="0" smtClean="0"/>
              <a:t> an equivalent value </a:t>
            </a:r>
            <a:r>
              <a:rPr lang="en-US" sz="2400" i="1" dirty="0" smtClean="0"/>
              <a:t>Y</a:t>
            </a:r>
            <a:r>
              <a:rPr lang="en-US" sz="2400" dirty="0" smtClean="0"/>
              <a:t> is always returned regardless of the argument ordering.</a:t>
            </a:r>
          </a:p>
          <a:p>
            <a:r>
              <a:rPr lang="en-US" sz="2400" dirty="0" smtClean="0"/>
              <a:t>For Functions: </a:t>
            </a:r>
            <a:r>
              <a:rPr lang="en-US" sz="2400" dirty="0" err="1" smtClean="0"/>
              <a:t>fn.apply</a:t>
            </a:r>
            <a:r>
              <a:rPr lang="en-US" sz="2400" dirty="0" smtClean="0"/>
              <a:t>(X).equals(</a:t>
            </a:r>
            <a:r>
              <a:rPr lang="en-US" sz="2400" dirty="0" err="1" smtClean="0"/>
              <a:t>fn.apply</a:t>
            </a:r>
            <a:r>
              <a:rPr lang="en-US" sz="2400" dirty="0" smtClean="0"/>
              <a:t>(X)) is always true. </a:t>
            </a:r>
          </a:p>
          <a:p>
            <a:r>
              <a:rPr lang="en-US" sz="2400" dirty="0" smtClean="0"/>
              <a:t>For Suppliers: </a:t>
            </a:r>
            <a:r>
              <a:rPr lang="en-US" sz="2400" dirty="0" err="1" smtClean="0"/>
              <a:t>s.get</a:t>
            </a:r>
            <a:r>
              <a:rPr lang="en-US" sz="2400" dirty="0" smtClean="0"/>
              <a:t>().equals(</a:t>
            </a:r>
            <a:r>
              <a:rPr lang="en-US" sz="2400" dirty="0" err="1" smtClean="0"/>
              <a:t>s.get</a:t>
            </a:r>
            <a:r>
              <a:rPr lang="en-US" sz="2400" dirty="0" smtClean="0"/>
              <a:t>()) is always true.</a:t>
            </a:r>
          </a:p>
          <a:p>
            <a:r>
              <a:rPr lang="en-US" sz="2400" dirty="0" smtClean="0"/>
              <a:t>For </a:t>
            </a:r>
            <a:r>
              <a:rPr lang="en-US" sz="2400" dirty="0" err="1" smtClean="0"/>
              <a:t>BiFunctions</a:t>
            </a:r>
            <a:r>
              <a:rPr lang="en-US" sz="2400" dirty="0" smtClean="0"/>
              <a:t> </a:t>
            </a:r>
            <a:r>
              <a:rPr lang="en-US" sz="2400" dirty="0" err="1" smtClean="0"/>
              <a:t>fn.apply</a:t>
            </a:r>
            <a:r>
              <a:rPr lang="en-US" sz="2400" dirty="0" smtClean="0"/>
              <a:t>(X, X1).equals(</a:t>
            </a:r>
            <a:r>
              <a:rPr lang="en-US" sz="2400" dirty="0" err="1" smtClean="0"/>
              <a:t>fn.apply</a:t>
            </a:r>
            <a:r>
              <a:rPr lang="en-US" sz="2400" dirty="0" smtClean="0"/>
              <a:t>(X, X1)) and </a:t>
            </a:r>
            <a:r>
              <a:rPr lang="en-US" sz="2400" dirty="0" err="1"/>
              <a:t>fn.apply</a:t>
            </a:r>
            <a:r>
              <a:rPr lang="en-US" sz="2400" dirty="0"/>
              <a:t>(X, X1).</a:t>
            </a:r>
            <a:r>
              <a:rPr lang="en-US" sz="2400" dirty="0" smtClean="0"/>
              <a:t>equals(</a:t>
            </a:r>
            <a:r>
              <a:rPr lang="en-US" sz="2400" dirty="0" err="1" smtClean="0"/>
              <a:t>fn.apply</a:t>
            </a:r>
            <a:r>
              <a:rPr lang="en-US" sz="2400" dirty="0" smtClean="0"/>
              <a:t>(X1, X)) are always true</a:t>
            </a:r>
            <a:r>
              <a:rPr lang="en-US" sz="2400" dirty="0" smtClean="0"/>
              <a:t>.</a:t>
            </a:r>
          </a:p>
          <a:p>
            <a:r>
              <a:rPr lang="en-US" sz="2400" dirty="0" smtClean="0"/>
              <a:t>Sometimes simply referred to as “Pure Functions”</a:t>
            </a:r>
            <a:r>
              <a:rPr lang="en-US" sz="2400" dirty="0" smtClean="0"/>
              <a:t>.</a:t>
            </a:r>
            <a:endParaRPr lang="en-US" sz="2400" dirty="0" smtClean="0"/>
          </a:p>
          <a:p>
            <a:r>
              <a:rPr lang="en-US" sz="2400" dirty="0" smtClean="0"/>
              <a:t>Such functions are inherently </a:t>
            </a:r>
            <a:r>
              <a:rPr lang="en-US" sz="2400" dirty="0" smtClean="0"/>
              <a:t>safe.</a:t>
            </a:r>
            <a:endParaRPr lang="en-US" sz="2400" dirty="0" smtClean="0"/>
          </a:p>
          <a:p>
            <a:endParaRPr lang="en-US" sz="2400" dirty="0" smtClean="0"/>
          </a:p>
        </p:txBody>
      </p:sp>
    </p:spTree>
    <p:extLst>
      <p:ext uri="{BB962C8B-B14F-4D97-AF65-F5344CB8AC3E}">
        <p14:creationId xmlns:p14="http://schemas.microsoft.com/office/powerpoint/2010/main" val="129325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smtClean="0"/>
              <a:t>Is It </a:t>
            </a:r>
            <a:r>
              <a:rPr lang="en-US" dirty="0"/>
              <a:t>Pure Commutative?</a:t>
            </a:r>
          </a:p>
        </p:txBody>
      </p:sp>
      <p:sp>
        <p:nvSpPr>
          <p:cNvPr id="3" name="Content Placeholder 2"/>
          <p:cNvSpPr>
            <a:spLocks noGrp="1"/>
          </p:cNvSpPr>
          <p:nvPr>
            <p:ph idx="1"/>
          </p:nvPr>
        </p:nvSpPr>
        <p:spPr>
          <a:xfrm>
            <a:off x="715434" y="1072243"/>
            <a:ext cx="8596668" cy="5187043"/>
          </a:xfrm>
        </p:spPr>
        <p:txBody>
          <a:bodyPr>
            <a:normAutofit fontScale="92500" lnSpcReduction="20000"/>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000" dirty="0" smtClean="0"/>
              <a:t>Yes.  A pure Function is always commutative.</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s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smtClean="0">
              <a:latin typeface="Courier New" panose="02070309020205020404" pitchFamily="49" charset="0"/>
              <a:cs typeface="Courier New" panose="02070309020205020404" pitchFamily="49" charset="0"/>
            </a:endParaRPr>
          </a:p>
          <a:p>
            <a:pPr lvl="1"/>
            <a:r>
              <a:rPr lang="en-US" sz="2200" dirty="0" smtClean="0"/>
              <a:t>Yes.  A pure function Supplier</a:t>
            </a:r>
            <a:r>
              <a:rPr lang="en-US" sz="2200" dirty="0"/>
              <a:t> </a:t>
            </a:r>
            <a:r>
              <a:rPr lang="en-US" sz="2200" dirty="0" smtClean="0"/>
              <a:t>is always </a:t>
            </a:r>
            <a:r>
              <a:rPr lang="en-US" sz="2200" dirty="0"/>
              <a:t>commutative</a:t>
            </a:r>
            <a:r>
              <a:rPr lang="en-US" sz="2200" dirty="0" smtClean="0"/>
              <a:t>.</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Yes.  It is pure and commutative: 3 + 4 = 7 = 4 + 3.</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pure but not commutative: 3 – 4 = -</a:t>
            </a:r>
            <a:r>
              <a:rPr lang="en-US" sz="2200" dirty="0"/>
              <a:t>1 </a:t>
            </a:r>
            <a:r>
              <a:rPr lang="en-US" sz="2200" dirty="0" smtClean="0"/>
              <a:t>≠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not a pure function because it has a side effect.</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c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Consumers have side effects and are not pure functions.</a:t>
            </a:r>
            <a:endParaRPr lang="en-US" sz="2200" dirty="0"/>
          </a:p>
        </p:txBody>
      </p:sp>
    </p:spTree>
    <p:extLst>
      <p:ext uri="{BB962C8B-B14F-4D97-AF65-F5344CB8AC3E}">
        <p14:creationId xmlns:p14="http://schemas.microsoft.com/office/powerpoint/2010/main" val="4073505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Method </a:t>
            </a:r>
            <a:r>
              <a:rPr lang="en-US" sz="2200" dirty="0"/>
              <a:t>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smtClean="0"/>
              <a:t>Instance </a:t>
            </a:r>
            <a:r>
              <a:rPr lang="en-US" sz="2200" dirty="0"/>
              <a:t>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endParaRPr lang="en-US" sz="2600" dirty="0" smtClean="0"/>
          </a:p>
          <a:p>
            <a:r>
              <a:rPr lang="en-US" sz="2600" dirty="0" smtClean="0"/>
              <a:t>These slides: </a:t>
            </a:r>
            <a:r>
              <a:rPr lang="en-US" sz="2600" dirty="0" smtClean="0">
                <a:hlinkClick r:id="rId4"/>
              </a:rPr>
              <a:t>https</a:t>
            </a:r>
            <a:r>
              <a:rPr lang="en-US" sz="2600" dirty="0">
                <a:hlinkClick r:id="rId4"/>
              </a:rPr>
              <a:t>://</a:t>
            </a:r>
            <a:r>
              <a:rPr lang="en-US" sz="2600" dirty="0" smtClean="0">
                <a:hlinkClick r:id="rId4"/>
              </a:rPr>
              <a:t>tinyurl.com/lambda-web</a:t>
            </a:r>
            <a:r>
              <a:rPr lang="en-US" sz="2600" dirty="0" smtClean="0"/>
              <a:t> </a:t>
            </a:r>
            <a:endParaRPr lang="en-US" sz="2600" dirty="0"/>
          </a:p>
          <a:p>
            <a:r>
              <a:rPr lang="en-US" sz="2600" dirty="0" smtClean="0"/>
              <a:t>These </a:t>
            </a:r>
            <a:r>
              <a:rPr lang="en-US" sz="2600" dirty="0"/>
              <a:t>slides (pdf): </a:t>
            </a:r>
            <a:r>
              <a:rPr lang="en-US" sz="2600" dirty="0">
                <a:hlinkClick r:id="rId5"/>
              </a:rPr>
              <a:t>https://</a:t>
            </a:r>
            <a:r>
              <a:rPr lang="en-US" sz="2600" dirty="0" smtClean="0">
                <a:hlinkClick r:id="rId5"/>
              </a:rPr>
              <a:t>tinyurl.com/love-lambda</a:t>
            </a:r>
            <a:endParaRPr lang="en-US" sz="2600" dirty="0" smtClean="0"/>
          </a:p>
          <a:p>
            <a:pPr marL="0" indent="0">
              <a:buNone/>
            </a:pP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Syntax similar to static method reference that creates a new object.</a:t>
            </a:r>
          </a:p>
          <a:p>
            <a:r>
              <a:rPr lang="en-US" sz="2000" dirty="0" smtClean="0"/>
              <a:t>Creates </a:t>
            </a:r>
            <a:r>
              <a:rPr lang="en-US" sz="2000" dirty="0"/>
              <a:t>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Tree>
    <p:extLst>
      <p:ext uri="{BB962C8B-B14F-4D97-AF65-F5344CB8AC3E}">
        <p14:creationId xmlns:p14="http://schemas.microsoft.com/office/powerpoint/2010/main" val="3525251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endParaRPr lang="en-US" sz="2000"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429860"/>
            <a:ext cx="8596668" cy="4628040"/>
          </a:xfrm>
        </p:spPr>
        <p:txBody>
          <a:bodyPr>
            <a:normAutofit fontScale="77500" lnSpcReduction="20000"/>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a:t>
            </a:r>
            <a:r>
              <a:rPr lang="en-US" sz="1800" dirty="0" smtClean="0"/>
              <a:t>infinite. </a:t>
            </a:r>
            <a:endParaRPr lang="en-US" sz="1800" dirty="0"/>
          </a:p>
          <a:p>
            <a:r>
              <a:rPr lang="en-US" sz="2400" dirty="0"/>
              <a:t>Is Lazy</a:t>
            </a:r>
          </a:p>
          <a:p>
            <a:pPr lvl="1"/>
            <a:r>
              <a:rPr lang="en-US" sz="1800" dirty="0"/>
              <a:t>Only used when a </a:t>
            </a:r>
            <a:r>
              <a:rPr lang="en-US" sz="1800" i="1" dirty="0"/>
              <a:t>terminal operation </a:t>
            </a:r>
            <a:r>
              <a:rPr lang="en-US" sz="1800" dirty="0"/>
              <a:t>is applied to the stream</a:t>
            </a:r>
            <a:r>
              <a:rPr lang="en-US" sz="1800" dirty="0" smtClean="0"/>
              <a:t>.</a:t>
            </a:r>
          </a:p>
          <a:p>
            <a:r>
              <a:rPr lang="en-US" sz="2400" dirty="0" smtClean="0"/>
              <a:t>Close Streams created from resources such as files</a:t>
            </a:r>
          </a:p>
          <a:p>
            <a:r>
              <a:rPr lang="en-US" sz="2400" dirty="0">
                <a:solidFill>
                  <a:srgbClr val="000000"/>
                </a:solidFill>
                <a:highlight>
                  <a:srgbClr val="FFFFFF"/>
                </a:highlight>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processFileStream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getStreamFromFile</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808080"/>
                </a:solidFill>
                <a:highlight>
                  <a:srgbClr val="FFFFFF"/>
                </a:highlight>
                <a:latin typeface="Courier New" panose="02070309020205020404" pitchFamily="49" charset="0"/>
                <a:cs typeface="Courier New" panose="02070309020205020404" pitchFamily="49" charset="0"/>
              </a:rPr>
              <a:t>"foo.txt"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FF8000"/>
                </a:solidFill>
                <a:highlight>
                  <a:srgbClr val="FFFFFF"/>
                </a:highlight>
                <a:latin typeface="Courier New" panose="02070309020205020404" pitchFamily="49" charset="0"/>
                <a:cs typeface="Courier New" panose="02070309020205020404" pitchFamily="49" charset="0"/>
              </a:rPr>
              <a:t>100000</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smtClean="0"/>
              <a:t>Are </a:t>
            </a:r>
            <a:r>
              <a:rPr lang="en-US" sz="2400" dirty="0"/>
              <a:t>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endParaRPr lang="en-US" sz="1800" dirty="0" smtClean="0"/>
          </a:p>
          <a:p>
            <a:pPr lvl="1"/>
            <a:r>
              <a:rPr lang="en-US" sz="1800" dirty="0" smtClean="0"/>
              <a:t>Mapping </a:t>
            </a:r>
            <a:r>
              <a:rPr lang="en-US" sz="1800" dirty="0"/>
              <a:t>items using a function </a:t>
            </a:r>
          </a:p>
          <a:p>
            <a:pPr lvl="1"/>
            <a:r>
              <a:rPr lang="en-US" sz="1800" dirty="0"/>
              <a:t>Skipping and limiting items processed.  Can turn an infinite stream into a finite stream</a:t>
            </a:r>
            <a:r>
              <a:rPr lang="en-US" sz="1800" dirty="0" smtClean="0"/>
              <a:t>.</a:t>
            </a:r>
            <a:endParaRPr lang="en-US" sz="1800" dirty="0"/>
          </a:p>
        </p:txBody>
      </p:sp>
    </p:spTree>
    <p:extLst>
      <p:ext uri="{BB962C8B-B14F-4D97-AF65-F5344CB8AC3E}">
        <p14:creationId xmlns:p14="http://schemas.microsoft.com/office/powerpoint/2010/main" val="3846748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3880773"/>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a:t>Closes the stream </a:t>
            </a:r>
          </a:p>
          <a:p>
            <a:pPr lvl="1"/>
            <a:r>
              <a:rPr lang="en-US" sz="1800" dirty="0"/>
              <a:t>Any further operations result in an </a:t>
            </a:r>
            <a:r>
              <a:rPr lang="en-US" sz="1800" dirty="0" err="1"/>
              <a:t>IllegalStateException</a:t>
            </a:r>
            <a:r>
              <a:rPr lang="en-US" sz="1800" dirty="0"/>
              <a:t> </a:t>
            </a:r>
          </a:p>
        </p:txBody>
      </p:sp>
    </p:spTree>
    <p:extLst>
      <p:ext uri="{BB962C8B-B14F-4D97-AF65-F5344CB8AC3E}">
        <p14:creationId xmlns:p14="http://schemas.microsoft.com/office/powerpoint/2010/main" val="2912673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Tree>
    <p:extLst>
      <p:ext uri="{BB962C8B-B14F-4D97-AF65-F5344CB8AC3E}">
        <p14:creationId xmlns:p14="http://schemas.microsoft.com/office/powerpoint/2010/main" val="260356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t>
            </a:r>
            <a:r>
              <a:rPr lang="en-US"/>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7"/>
            <a:ext cx="8596668" cy="5119635"/>
          </a:xfrm>
        </p:spPr>
        <p:txBody>
          <a:bodyPr>
            <a:normAutofit fontScale="92500"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a:t>Uses a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or related Primitive FIs to apply a computation or mapping on stream elements.</a:t>
            </a:r>
          </a:p>
          <a:p>
            <a:r>
              <a:rPr lang="en-US" sz="2400" dirty="0"/>
              <a:t>A pure function should be used if possible.</a:t>
            </a:r>
          </a:p>
          <a:p>
            <a:r>
              <a:rPr lang="en-US" sz="2400" dirty="0"/>
              <a:t>May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(int).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r>
              <a:rPr lang="en-US" sz="2000" dirty="0" smtClean="0">
                <a:solidFill>
                  <a:prstClr val="black">
                    <a:lumMod val="75000"/>
                    <a:lumOff val="25000"/>
                  </a:prstClr>
                </a:solidFill>
              </a:rPr>
              <a:t>.</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smtClean="0"/>
              <a:t>Limit Unbounded Streams</a:t>
            </a:r>
            <a:endParaRPr lang="en-US" dirty="0"/>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smtClean="0"/>
              <a:t>An unbounded stream is a stream that has no known upper limit on its elements.  An infinite stream is a kind of unbounded stream.</a:t>
            </a:r>
          </a:p>
          <a:p>
            <a:r>
              <a:rPr lang="en-US" sz="2400" dirty="0" smtClean="0"/>
              <a:t>Unless an unbounded stream is intentionally infinite, it should always be limited to prevent hanging.</a:t>
            </a:r>
          </a:p>
          <a:p>
            <a:r>
              <a:rPr lang="en-US" sz="2400" dirty="0" smtClean="0"/>
              <a:t>Even if the stream “should” terminate it is still a good defensive programming practice to include a limit.</a:t>
            </a:r>
          </a:p>
          <a:p>
            <a:r>
              <a:rPr lang="en-US" sz="2400" dirty="0" smtClean="0"/>
              <a:t>A limit larger than the upper bound of what will be processed but small enough to stop processing in a reasonable amount of time should be used.</a:t>
            </a:r>
          </a:p>
          <a:p>
            <a:r>
              <a:rPr lang="en-US" sz="2400" dirty="0" smtClean="0"/>
              <a:t>A good starting point for a limit value is an order or two of magnitude (ten to a hundred times) more than the longest observed (or known possible) size.</a:t>
            </a:r>
            <a:endParaRPr lang="en-US" sz="2400" dirty="0"/>
          </a:p>
        </p:txBody>
      </p:sp>
    </p:spTree>
    <p:extLst>
      <p:ext uri="{BB962C8B-B14F-4D97-AF65-F5344CB8AC3E}">
        <p14:creationId xmlns:p14="http://schemas.microsoft.com/office/powerpoint/2010/main" val="2158353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a:t>
            </a:r>
            <a:r>
              <a:rPr lang="en-US" dirty="0" smtClean="0"/>
              <a:t>Unbounded </a:t>
            </a:r>
            <a:r>
              <a:rPr lang="en-US" dirty="0" smtClean="0"/>
              <a:t>Processing</a:t>
            </a:r>
            <a:endParaRPr lang="en-US" dirty="0"/>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smtClean="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May never get to the end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nor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find a blue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smtClean="0"/>
              <a:t>The stream has no upper limit on what is will process.</a:t>
            </a:r>
          </a:p>
          <a:p>
            <a:r>
              <a:rPr lang="en-US" sz="2400" dirty="0" smtClean="0"/>
              <a:t>The stream does not close any resources  such as files</a:t>
            </a:r>
          </a:p>
          <a:p>
            <a:pPr lvl="1"/>
            <a:r>
              <a:rPr lang="en-US" sz="2000" dirty="0" smtClean="0"/>
              <a:t>Note: terminal operations do </a:t>
            </a:r>
            <a:r>
              <a:rPr lang="en-US" sz="2000" i="1" dirty="0" smtClean="0"/>
              <a:t>not</a:t>
            </a:r>
            <a:r>
              <a:rPr lang="en-US" sz="2000" dirty="0" smtClean="0"/>
              <a:t> close a stream.</a:t>
            </a:r>
          </a:p>
        </p:txBody>
      </p:sp>
    </p:spTree>
    <p:extLst>
      <p:ext uri="{BB962C8B-B14F-4D97-AF65-F5344CB8AC3E}">
        <p14:creationId xmlns:p14="http://schemas.microsoft.com/office/powerpoint/2010/main" val="1387215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Unbounded </a:t>
            </a:r>
            <a:r>
              <a:rPr lang="en-US" dirty="0" smtClean="0"/>
              <a:t>Processing</a:t>
            </a:r>
            <a:endParaRPr lang="en-US" dirty="0"/>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smtClean="0"/>
              <a:t>Safe</a:t>
            </a:r>
            <a:endParaRPr lang="en-US" sz="2800" dirty="0" smtClean="0"/>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after 10000 widgets.</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limit intermediate operation ensures a quick exit from the stream.</a:t>
            </a:r>
          </a:p>
          <a:p>
            <a:r>
              <a:rPr lang="en-US" dirty="0" smtClean="0"/>
              <a:t>The try-with-resources ensures that any underlying resources are closed.</a:t>
            </a:r>
          </a:p>
          <a:p>
            <a:r>
              <a:rPr lang="en-US" dirty="0" smtClean="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5347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a:t>
            </a:r>
            <a:r>
              <a:rPr lang="en-US" sz="2400" dirty="0">
                <a:cs typeface="Courier New" panose="02070309020205020404" pitchFamily="49" charset="0"/>
              </a:rPr>
              <a:t>intermediate operation creates a new stream with the contents of the previous stream where </a:t>
            </a:r>
            <a:r>
              <a:rPr lang="en-US" sz="2400" dirty="0" smtClean="0">
                <a:cs typeface="Courier New" panose="02070309020205020404" pitchFamily="49" charset="0"/>
              </a:rPr>
              <a:t>the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smtClean="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r>
              <a:rPr lang="en-US" sz="2400" dirty="0" smtClean="0">
                <a:solidFill>
                  <a:srgbClr val="008000"/>
                </a:solidFill>
                <a:latin typeface="Courier New" panose="02070309020205020404" pitchFamily="49" charset="0"/>
              </a:rPr>
              <a:t>*/</a:t>
            </a:r>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smtClean="0"/>
              <a:t>Intermediate Operations May Be Added Conditionally</a:t>
            </a:r>
            <a:endParaRPr lang="en-US" dirty="0"/>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smtClean="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modulo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smtClean="0"/>
              <a:t>When null</a:t>
            </a:r>
            <a:r>
              <a:rPr lang="en-US" sz="2000" dirty="0" smtClean="0">
                <a:solidFill>
                  <a:srgbClr val="000000"/>
                </a:solidFill>
                <a:highlight>
                  <a:srgbClr val="FFFFFF"/>
                </a:highlight>
              </a:rPr>
              <a:t> </a:t>
            </a:r>
            <a:r>
              <a:rPr lang="en-US" sz="2000" dirty="0" smtClean="0"/>
              <a:t>is passed in, all elements will be processed</a:t>
            </a:r>
          </a:p>
          <a:p>
            <a:r>
              <a:rPr lang="en-US" sz="2000" dirty="0" smtClean="0"/>
              <a:t>Is there a way we can take advantage of the fact that all nulls are processed?</a:t>
            </a:r>
            <a:endParaRPr lang="en-US" sz="2000" dirty="0"/>
          </a:p>
        </p:txBody>
      </p:sp>
    </p:spTree>
    <p:extLst>
      <p:ext uri="{BB962C8B-B14F-4D97-AF65-F5344CB8AC3E}">
        <p14:creationId xmlns:p14="http://schemas.microsoft.com/office/powerpoint/2010/main" val="255251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smtClean="0"/>
              <a:t>Optimize By Filtering Conditionally</a:t>
            </a:r>
            <a:endParaRPr lang="en-US" dirty="0"/>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smtClean="0"/>
              <a:t>The example on the previous slide may be optimized by conditionally adding the filter.</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if</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smtClean="0">
                <a:solidFill>
                  <a:srgbClr val="000000"/>
                </a:solidFill>
                <a:highlight>
                  <a:srgbClr val="FFFFFF"/>
                </a:highlight>
                <a:latin typeface="Courier New" panose="02070309020205020404" pitchFamily="49" charset="0"/>
                <a:cs typeface="Courier New" panose="02070309020205020404" pitchFamily="49" charset="0"/>
              </a:rPr>
              <a:t>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The check for null and unboxing of modulo is done only once.  The resulting stream terminal operation will be more performant.</a:t>
            </a:r>
          </a:p>
        </p:txBody>
      </p:sp>
    </p:spTree>
    <p:extLst>
      <p:ext uri="{BB962C8B-B14F-4D97-AF65-F5344CB8AC3E}">
        <p14:creationId xmlns:p14="http://schemas.microsoft.com/office/powerpoint/2010/main" val="2156727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smtClean="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Tree>
    <p:extLst>
      <p:ext uri="{BB962C8B-B14F-4D97-AF65-F5344CB8AC3E}">
        <p14:creationId xmlns:p14="http://schemas.microsoft.com/office/powerpoint/2010/main" val="4080770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dirty="0"/>
              <a:t>A reduction is </a:t>
            </a:r>
            <a:r>
              <a:rPr lang="en-US" dirty="0" smtClean="0"/>
              <a:t>a terminal </a:t>
            </a:r>
            <a:r>
              <a:rPr lang="en-US" dirty="0"/>
              <a:t>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a:t>
            </a:r>
            <a:r>
              <a:rPr lang="en-US" sz="1600" i="1" dirty="0" smtClean="0"/>
              <a:t>bi-function</a:t>
            </a:r>
            <a:r>
              <a:rPr lang="en-US" sz="1600" dirty="0" smtClean="0"/>
              <a:t> </a:t>
            </a:r>
            <a:r>
              <a:rPr lang="en-US" sz="1600" dirty="0"/>
              <a:t>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600" dirty="0"/>
              <a:t> and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apply(4,3) </a:t>
            </a:r>
            <a:r>
              <a:rPr lang="en-US" sz="1600" dirty="0" smtClean="0"/>
              <a:t>always return </a:t>
            </a:r>
            <a:r>
              <a:rPr lang="en-US" sz="1600" dirty="0"/>
              <a:t>7.</a:t>
            </a:r>
          </a:p>
          <a:p>
            <a:r>
              <a:rPr lang="en-US" sz="1600" dirty="0"/>
              <a:t>Pure functions are inherently </a:t>
            </a:r>
            <a:r>
              <a:rPr lang="en-US" sz="1600" dirty="0" smtClean="0"/>
              <a:t>safe </a:t>
            </a:r>
            <a:r>
              <a:rPr lang="en-US" sz="1600" dirty="0"/>
              <a:t>and should be used with streams whenever </a:t>
            </a:r>
            <a:r>
              <a:rPr lang="en-US" sz="1600" dirty="0" smtClean="0"/>
              <a:t>possible.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Tree>
    <p:extLst>
      <p:ext uri="{BB962C8B-B14F-4D97-AF65-F5344CB8AC3E}">
        <p14:creationId xmlns:p14="http://schemas.microsoft.com/office/powerpoint/2010/main" val="3933398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677334" y="1062318"/>
            <a:ext cx="8596668" cy="4527496"/>
          </a:xfrm>
        </p:spPr>
        <p:txBody>
          <a:bodyPr>
            <a:normAutofit/>
          </a:bodyPr>
          <a:lstStyle/>
          <a:p>
            <a:r>
              <a:rPr lang="en-US" dirty="0" smtClean="0"/>
              <a:t>Consider the add modulo example from earlier.</a:t>
            </a:r>
          </a:p>
          <a:p>
            <a:r>
              <a:rPr lang="en-US" dirty="0" smtClean="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smtClean="0">
                <a:solidFill>
                  <a:srgbClr val="000000"/>
                </a:solidFill>
                <a:highlight>
                  <a:srgbClr val="FFFFFF"/>
                </a:highlight>
              </a:rPr>
              <a:t>    </a:t>
            </a:r>
            <a:r>
              <a:rPr lang="en-US" sz="1700" b="1" dirty="0" smtClean="0">
                <a:solidFill>
                  <a:srgbClr val="000080"/>
                </a:solidFill>
                <a:highlight>
                  <a:srgbClr val="FFFFFF"/>
                </a:highlight>
              </a:rPr>
              <a:t>}</a:t>
            </a:r>
          </a:p>
          <a:p>
            <a:r>
              <a:rPr lang="en-US" sz="1600" dirty="0" smtClean="0"/>
              <a:t>How can this function be changed to support an operation argument that can be “count” if the numbers should be counted, or “sum” if the numbers should be summed?</a:t>
            </a:r>
            <a:endParaRPr lang="en-US" sz="1700" dirty="0"/>
          </a:p>
        </p:txBody>
      </p:sp>
    </p:spTree>
    <p:extLst>
      <p:ext uri="{BB962C8B-B14F-4D97-AF65-F5344CB8AC3E}">
        <p14:creationId xmlns:p14="http://schemas.microsoft.com/office/powerpoint/2010/main" val="972697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smtClean="0"/>
              <a:t>The terminal operation may called conditionally after the stream has been build with its intermediate conditions.</a:t>
            </a:r>
          </a:p>
          <a:p>
            <a:r>
              <a:rPr lang="en-US" dirty="0" smtClean="0">
                <a:solidFill>
                  <a:srgbClr val="000000"/>
                </a:solidFill>
                <a:highlight>
                  <a:srgbClr val="FFFFFF"/>
                </a:highlight>
              </a:rPr>
              <a:t> </a:t>
            </a:r>
            <a:r>
              <a:rPr lang="en-US" sz="17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Use count or sum depending on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the requested operation.</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These techniques provide a more elegant solution for providing multi-purpose processing than an “if-else” statement chain or “case” statements as each step can be bound independently to produce the required processing pipeline.</a:t>
            </a:r>
          </a:p>
        </p:txBody>
      </p:sp>
    </p:spTree>
    <p:extLst>
      <p:ext uri="{BB962C8B-B14F-4D97-AF65-F5344CB8AC3E}">
        <p14:creationId xmlns:p14="http://schemas.microsoft.com/office/powerpoint/2010/main" val="875760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Collectors.partitioningBy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Collectors.summingInt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lnSpcReduction="10000"/>
          </a:bodyPr>
          <a:lstStyle/>
          <a:p>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[Statements]</a:t>
            </a:r>
            <a:endParaRPr lang="en-US" dirty="0" smtClean="0"/>
          </a:p>
          <a:p>
            <a:r>
              <a:rPr lang="en-US" dirty="0" smtClean="0"/>
              <a:t>Argument </a:t>
            </a:r>
            <a:r>
              <a:rPr lang="en-US" dirty="0"/>
              <a:t>List may take one of the following forms:</a:t>
            </a:r>
          </a:p>
          <a:p>
            <a:pPr lvl="1"/>
            <a:r>
              <a:rPr lang="en-US" dirty="0"/>
              <a:t>() </a:t>
            </a:r>
            <a:r>
              <a:rPr lang="en-US" dirty="0" smtClean="0"/>
              <a:t>-&gt;</a:t>
            </a:r>
            <a:endParaRPr lang="en-US" dirty="0"/>
          </a:p>
          <a:p>
            <a:pPr lvl="1"/>
            <a:r>
              <a:rPr lang="en-US" dirty="0" err="1"/>
              <a:t>i</a:t>
            </a:r>
            <a:r>
              <a:rPr lang="en-US" dirty="0"/>
              <a:t> </a:t>
            </a:r>
            <a:r>
              <a:rPr lang="en-US" dirty="0" smtClean="0"/>
              <a:t>-&gt;</a:t>
            </a:r>
            <a:endParaRPr lang="en-US" dirty="0"/>
          </a:p>
          <a:p>
            <a:pPr lvl="1"/>
            <a:r>
              <a:rPr lang="en-US" dirty="0"/>
              <a:t>(</a:t>
            </a:r>
            <a:r>
              <a:rPr lang="en-US" dirty="0" err="1"/>
              <a:t>i</a:t>
            </a:r>
            <a:r>
              <a:rPr lang="en-US" dirty="0"/>
              <a:t>) </a:t>
            </a:r>
            <a:r>
              <a:rPr lang="en-US" dirty="0" smtClean="0"/>
              <a:t>-&gt;</a:t>
            </a:r>
            <a:endParaRPr lang="en-US" dirty="0"/>
          </a:p>
          <a:p>
            <a:pPr lvl="1"/>
            <a:r>
              <a:rPr lang="en-US" dirty="0"/>
              <a:t>(Integer </a:t>
            </a:r>
            <a:r>
              <a:rPr lang="en-US" dirty="0" err="1"/>
              <a:t>i</a:t>
            </a:r>
            <a:r>
              <a:rPr lang="en-US" dirty="0"/>
              <a:t>) </a:t>
            </a:r>
            <a:r>
              <a:rPr lang="en-US" dirty="0" smtClean="0"/>
              <a:t>-&gt;</a:t>
            </a:r>
            <a:endParaRPr lang="en-US" dirty="0"/>
          </a:p>
          <a:p>
            <a:pPr lvl="1"/>
            <a:r>
              <a:rPr lang="en-US" dirty="0"/>
              <a:t>(</a:t>
            </a:r>
            <a:r>
              <a:rPr lang="en-US" dirty="0" err="1"/>
              <a:t>i,j</a:t>
            </a:r>
            <a:r>
              <a:rPr lang="en-US" dirty="0"/>
              <a:t>…) </a:t>
            </a:r>
            <a:r>
              <a:rPr lang="en-US" dirty="0" smtClean="0"/>
              <a:t>-&gt;</a:t>
            </a:r>
            <a:endParaRPr lang="en-US" dirty="0"/>
          </a:p>
          <a:p>
            <a:pPr lvl="1"/>
            <a:r>
              <a:rPr lang="en-US" dirty="0"/>
              <a:t>(Integer </a:t>
            </a:r>
            <a:r>
              <a:rPr lang="en-US" dirty="0" err="1"/>
              <a:t>i</a:t>
            </a:r>
            <a:r>
              <a:rPr lang="en-US" dirty="0"/>
              <a:t>, String j…) </a:t>
            </a:r>
            <a:r>
              <a:rPr lang="en-US" dirty="0" smtClean="0"/>
              <a:t>-&gt;</a:t>
            </a:r>
            <a:endParaRPr lang="en-US" dirty="0"/>
          </a:p>
          <a:p>
            <a:r>
              <a:rPr lang="en-US" dirty="0"/>
              <a:t>Statements may take one of the following forms:</a:t>
            </a:r>
            <a:endParaRPr lang="en-US" i="1" dirty="0"/>
          </a:p>
          <a:p>
            <a:pPr lvl="1"/>
            <a:r>
              <a:rPr lang="en-US" i="1" dirty="0"/>
              <a:t>-&gt; statement </a:t>
            </a:r>
          </a:p>
          <a:p>
            <a:pPr lvl="1"/>
            <a:r>
              <a:rPr lang="en-US" i="1" dirty="0"/>
              <a:t>-&gt; </a:t>
            </a:r>
            <a:r>
              <a:rPr lang="en-US" dirty="0">
                <a:solidFill>
                  <a:srgbClr val="000000"/>
                </a:solidFill>
                <a:latin typeface="Courier New" panose="02070309020205020404" pitchFamily="49" charset="0"/>
              </a:rPr>
              <a:t>{ </a:t>
            </a:r>
            <a:r>
              <a:rPr lang="en-US" i="1" dirty="0"/>
              <a:t>statement … statement;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smtClean="0"/>
              <a:t>When </a:t>
            </a:r>
            <a:r>
              <a:rPr lang="en-US" dirty="0"/>
              <a:t>using the </a:t>
            </a:r>
            <a:r>
              <a:rPr lang="en-US" dirty="0">
                <a:solidFill>
                  <a:srgbClr val="000000"/>
                </a:solidFill>
                <a:latin typeface="Courier New" panose="02070309020205020404" pitchFamily="49" charset="0"/>
              </a:rPr>
              <a:t>{</a:t>
            </a:r>
            <a:r>
              <a:rPr lang="en-US" i="1" dirty="0" smtClean="0"/>
              <a:t>statement … statement;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596668"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Execute Around and Loan Patterns</a:t>
            </a:r>
            <a:endParaRPr lang="en-US" dirty="0"/>
          </a:p>
        </p:txBody>
      </p:sp>
      <p:sp>
        <p:nvSpPr>
          <p:cNvPr id="5" name="Subtitle 4"/>
          <p:cNvSpPr>
            <a:spLocks noGrp="1"/>
          </p:cNvSpPr>
          <p:nvPr>
            <p:ph type="subTitle" idx="1"/>
          </p:nvPr>
        </p:nvSpPr>
        <p:spPr/>
        <p:txBody>
          <a:bodyPr/>
          <a:lstStyle/>
          <a:p>
            <a:r>
              <a:rPr lang="en-US" dirty="0" smtClean="0"/>
              <a:t>Separate the concerns of manipulating resources from program logic</a:t>
            </a:r>
            <a:endParaRPr lang="en-US" dirty="0"/>
          </a:p>
        </p:txBody>
      </p:sp>
    </p:spTree>
    <p:extLst>
      <p:ext uri="{BB962C8B-B14F-4D97-AF65-F5344CB8AC3E}">
        <p14:creationId xmlns:p14="http://schemas.microsoft.com/office/powerpoint/2010/main" val="4239942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Around Pattern</a:t>
            </a:r>
            <a:endParaRPr lang="en-US" dirty="0"/>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smtClean="0"/>
              <a:t>Pattern to eliminate boilerplate code by performing operations before and after an operation.</a:t>
            </a:r>
          </a:p>
          <a:p>
            <a:r>
              <a:rPr lang="en-US" sz="2400" dirty="0" smtClean="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try</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return</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doSomething</a:t>
            </a:r>
            <a:r>
              <a:rPr lang="en-US" sz="2400" b="1" dirty="0" smtClean="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lock</a:t>
            </a:r>
            <a:r>
              <a:rPr lang="en-US" sz="2400" b="1" dirty="0" err="1" smtClean="0">
                <a:solidFill>
                  <a:srgbClr val="00008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endParaRPr lang="en-US" sz="2400" dirty="0" smtClean="0"/>
          </a:p>
          <a:p>
            <a:r>
              <a:rPr lang="en-US" sz="2400" dirty="0" smtClean="0"/>
              <a:t>We would have better separation of concerns if we could separate the lock manipulation from the operation.</a:t>
            </a:r>
            <a:endParaRPr lang="en-US" sz="2400" dirty="0"/>
          </a:p>
        </p:txBody>
      </p:sp>
    </p:spTree>
    <p:extLst>
      <p:ext uri="{BB962C8B-B14F-4D97-AF65-F5344CB8AC3E}">
        <p14:creationId xmlns:p14="http://schemas.microsoft.com/office/powerpoint/2010/main" val="4027106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smtClean="0"/>
              <a:t>Apply the Execute Around Pattern</a:t>
            </a:r>
            <a:endParaRPr lang="en-US" dirty="0"/>
          </a:p>
        </p:txBody>
      </p:sp>
      <p:sp>
        <p:nvSpPr>
          <p:cNvPr id="3" name="Content Placeholder 2"/>
          <p:cNvSpPr>
            <a:spLocks noGrp="1"/>
          </p:cNvSpPr>
          <p:nvPr>
            <p:ph idx="1"/>
          </p:nvPr>
        </p:nvSpPr>
        <p:spPr>
          <a:xfrm>
            <a:off x="677334" y="1039586"/>
            <a:ext cx="8596668" cy="5138058"/>
          </a:xfrm>
        </p:spPr>
        <p:txBody>
          <a:bodyPr>
            <a:normAutofit/>
          </a:bodyPr>
          <a:lstStyle/>
          <a:p>
            <a:r>
              <a:rPr lang="en-US" dirty="0" smtClean="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a:t>T</a:t>
            </a:r>
            <a:r>
              <a:rPr lang="en-US" dirty="0" smtClean="0"/>
              <a:t>hen using the lock can be accomplished in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useLock</a:t>
            </a:r>
            <a:r>
              <a:rPr lang="en-US" sz="2800" b="1" dirty="0" smtClean="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smtClean="0">
                <a:solidFill>
                  <a:srgbClr val="00008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141576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Pattern</a:t>
            </a:r>
            <a:endParaRPr lang="en-US" dirty="0"/>
          </a:p>
        </p:txBody>
      </p:sp>
      <p:sp>
        <p:nvSpPr>
          <p:cNvPr id="3" name="Content Placeholder 2"/>
          <p:cNvSpPr>
            <a:spLocks noGrp="1"/>
          </p:cNvSpPr>
          <p:nvPr>
            <p:ph idx="1"/>
          </p:nvPr>
        </p:nvSpPr>
        <p:spPr>
          <a:xfrm>
            <a:off x="677334" y="1475015"/>
            <a:ext cx="8596668" cy="4190999"/>
          </a:xfrm>
        </p:spPr>
        <p:txBody>
          <a:bodyPr>
            <a:normAutofit/>
          </a:bodyPr>
          <a:lstStyle/>
          <a:p>
            <a:r>
              <a:rPr lang="en-US" sz="2400" dirty="0" smtClean="0"/>
              <a:t>Specialized version of the execute around pattern that</a:t>
            </a:r>
          </a:p>
          <a:p>
            <a:pPr marL="857250" lvl="1" indent="-457200">
              <a:buFont typeface="+mj-lt"/>
              <a:buAutoNum type="arabicPeriod"/>
            </a:pPr>
            <a:r>
              <a:rPr lang="en-US" sz="2200" dirty="0"/>
              <a:t>Obtains or allocates a resource</a:t>
            </a:r>
          </a:p>
          <a:p>
            <a:pPr marL="857250" lvl="1" indent="-457200">
              <a:buFont typeface="+mj-lt"/>
              <a:buAutoNum type="arabicPeriod"/>
            </a:pPr>
            <a:r>
              <a:rPr lang="en-US" sz="2200" dirty="0"/>
              <a:t>Initializes it</a:t>
            </a:r>
          </a:p>
          <a:p>
            <a:pPr marL="857250" lvl="1" indent="-457200">
              <a:buFont typeface="+mj-lt"/>
              <a:buAutoNum type="arabicPeriod"/>
            </a:pPr>
            <a:r>
              <a:rPr lang="en-US" sz="2200" dirty="0"/>
              <a:t>Invokes a user specified operation with the resource</a:t>
            </a:r>
          </a:p>
          <a:p>
            <a:pPr marL="857250" lvl="1" indent="-457200">
              <a:buFont typeface="+mj-lt"/>
              <a:buAutoNum type="arabicPeriod"/>
            </a:pPr>
            <a:r>
              <a:rPr lang="en-US" sz="2200" dirty="0"/>
              <a:t>Cleans it up</a:t>
            </a:r>
          </a:p>
          <a:p>
            <a:pPr marL="857250" lvl="1" indent="-457200">
              <a:buFont typeface="+mj-lt"/>
              <a:buAutoNum type="arabicPeriod"/>
            </a:pPr>
            <a:r>
              <a:rPr lang="en-US" sz="2200" dirty="0"/>
              <a:t>Returns or deallocates a resource</a:t>
            </a:r>
          </a:p>
          <a:p>
            <a:endParaRPr lang="en-US" sz="2400" dirty="0" smtClean="0"/>
          </a:p>
        </p:txBody>
      </p:sp>
    </p:spTree>
    <p:extLst>
      <p:ext uri="{BB962C8B-B14F-4D97-AF65-F5344CB8AC3E}">
        <p14:creationId xmlns:p14="http://schemas.microsoft.com/office/powerpoint/2010/main" val="32558965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smtClean="0"/>
              <a:t>Apply the Loan Pattern</a:t>
            </a:r>
            <a:endParaRPr lang="en-US" dirty="0"/>
          </a:p>
        </p:txBody>
      </p:sp>
      <p:sp>
        <p:nvSpPr>
          <p:cNvPr id="3" name="Content Placeholder 2"/>
          <p:cNvSpPr>
            <a:spLocks noGrp="1"/>
          </p:cNvSpPr>
          <p:nvPr>
            <p:ph idx="1"/>
          </p:nvPr>
        </p:nvSpPr>
        <p:spPr>
          <a:xfrm>
            <a:off x="677334" y="1045029"/>
            <a:ext cx="8596668" cy="5350328"/>
          </a:xfrm>
        </p:spPr>
        <p:txBody>
          <a:bodyPr>
            <a:normAutofit/>
          </a:bodyPr>
          <a:lstStyle/>
          <a:p>
            <a:r>
              <a:rPr lang="en-US" dirty="0" smtClean="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useDb</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JDBC connection can be used with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useDb</a:t>
            </a:r>
            <a:r>
              <a:rPr lang="en-US" sz="2800" b="1" dirty="0" smtClean="0">
                <a:solidFill>
                  <a:srgbClr val="000080"/>
                </a:solidFill>
                <a:highlight>
                  <a:srgbClr val="FFFFFF"/>
                </a:highlight>
                <a:latin typeface="Courier New" panose="02070309020205020404" pitchFamily="49" charset="0"/>
              </a:rPr>
              <a:t>(</a:t>
            </a:r>
            <a:r>
              <a:rPr lang="en-US" sz="2800" dirty="0" smtClean="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endParaRPr lang="en-US" sz="2800" b="1" dirty="0" smtClean="0">
              <a:solidFill>
                <a:srgbClr val="00008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2592506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smtClean="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t>
            </a:r>
            <a:r>
              <a:rPr lang="en-US" sz="2400" dirty="0" smtClean="0"/>
              <a:t>anything that </a:t>
            </a:r>
            <a:r>
              <a:rPr lang="en-US" sz="2400" dirty="0"/>
              <a:t>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a:t>
            </a:r>
            <a:r>
              <a:rPr lang="en-US" sz="2400" dirty="0" smtClean="0"/>
              <a:t>com.github.richardroda.util:closeit:1.7</a:t>
            </a:r>
            <a:endParaRPr lang="en-US" sz="2400" dirty="0"/>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Java 8 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p>
          <a:p>
            <a:endParaRPr lang="en-US" sz="2400" dirty="0"/>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a:t>
            </a:r>
            <a:r>
              <a:rPr lang="en-US" sz="2400" dirty="0" smtClean="0"/>
              <a:t>find a matching element, </a:t>
            </a:r>
            <a:r>
              <a:rPr lang="en-US" sz="2400" dirty="0"/>
              <a:t>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a:p>
            <a:r>
              <a:rPr lang="en-US" sz="2400" dirty="0" smtClean="0"/>
              <a:t>Collections have a </a:t>
            </a:r>
            <a:r>
              <a:rPr lang="en-US" sz="2400" dirty="0" err="1" smtClean="0"/>
              <a:t>removeIf</a:t>
            </a:r>
            <a:r>
              <a:rPr lang="en-US" sz="2400" dirty="0" smtClean="0"/>
              <a:t> method to remove all matching elements.</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14594</TotalTime>
  <Words>9387</Words>
  <Application>Microsoft Office PowerPoint</Application>
  <PresentationFormat>Widescreen</PresentationFormat>
  <Paragraphs>726</Paragraphs>
  <Slides>69</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1060</cp:revision>
  <dcterms:created xsi:type="dcterms:W3CDTF">2017-04-29T22:11:00Z</dcterms:created>
  <dcterms:modified xsi:type="dcterms:W3CDTF">2022-05-14T17:15:29Z</dcterms:modified>
</cp:coreProperties>
</file>