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290" r:id="rId17"/>
    <p:sldId id="285" r:id="rId18"/>
    <p:sldId id="286" r:id="rId19"/>
    <p:sldId id="287" r:id="rId20"/>
    <p:sldId id="288" r:id="rId21"/>
    <p:sldId id="289" r:id="rId22"/>
    <p:sldId id="270" r:id="rId23"/>
    <p:sldId id="269" r:id="rId24"/>
    <p:sldId id="314" r:id="rId25"/>
    <p:sldId id="315" r:id="rId26"/>
    <p:sldId id="316" r:id="rId27"/>
    <p:sldId id="305" r:id="rId28"/>
    <p:sldId id="271" r:id="rId29"/>
    <p:sldId id="273" r:id="rId30"/>
    <p:sldId id="275" r:id="rId31"/>
    <p:sldId id="310" r:id="rId32"/>
    <p:sldId id="276" r:id="rId33"/>
    <p:sldId id="274" r:id="rId34"/>
    <p:sldId id="293" r:id="rId35"/>
    <p:sldId id="311" r:id="rId36"/>
    <p:sldId id="312" r:id="rId37"/>
    <p:sldId id="295" r:id="rId38"/>
    <p:sldId id="313" r:id="rId39"/>
    <p:sldId id="278" r:id="rId40"/>
    <p:sldId id="277" r:id="rId41"/>
    <p:sldId id="279" r:id="rId42"/>
    <p:sldId id="280" r:id="rId43"/>
    <p:sldId id="281" r:id="rId44"/>
    <p:sldId id="298" r:id="rId45"/>
    <p:sldId id="299" r:id="rId46"/>
    <p:sldId id="300" r:id="rId47"/>
    <p:sldId id="301" r:id="rId48"/>
    <p:sldId id="302" r:id="rId49"/>
    <p:sldId id="303" r:id="rId50"/>
    <p:sldId id="308" r:id="rId51"/>
    <p:sldId id="309" r:id="rId52"/>
    <p:sldId id="306" r:id="rId53"/>
    <p:sldId id="307" r:id="rId54"/>
    <p:sldId id="304" r:id="rId55"/>
    <p:sldId id="29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14"/>
            <p14:sldId id="315"/>
            <p14:sldId id="316"/>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7596" autoAdjust="0"/>
  </p:normalViewPr>
  <p:slideViewPr>
    <p:cSldViewPr snapToGrid="0">
      <p:cViewPr varScale="1">
        <p:scale>
          <a:sx n="75" d="100"/>
          <a:sy n="75" d="100"/>
        </p:scale>
        <p:origin x="979" y="26"/>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value.  If code does expect a new or exclusive value from a supplier, it should be documented. The supplier interface may be used for the factory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another.  The function as mapping idea</a:t>
            </a:r>
            <a:r>
              <a:rPr lang="en-US" baseline="0" dirty="0"/>
              <a:t> is used extensively in the Stream framework.</a:t>
            </a:r>
            <a:r>
              <a:rPr lang="en-US" dirty="0"/>
              <a:t>  There are many variations of primitive</a:t>
            </a:r>
            <a:r>
              <a:rPr lang="en-US" baseline="0" dirty="0"/>
              <a:t> Functions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It has </a:t>
            </a:r>
            <a:r>
              <a:rPr lang="en-US" baseline="0" dirty="0" err="1"/>
              <a:t>isPresent</a:t>
            </a:r>
            <a:r>
              <a:rPr lang="en-US" baseline="0" dirty="0"/>
              <a:t> to query if a value exists, </a:t>
            </a:r>
            <a:r>
              <a:rPr lang="en-US" baseline="0" dirty="0" err="1"/>
              <a:t>ifPresent</a:t>
            </a:r>
            <a:r>
              <a:rPr lang="en-US" baseline="0" dirty="0"/>
              <a:t> which executes a Consumer when a value exists, and various get methods that obtain the value if it exists or perform another action if the value doesn’t exist.  In the first example below, </a:t>
            </a:r>
            <a:r>
              <a:rPr lang="en-US" baseline="0" dirty="0" err="1"/>
              <a:t>S</a:t>
            </a:r>
            <a:r>
              <a:rPr lang="en-US" dirty="0" err="1"/>
              <a:t>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  They may only be bound to FIs with a compatible return type.</a:t>
            </a:r>
            <a:r>
              <a:rPr lang="en-US" dirty="0"/>
              <a:t>  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The intermediate operations are lazy and only executed when a terminal operation is added.  A terminal operation returns a result or processes the stream elements.  It is eager.  Applying a terminal operation to a stream starts the processing and closes the stream.  Any further operations result in an exception.</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 </a:t>
            </a:r>
          </a:p>
        </p:txBody>
      </p:sp>
      <p:sp>
        <p:nvSpPr>
          <p:cNvPr id="4" name="Slide Number Placeholder 3"/>
          <p:cNvSpPr>
            <a:spLocks noGrp="1"/>
          </p:cNvSpPr>
          <p:nvPr>
            <p:ph type="sldNum" sz="quarter" idx="5"/>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a:t>Consumers typically “do something” with a value such as print it to an external source. Only a Consumer that does nothing is a pure function.  Since that’s not useful, Consumers are generally never pure functions.  Suppliers that create a new instance with each call are not pure functions because they return a different value for the same void argument.   Suppliers that return a constant value are pure functions.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  The </a:t>
            </a:r>
            <a:r>
              <a:rPr lang="en-US" baseline="0" dirty="0" err="1"/>
              <a:t>mapToObj</a:t>
            </a:r>
            <a:r>
              <a:rPr lang="en-US" baseline="0" dirty="0"/>
              <a:t> lambda is a pure function because it returns its integer argument as a character.  In these examples it is the terminal operation for each stream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function that returns a lambda that is true when given a value matching the value passed to the higher order function.  The 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dirty="0"/>
              <a:t>This filter allows</a:t>
            </a:r>
            <a:r>
              <a:rPr lang="en-US" baseline="0" dirty="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a:t>IntStream.range</a:t>
            </a:r>
            <a:r>
              <a:rPr lang="en-US" baseline="0" dirty="0"/>
              <a:t> method includes the starting number but excludes the ending number.  There is an </a:t>
            </a:r>
            <a:r>
              <a:rPr lang="en-US" baseline="0" dirty="0" err="1"/>
              <a:t>IntStream.rangeClosed</a:t>
            </a:r>
            <a:r>
              <a:rPr lang="en-US" baseline="0" dirty="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value.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a:t>
            </a:r>
            <a:r>
              <a:rPr lang="en-US" baseline="0"/>
              <a:t>produced </a:t>
            </a:r>
            <a:r>
              <a:rPr lang="en-US" baseline="0" smtClean="0"/>
              <a:t>a </a:t>
            </a:r>
            <a:r>
              <a:rPr lang="en-US" baseline="0" dirty="0"/>
              <a:t>sorted map with a set of sorted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occurrences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may have a single statement, or a statement block with a return.  </a:t>
            </a:r>
            <a:r>
              <a:rPr lang="en-US" dirty="0"/>
              <a:t>Unlike other programming languages, the value</a:t>
            </a:r>
            <a:r>
              <a:rPr lang="en-US" baseline="0" dirty="0"/>
              <a:t> of a Java </a:t>
            </a:r>
            <a:r>
              <a:rPr lang="en-US" baseline="0" dirty="0" smtClean="0"/>
              <a:t>lambda statement block </a:t>
            </a:r>
            <a:r>
              <a:rPr lang="en-US" baseline="0" dirty="0"/>
              <a:t>is not implicitly the </a:t>
            </a:r>
            <a:r>
              <a:rPr lang="en-US" baseline="0" dirty="0" smtClean="0"/>
              <a:t>result </a:t>
            </a:r>
            <a:r>
              <a:rPr lang="en-US" baseline="0" dirty="0"/>
              <a:t>of the last expression executed.  The return </a:t>
            </a:r>
            <a:r>
              <a:rPr lang="en-US" baseline="0" dirty="0" smtClean="0"/>
              <a:t>keyword is </a:t>
            </a:r>
            <a:r>
              <a:rPr lang="en-US" baseline="0" dirty="0"/>
              <a:t>necessary unless the single statement form is used or </a:t>
            </a:r>
            <a:r>
              <a:rPr lang="en-US" baseline="0" dirty="0" smtClean="0"/>
              <a:t>the functional interface’s </a:t>
            </a:r>
            <a:r>
              <a:rPr lang="en-US" baseline="0" dirty="0"/>
              <a:t>return type is void.  </a:t>
            </a:r>
            <a:r>
              <a:rPr lang="en-US" baseline="0" dirty="0" smtClean="0"/>
              <a:t>For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a:t>
            </a:r>
            <a:r>
              <a:rPr lang="en-US" baseline="0" smtClean="0"/>
              <a:t>or omitted for </a:t>
            </a:r>
            <a:r>
              <a:rPr lang="en-US" baseline="0" dirty="0" smtClean="0"/>
              <a:t>all the arguments.  They </a:t>
            </a:r>
            <a:r>
              <a:rPr lang="en-US" baseline="0" dirty="0"/>
              <a:t>can be useful to resolve ambiguous lambda expressions.  These can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dirty="0"/>
              <a:t>Wrap 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method.   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Useful for implementing the Factory </a:t>
            </a:r>
            <a:r>
              <a:rPr lang="en-US" sz="2400" dirty="0" smtClean="0"/>
              <a:t>design pattern</a:t>
            </a:r>
            <a:r>
              <a:rPr lang="en-US" sz="2400" dirty="0"/>
              <a:t>.</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t>
            </a:r>
            <a:r>
              <a:rPr lang="en-US" sz="2400" dirty="0" err="1">
                <a:solidFill>
                  <a:srgbClr val="000000"/>
                </a:solidFill>
                <a:latin typeface="Courier New" panose="02070309020205020404" pitchFamily="49" charset="0"/>
              </a:rPr>
              <a:t>getOrElse</a:t>
            </a:r>
            <a:r>
              <a:rPr lang="en-US" sz="2400" dirty="0">
                <a:solidFill>
                  <a:prstClr val="black">
                    <a:lumMod val="75000"/>
                    <a:lumOff val="25000"/>
                  </a:prstClr>
                </a:solidFill>
              </a:rPr>
              <a:t> obtains the value or returns a specified value which may be </a:t>
            </a:r>
            <a:r>
              <a:rPr lang="en-US" sz="2400" b="1" dirty="0">
                <a:solidFill>
                  <a:srgbClr val="0000FF"/>
                </a:solidFill>
                <a:latin typeface="Courier New" panose="02070309020205020404" pitchFamily="49" charset="0"/>
              </a:rPr>
              <a:t>null</a:t>
            </a:r>
            <a:r>
              <a:rPr lang="en-US" sz="2400" dirty="0">
                <a:solidFill>
                  <a:prstClr val="black">
                    <a:lumMod val="75000"/>
                    <a:lumOff val="25000"/>
                  </a:prstClr>
                </a:solidFill>
              </a:rPr>
              <a:t> if does not exist,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v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System.out.println</a:t>
            </a:r>
            <a:r>
              <a:rPr lang="en-US" dirty="0">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241800"/>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a:t>Supplier 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3880773"/>
          </a:xfrm>
        </p:spPr>
        <p:txBody>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infinite. </a:t>
            </a:r>
          </a:p>
          <a:p>
            <a:r>
              <a:rPr lang="en-US" sz="2400" dirty="0"/>
              <a:t>Is Lazy</a:t>
            </a:r>
          </a:p>
          <a:p>
            <a:pPr lvl="1"/>
            <a:r>
              <a:rPr lang="en-US" sz="1800" dirty="0"/>
              <a:t>Only used when a </a:t>
            </a:r>
            <a:r>
              <a:rPr lang="en-US" sz="1800" i="1" dirty="0"/>
              <a:t>terminal operation </a:t>
            </a:r>
            <a:r>
              <a:rPr lang="en-US" sz="1800" dirty="0"/>
              <a:t>is applied to the stream.</a:t>
            </a: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3880773"/>
          </a:xfrm>
        </p:spPr>
        <p:txBody>
          <a:bodyPr>
            <a:normAutofit/>
          </a:bodyPr>
          <a:lstStyle/>
          <a:p>
            <a:r>
              <a:rPr lang="en-US" sz="2400"/>
              <a:t>Accepts a stream, and returns a stream with the operation appended.</a:t>
            </a:r>
          </a:p>
          <a:p>
            <a:r>
              <a:rPr lang="en-US" sz="2400" i="1"/>
              <a:t>Lazy</a:t>
            </a:r>
            <a:r>
              <a:rPr lang="en-US" sz="2400"/>
              <a:t>, is not used until a terminal operation is applied. </a:t>
            </a:r>
          </a:p>
          <a:p>
            <a:r>
              <a:rPr lang="en-US" sz="2400"/>
              <a:t>Typical Intermediate operations</a:t>
            </a:r>
          </a:p>
          <a:p>
            <a:pPr lvl="1"/>
            <a:r>
              <a:rPr lang="en-US" sz="1800"/>
              <a:t>Filtering items to those that match a predicate </a:t>
            </a:r>
          </a:p>
          <a:p>
            <a:pPr lvl="1"/>
            <a:r>
              <a:rPr lang="en-US" sz="1800"/>
              <a:t>Mapping items using a function </a:t>
            </a:r>
          </a:p>
          <a:p>
            <a:pPr lvl="1"/>
            <a:r>
              <a:rPr lang="en-US" sz="1800"/>
              <a:t>Skipping and limiting items processed.  Can turn an infinite stream into a finite stream.</a:t>
            </a:r>
          </a:p>
          <a:p>
            <a:endParaRPr lang="en-US" sz="2400"/>
          </a:p>
        </p:txBody>
      </p:sp>
    </p:spTree>
    <p:extLst>
      <p:ext uri="{BB962C8B-B14F-4D97-AF65-F5344CB8AC3E}">
        <p14:creationId xmlns:p14="http://schemas.microsoft.com/office/powerpoint/2010/main" val="384674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3880773"/>
          </a:xfrm>
        </p:spPr>
        <p:txBody>
          <a:bodyPr>
            <a:normAutofit/>
          </a:bodyPr>
          <a:lstStyle/>
          <a:p>
            <a:r>
              <a:rPr lang="en-US" sz="2400" dirty="0"/>
              <a:t>Often returns a result such as a value or collection </a:t>
            </a:r>
          </a:p>
          <a:p>
            <a:r>
              <a:rPr lang="en-US" sz="2400" dirty="0"/>
              <a:t>Eager</a:t>
            </a:r>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a:t>
            </a:r>
            <a:r>
              <a:rPr lang="en-US" sz="1800" dirty="0" smtClean="0"/>
              <a:t>operations </a:t>
            </a:r>
            <a:r>
              <a:rPr lang="en-US" sz="1800" dirty="0" smtClean="0"/>
              <a:t>until </a:t>
            </a:r>
            <a:r>
              <a:rPr lang="en-US" sz="1800" dirty="0"/>
              <a:t>a terminal operation is applied. </a:t>
            </a:r>
          </a:p>
          <a:p>
            <a:r>
              <a:rPr lang="en-US" sz="2000" dirty="0"/>
              <a:t> </a:t>
            </a:r>
            <a:r>
              <a:rPr lang="en-US" sz="2400" dirty="0"/>
              <a:t>Closes the stream </a:t>
            </a:r>
          </a:p>
          <a:p>
            <a:pPr lvl="1"/>
            <a:r>
              <a:rPr lang="en-US" sz="1800" dirty="0"/>
              <a:t>Any further operations result in an </a:t>
            </a:r>
            <a:r>
              <a:rPr lang="en-US" sz="1800" dirty="0" err="1"/>
              <a:t>IllegalStateException</a:t>
            </a:r>
            <a:r>
              <a:rPr lang="en-US" sz="1800" dirty="0"/>
              <a:t> </a:t>
            </a:r>
          </a:p>
        </p:txBody>
      </p:sp>
    </p:spTree>
    <p:extLst>
      <p:ext uri="{BB962C8B-B14F-4D97-AF65-F5344CB8AC3E}">
        <p14:creationId xmlns:p14="http://schemas.microsoft.com/office/powerpoint/2010/main" val="291267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a:t>A reduction is an 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function</a:t>
            </a:r>
            <a:r>
              <a:rPr lang="en-US" sz="1600" dirty="0"/>
              <a:t> 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a:t> always returns 7.</a:t>
            </a:r>
          </a:p>
          <a:p>
            <a:r>
              <a:rPr lang="en-US" sz="1600" dirty="0"/>
              <a:t>Pure functions are inherently thread safe and should be used with streams whenever possible.  Otherwise, nondeterministic and unpredictable </a:t>
            </a:r>
            <a:r>
              <a:rPr lang="en-US" sz="1600" dirty="0">
                <a:highlight>
                  <a:srgbClr val="FFFFFF"/>
                </a:highlight>
              </a:rPr>
              <a:t>behavior may occur.  Consumers and Suppliers are notable exceptions to this rule.</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t>
            </a:r>
            <a:r>
              <a:rPr lang="en-US"/>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Uses a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or related Primitive FIs to apply a computation or mapping on stream elements.</a:t>
            </a:r>
          </a:p>
          <a:p>
            <a:r>
              <a:rPr lang="en-US" sz="2400" dirty="0"/>
              <a:t>A pure function should be used if possible.</a:t>
            </a:r>
          </a:p>
          <a:p>
            <a:r>
              <a:rPr lang="en-US" sz="2400" dirty="0"/>
              <a:t>May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 – Infinite Streams</a:t>
            </a:r>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p>
          <a:p>
            <a:endParaRPr lang="en-US" sz="2000" dirty="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677333" y="949570"/>
            <a:ext cx="8596669" cy="548137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a:t>
            </a:r>
            <a:r>
              <a:rPr lang="en-US" sz="2000" dirty="0" smtClean="0"/>
              <a:t>.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com.github.richardroda.util:closeit:1.6</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14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170633"/>
            <a:ext cx="8878146" cy="5114364"/>
          </a:xfrm>
        </p:spPr>
        <p:txBody>
          <a:bodyPr>
            <a:normAutofit lnSpcReduction="10000"/>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argument</a:t>
            </a:r>
          </a:p>
          <a:p>
            <a:pPr lvl="1"/>
            <a:r>
              <a:rPr lang="en-US" sz="2200" dirty="0"/>
              <a:t>U – Second argument</a:t>
            </a:r>
          </a:p>
          <a:p>
            <a:pPr lvl="1"/>
            <a:r>
              <a:rPr lang="en-US" sz="2200" dirty="0"/>
              <a:t>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11490</TotalTime>
  <Words>6757</Words>
  <Application>Microsoft Office PowerPoint</Application>
  <PresentationFormat>Widescreen</PresentationFormat>
  <Paragraphs>546</Paragraphs>
  <Slides>55</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 Data Source </vt:lpstr>
      <vt:lpstr>Intermediate Operations </vt:lpstr>
      <vt:lpstr>A Terminal Operation </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821</cp:revision>
  <dcterms:created xsi:type="dcterms:W3CDTF">2017-04-29T22:11:00Z</dcterms:created>
  <dcterms:modified xsi:type="dcterms:W3CDTF">2021-08-20T00:52:06Z</dcterms:modified>
</cp:coreProperties>
</file>