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5"/>
  </p:notesMasterIdLst>
  <p:sldIdLst>
    <p:sldId id="256" r:id="rId2"/>
    <p:sldId id="261" r:id="rId3"/>
    <p:sldId id="257" r:id="rId4"/>
    <p:sldId id="262" r:id="rId5"/>
    <p:sldId id="292" r:id="rId6"/>
    <p:sldId id="258" r:id="rId7"/>
    <p:sldId id="263" r:id="rId8"/>
    <p:sldId id="260" r:id="rId9"/>
    <p:sldId id="264" r:id="rId10"/>
    <p:sldId id="265" r:id="rId11"/>
    <p:sldId id="266" r:id="rId12"/>
    <p:sldId id="267" r:id="rId13"/>
    <p:sldId id="268" r:id="rId14"/>
    <p:sldId id="272" r:id="rId15"/>
    <p:sldId id="294" r:id="rId16"/>
    <p:sldId id="323" r:id="rId17"/>
    <p:sldId id="324" r:id="rId18"/>
    <p:sldId id="290" r:id="rId19"/>
    <p:sldId id="285" r:id="rId20"/>
    <p:sldId id="286" r:id="rId21"/>
    <p:sldId id="288" r:id="rId22"/>
    <p:sldId id="287" r:id="rId23"/>
    <p:sldId id="289" r:id="rId24"/>
    <p:sldId id="270" r:id="rId25"/>
    <p:sldId id="269" r:id="rId26"/>
    <p:sldId id="314" r:id="rId27"/>
    <p:sldId id="315" r:id="rId28"/>
    <p:sldId id="316" r:id="rId29"/>
    <p:sldId id="305" r:id="rId30"/>
    <p:sldId id="273" r:id="rId31"/>
    <p:sldId id="275" r:id="rId32"/>
    <p:sldId id="310" r:id="rId33"/>
    <p:sldId id="276" r:id="rId34"/>
    <p:sldId id="293" r:id="rId35"/>
    <p:sldId id="321" r:id="rId36"/>
    <p:sldId id="322" r:id="rId37"/>
    <p:sldId id="274" r:id="rId38"/>
    <p:sldId id="317" r:id="rId39"/>
    <p:sldId id="318" r:id="rId40"/>
    <p:sldId id="311" r:id="rId41"/>
    <p:sldId id="312" r:id="rId42"/>
    <p:sldId id="271" r:id="rId43"/>
    <p:sldId id="295" r:id="rId44"/>
    <p:sldId id="319" r:id="rId45"/>
    <p:sldId id="320" r:id="rId46"/>
    <p:sldId id="313" r:id="rId47"/>
    <p:sldId id="278" r:id="rId48"/>
    <p:sldId id="277" r:id="rId49"/>
    <p:sldId id="279" r:id="rId50"/>
    <p:sldId id="280" r:id="rId51"/>
    <p:sldId id="281" r:id="rId52"/>
    <p:sldId id="298" r:id="rId53"/>
    <p:sldId id="299" r:id="rId54"/>
    <p:sldId id="300" r:id="rId55"/>
    <p:sldId id="301" r:id="rId56"/>
    <p:sldId id="302" r:id="rId57"/>
    <p:sldId id="303" r:id="rId58"/>
    <p:sldId id="308" r:id="rId59"/>
    <p:sldId id="309" r:id="rId60"/>
    <p:sldId id="306" r:id="rId61"/>
    <p:sldId id="307" r:id="rId62"/>
    <p:sldId id="304" r:id="rId63"/>
    <p:sldId id="291"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Lst>
        </p14:section>
        <p14:section name="Key FIs Used by Streams" id="{CB98665B-507C-4C43-9AE7-1B23B294E826}">
          <p14:sldIdLst>
            <p14:sldId id="263"/>
            <p14:sldId id="260"/>
            <p14:sldId id="264"/>
            <p14:sldId id="265"/>
            <p14:sldId id="266"/>
            <p14:sldId id="267"/>
            <p14:sldId id="268"/>
            <p14:sldId id="272"/>
            <p14:sldId id="294"/>
            <p14:sldId id="323"/>
            <p14:sldId id="324"/>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10"/>
            <p14:sldId id="276"/>
            <p14:sldId id="293"/>
            <p14:sldId id="321"/>
            <p14:sldId id="322"/>
            <p14:sldId id="274"/>
            <p14:sldId id="317"/>
            <p14:sldId id="318"/>
            <p14:sldId id="311"/>
            <p14:sldId id="312"/>
            <p14:sldId id="271"/>
            <p14:sldId id="295"/>
            <p14:sldId id="319"/>
            <p14:sldId id="320"/>
            <p14:sldId id="313"/>
            <p14:sldId id="278"/>
            <p14:sldId id="277"/>
            <p14:sldId id="279"/>
            <p14:sldId id="280"/>
            <p14:sldId id="281"/>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2097" autoAdjust="0"/>
  </p:normalViewPr>
  <p:slideViewPr>
    <p:cSldViewPr snapToGrid="0">
      <p:cViewPr varScale="1">
        <p:scale>
          <a:sx n="70" d="100"/>
          <a:sy n="70" d="100"/>
        </p:scale>
        <p:origin x="1171" y="29"/>
      </p:cViewPr>
      <p:guideLst/>
    </p:cSldViewPr>
  </p:slideViewPr>
  <p:notesTextViewPr>
    <p:cViewPr>
      <p:scale>
        <a:sx n="1" d="1"/>
        <a:sy n="1" d="1"/>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5/11/2022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is typically</a:t>
            </a:r>
            <a:r>
              <a:rPr lang="en-US" baseline="0" dirty="0"/>
              <a:t> used to “create something” or “provide a value”.  There is nothing in the semantics of the interface that requires a supplier to create a new value.  If code does expect a new or exclusive value from a supplier, it should be documented. The supplier </a:t>
            </a:r>
            <a:r>
              <a:rPr lang="en-US" baseline="0" dirty="0" smtClean="0"/>
              <a:t>interface is a natural interface to use for the </a:t>
            </a:r>
            <a:r>
              <a:rPr lang="en-US" baseline="0" dirty="0" smtClean="0"/>
              <a:t>abstract factory </a:t>
            </a:r>
            <a:r>
              <a:rPr lang="en-US" baseline="0" dirty="0" smtClean="0"/>
              <a:t>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may be thought of as a way to map one value to another.  The function as mapping idea</a:t>
            </a:r>
            <a:r>
              <a:rPr lang="en-US" baseline="0" dirty="0"/>
              <a:t> is used extensively in the Stream framework.</a:t>
            </a:r>
            <a:r>
              <a:rPr lang="en-US" dirty="0"/>
              <a:t>  There </a:t>
            </a:r>
            <a:r>
              <a:rPr lang="en-US" dirty="0" smtClean="0"/>
              <a:t>is a zoo of related primitive</a:t>
            </a:r>
            <a:r>
              <a:rPr lang="en-US" baseline="0" dirty="0" smtClean="0"/>
              <a:t> functional interfaces </a:t>
            </a:r>
            <a:r>
              <a:rPr lang="en-US" baseline="0" dirty="0"/>
              <a:t>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Unlike functions,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It has </a:t>
            </a:r>
            <a:r>
              <a:rPr lang="en-US" baseline="0" dirty="0" err="1"/>
              <a:t>isPresent</a:t>
            </a:r>
            <a:r>
              <a:rPr lang="en-US" baseline="0" dirty="0"/>
              <a:t> to query if a value exists, </a:t>
            </a:r>
            <a:r>
              <a:rPr lang="en-US" baseline="0" dirty="0" err="1"/>
              <a:t>ifPresent</a:t>
            </a:r>
            <a:r>
              <a:rPr lang="en-US" baseline="0" dirty="0"/>
              <a:t> which executes a Consumer when a value exists, and various get methods that obtain the value if it exists or perform another action if the value doesn’t exist.  In the first example below, </a:t>
            </a:r>
            <a:r>
              <a:rPr lang="en-US" baseline="0" dirty="0" err="1"/>
              <a:t>S</a:t>
            </a:r>
            <a:r>
              <a:rPr lang="en-US" dirty="0" err="1"/>
              <a:t>ystem.out</a:t>
            </a:r>
            <a:r>
              <a:rPr lang="en-US" dirty="0"/>
              <a:t>::</a:t>
            </a:r>
            <a:r>
              <a:rPr lang="en-US" dirty="0" err="1"/>
              <a:t>println</a:t>
            </a:r>
            <a:r>
              <a:rPr lang="en-US" dirty="0"/>
              <a:t> is a method reference,</a:t>
            </a:r>
            <a:r>
              <a:rPr lang="en-US" baseline="0" dirty="0"/>
              <a:t> which is a shorthand way of writing a lambda that calls a single method</a:t>
            </a:r>
            <a:r>
              <a:rPr lang="en-US" baseline="0" dirty="0" smtClean="0"/>
              <a:t>.  This is not a comprehensive list of the methods available in the optional class.  This class also has methods to use a supplier to create a value when empty, map a value to a different type, and to throw an exception provided by a supplier if the value is missing.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possible, pure commutative functions should be used in</a:t>
            </a:r>
            <a:r>
              <a:rPr lang="en-US" baseline="0" dirty="0" smtClean="0"/>
              <a:t> stream processing.  A pure function is a function that takes all of its input from its arguments, has no side-effects, and always provides the same result for any given inputs.  A commutative function is a function that always produces the same result regardless of how its inputs are ordered.  Pure commutative functions are inherently multi-thread safe because the same result will be produced regardless of what order the data is provided.  If it can be determined that an entire stream processing consists of pure commutative functions, no further analysis is required to determine thread safety.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examples to give you a feel for what is a pure commutative function and what is not.  Streams consisting entirely</a:t>
            </a:r>
            <a:r>
              <a:rPr lang="en-US" baseline="0" dirty="0" smtClean="0"/>
              <a:t> of pure commutative functions are inherently parallelizable.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  The specification also guarantees that method references are folded into a single </a:t>
            </a:r>
            <a:r>
              <a:rPr lang="en-US" baseline="0" dirty="0" smtClean="0"/>
              <a:t>instance.  </a:t>
            </a:r>
            <a:r>
              <a:rPr lang="en-US" baseline="0" dirty="0"/>
              <a:t>As a practical matter, any lambda that doesn’t use anything except the arguments that are passed into it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method reference is</a:t>
            </a:r>
            <a:r>
              <a:rPr lang="en-US" baseline="0" dirty="0"/>
              <a:t> used to create new instances using the specified constructor</a:t>
            </a:r>
            <a:r>
              <a:rPr lang="en-US" baseline="0" dirty="0" smtClean="0"/>
              <a:t>.  The syntax is the similar to a static method reference that creates a new object.  The primary difference is the use of the “ new” keyword to reference the constructor.  </a:t>
            </a:r>
            <a:r>
              <a:rPr lang="en-US" baseline="0" dirty="0"/>
              <a:t>They may only be bound to FIs with a compatible return type</a:t>
            </a:r>
            <a:r>
              <a:rPr lang="en-US" baseline="0" dirty="0" smtClean="0"/>
              <a:t>.  The Supplier is the canonical FI for a constructor method reference.</a:t>
            </a:r>
            <a:r>
              <a:rPr lang="en-US" dirty="0" smtClean="0"/>
              <a:t>  </a:t>
            </a:r>
            <a:r>
              <a:rPr lang="en-US" dirty="0"/>
              <a:t>What</a:t>
            </a:r>
            <a:r>
              <a:rPr lang="en-US" baseline="0" dirty="0"/>
              <a:t> I mean by the supplier is canonically used for the constructor method reference is: since supplier’s purpose is to supply a value, it is the most natural of the Java FIs to select for a constructor.  The supplier requires a public constructor with no arguments.</a:t>
            </a:r>
            <a:r>
              <a:rPr lang="en-US" dirty="0"/>
              <a:t>  On the OCP exam, anything</a:t>
            </a:r>
            <a:r>
              <a:rPr lang="en-US" baseline="0" dirty="0"/>
              <a:t> that asks which FI to use for a lambda involving a constructor, the right answer 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a:t>
            </a:r>
            <a:r>
              <a:rPr lang="en-US" baseline="0" dirty="0" smtClean="0"/>
              <a:t>object that implements a functional interface.  A functional interface is an interface with exactly one abstract method</a:t>
            </a:r>
            <a:r>
              <a:rPr lang="en-US" dirty="0" smtClean="0"/>
              <a:t>.  Lambda visibility includes the members </a:t>
            </a:r>
            <a:r>
              <a:rPr lang="en-US" dirty="0"/>
              <a:t>of the class where a lambda is declared,</a:t>
            </a:r>
            <a:r>
              <a:rPr lang="en-US" baseline="0" dirty="0"/>
              <a:t> and arguments and local </a:t>
            </a:r>
            <a:r>
              <a:rPr lang="en-US" baseline="0" dirty="0" smtClean="0"/>
              <a:t>variables of an enclosing method </a:t>
            </a:r>
            <a:r>
              <a:rPr lang="en-US" baseline="0" dirty="0"/>
              <a:t>that are effectively final may be referenced by a lambda.  In Java, a lambda must be assigned to a functional interface.</a:t>
            </a:r>
            <a:r>
              <a:rPr lang="en-US" dirty="0"/>
              <a:t>  Effectively final means If</a:t>
            </a:r>
            <a:r>
              <a:rPr lang="en-US" baseline="0" dirty="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The arguments are bound to it the same way they are for a static method reference. </a:t>
            </a:r>
            <a:r>
              <a:rPr lang="en-US" dirty="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The instance method reference can be the most difficult to understand.  Although the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a:t>
            </a:r>
            <a:r>
              <a:rPr lang="en-US" baseline="0" dirty="0"/>
              <a:t>stream is a structure to perform a computation.  A Stream is passive until a terminal operation is run.  A stream consists of a data source which provides the values for processing.  Zero or more intermediate operations that transform or discard values.  The intermediate operations are lazy and only executed when a terminal operation is added.  A terminal operation </a:t>
            </a:r>
            <a:r>
              <a:rPr lang="en-US" baseline="0" dirty="0" smtClean="0"/>
              <a:t>processes </a:t>
            </a:r>
            <a:r>
              <a:rPr lang="en-US" baseline="0" dirty="0"/>
              <a:t>the stream </a:t>
            </a:r>
            <a:r>
              <a:rPr lang="en-US" baseline="0" dirty="0" smtClean="0"/>
              <a:t>elements and often returns a result.  </a:t>
            </a:r>
            <a:r>
              <a:rPr lang="en-US" baseline="0" dirty="0"/>
              <a:t>It is eager.  Applying a terminal operation to a stream starts the processing and closes the stream.  Any further operations result in an exception</a:t>
            </a:r>
            <a:r>
              <a:rPr lang="en-US" baseline="0" dirty="0" smtClean="0"/>
              <a:t>.  So </a:t>
            </a:r>
            <a:r>
              <a:rPr lang="en-US" baseline="0" dirty="0" err="1" smtClean="0"/>
              <a:t>lets’s</a:t>
            </a:r>
            <a:r>
              <a:rPr lang="en-US" baseline="0" dirty="0" smtClean="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data source supplies the data used by a stream.   It can be virtually anything  that supplies data: A collection, file, iterated function.   A stream can be infinite,  never running out of elements unless transformed into a finite stream.  A data source  is lazy.  It is only used when a terminal operation is applied. </a:t>
            </a:r>
          </a:p>
        </p:txBody>
      </p:sp>
      <p:sp>
        <p:nvSpPr>
          <p:cNvPr id="4" name="Slide Number Placeholder 3"/>
          <p:cNvSpPr>
            <a:spLocks noGrp="1"/>
          </p:cNvSpPr>
          <p:nvPr>
            <p:ph type="sldNum" sz="quarter" idx="5"/>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a stream.  They typically filter, map, skip, or limit the items in the stream</a:t>
            </a:r>
            <a:r>
              <a:rPr lang="en-US" dirty="0" smtClean="0"/>
              <a:t>.  They can turn an infinite stream into</a:t>
            </a:r>
            <a:r>
              <a:rPr lang="en-US" baseline="0" dirty="0" smtClean="0"/>
              <a:t> a finite stream.  When building a stream, filtering can be conditionally added.  This can be beneficial to performance if it can be known up front that a condition is always satisfied for a given set of data.  An example is a filter that matches user specified criteria.  If no criteria are specified the filter can be omitted entirely when building the stream instead of being given a condition that is always true.</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 terminal operation processes the stream and may return a result.  It is eager.  Until a terminal operation is applied, a stream is a passive description of a data source and intermediate operations.  Applying a terminal operation to a stream starts the processing and closes the stream.  Any further stream operations result in an exception.</a:t>
            </a:r>
            <a:endParaRPr lang="en-US" i="1" dirty="0" smtClean="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baseline="0" dirty="0"/>
              <a:t>Go over slide, but explain identify property: </a:t>
            </a:r>
            <a:r>
              <a:rPr lang="en-US" dirty="0"/>
              <a:t>In</a:t>
            </a:r>
            <a:r>
              <a:rPr lang="en-US" baseline="0" dirty="0"/>
              <a:t> mathematics, an identity property is a number or value such that when it is applied with an operator it does not change the value of the other operand.  0 + X = X, 1 * X = X, “” + X = X, etc.  The identify property is passed as the second argument to the </a:t>
            </a:r>
            <a:r>
              <a:rPr lang="en-US" baseline="0" dirty="0" err="1"/>
              <a:t>BinaryOperator</a:t>
            </a:r>
            <a:r>
              <a:rPr lang="en-US" baseline="0" dirty="0"/>
              <a:t> the first time it is called.  It is also what is returned if the stream is empty.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in most other languages, but Oracle decided on -&gt;.  Their documentation suggests that programmers might get =&gt; confused with &gt;= .  That </a:t>
            </a:r>
            <a:r>
              <a:rPr lang="en-US" baseline="0" dirty="0" smtClean="0"/>
              <a:t>has never </a:t>
            </a:r>
            <a:r>
              <a:rPr lang="en-US" baseline="0" dirty="0"/>
              <a:t>actually </a:t>
            </a:r>
            <a:r>
              <a:rPr lang="en-US" baseline="0" dirty="0" smtClean="0"/>
              <a:t>happened to me </a:t>
            </a:r>
            <a:r>
              <a:rPr lang="en-US" baseline="0" dirty="0"/>
              <a:t>in other languages, but here we are.  Example 1a is a predicate that returns true when given a 5.  Example 1b is a higher order </a:t>
            </a:r>
            <a:r>
              <a:rPr lang="en-US" baseline="0" dirty="0" smtClean="0"/>
              <a:t>function </a:t>
            </a:r>
            <a:r>
              <a:rPr lang="en-US" baseline="0" dirty="0"/>
              <a:t>that returns a lambda that is true when given a value matching the value passed to the </a:t>
            </a:r>
            <a:r>
              <a:rPr lang="en-US" baseline="0" dirty="0" smtClean="0"/>
              <a:t>function.  A higher order function is a function that returns another function, or accepts a function as a parameter.  In Java, the lambda is the function.  The </a:t>
            </a:r>
            <a:r>
              <a:rPr lang="en-US" baseline="0" dirty="0"/>
              <a:t>first </a:t>
            </a:r>
            <a:r>
              <a:rPr lang="en-US" baseline="0" dirty="0" err="1"/>
              <a:t>var</a:t>
            </a:r>
            <a:r>
              <a:rPr lang="en-US" baseline="0" dirty="0"/>
              <a:t> declaration doesn’t work because there is no functional </a:t>
            </a:r>
            <a:r>
              <a:rPr lang="en-US" baseline="0" dirty="0" smtClean="0"/>
              <a:t>interface.  The compiler has no idea what the intended functional interface should be.  </a:t>
            </a:r>
            <a:r>
              <a:rPr lang="en-US" baseline="0" dirty="0"/>
              <a:t>The second </a:t>
            </a:r>
            <a:r>
              <a:rPr lang="en-US" baseline="0" dirty="0" err="1"/>
              <a:t>var</a:t>
            </a:r>
            <a:r>
              <a:rPr lang="en-US" baseline="0" dirty="0"/>
              <a:t> declaration works because </a:t>
            </a:r>
            <a:r>
              <a:rPr lang="en-US" baseline="0" dirty="0" err="1"/>
              <a:t>mkTestFunc</a:t>
            </a:r>
            <a:r>
              <a:rPr lang="en-US" baseline="0" dirty="0"/>
              <a:t> returns a </a:t>
            </a:r>
            <a:r>
              <a:rPr lang="en-US" baseline="0" dirty="0" smtClean="0"/>
              <a:t>Predicate so the functional interface type is known to the compiler.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baseline="0" dirty="0"/>
              <a:t>Map is a reference to the mathematical concept that any function may be thought of as a means of mapping its input values to output values.  Pure functions should be used if possible</a:t>
            </a:r>
            <a:r>
              <a:rPr lang="en-US" baseline="0" dirty="0" smtClean="0"/>
              <a:t>.  A pure function is a function that only processes its input and always produces the same output for a given input value.  It has no side effects.  </a:t>
            </a:r>
            <a:r>
              <a:rPr lang="en-US" baseline="0" dirty="0"/>
              <a:t>The </a:t>
            </a:r>
            <a:r>
              <a:rPr lang="en-US" baseline="0" dirty="0" err="1"/>
              <a:t>mapToObj</a:t>
            </a:r>
            <a:r>
              <a:rPr lang="en-US" baseline="0" dirty="0"/>
              <a:t> lambda is a pure function because </a:t>
            </a:r>
            <a:r>
              <a:rPr lang="en-US" baseline="0" dirty="0" smtClean="0"/>
              <a:t>it always returns the same character for a given integer value, and processes nothing except its integer argument.  </a:t>
            </a:r>
            <a:r>
              <a:rPr lang="en-US" baseline="0" dirty="0"/>
              <a:t>In these examples it is the terminal </a:t>
            </a:r>
            <a:r>
              <a:rPr lang="en-US" baseline="0" dirty="0" smtClean="0"/>
              <a:t>for each operation that </a:t>
            </a:r>
            <a:r>
              <a:rPr lang="en-US" baseline="0" dirty="0"/>
              <a:t>produces the output.  Until that is called, the Stream is passively waiting for more intermediate operations or the terminal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baseline="0" dirty="0"/>
              <a:t>Iterate repeatedly applies an </a:t>
            </a:r>
            <a:r>
              <a:rPr lang="en-US" baseline="0" dirty="0" err="1"/>
              <a:t>IntUnaryOperator</a:t>
            </a:r>
            <a:r>
              <a:rPr lang="en-US" baseline="0" dirty="0"/>
              <a:t> on the seed value to start with and then the previous value to generate the next </a:t>
            </a:r>
            <a:r>
              <a:rPr lang="en-US" baseline="0" dirty="0" smtClean="0"/>
              <a:t>value.  These operations can also be useful on a finite stream to exclude processing of beginning and ending elements.  </a:t>
            </a:r>
            <a:r>
              <a:rPr lang="en-US" dirty="0"/>
              <a:t>You will see the skip</a:t>
            </a:r>
            <a:r>
              <a:rPr lang="en-US" baseline="0" dirty="0"/>
              <a:t> - </a:t>
            </a:r>
            <a:r>
              <a:rPr lang="en-US" dirty="0"/>
              <a:t>limit or limit</a:t>
            </a:r>
            <a:r>
              <a:rPr lang="en-US" baseline="0" dirty="0"/>
              <a:t> - </a:t>
            </a:r>
            <a:r>
              <a:rPr lang="en-US" dirty="0"/>
              <a:t>skip on the</a:t>
            </a:r>
            <a:r>
              <a:rPr lang="en-US" baseline="0" dirty="0"/>
              <a:t>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 stream does not have a known upper bound for its elements, it should always be processed using the limit intermediate operation.  This is a defensive programming tactic to prevent the system from hanging if the stream is not what you expect.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first</a:t>
            </a:r>
            <a:r>
              <a:rPr lang="en-US" i="1" baseline="0" dirty="0"/>
              <a:t> sentence.  </a:t>
            </a:r>
            <a:r>
              <a:rPr lang="en-US" i="0" baseline="0" dirty="0" smtClean="0"/>
              <a:t>Because this is an </a:t>
            </a:r>
            <a:r>
              <a:rPr lang="en-US" i="0" baseline="0" dirty="0" err="1" smtClean="0"/>
              <a:t>IntStream</a:t>
            </a:r>
            <a:r>
              <a:rPr lang="en-US" i="0" baseline="0" dirty="0" smtClean="0"/>
              <a:t>, it uses the </a:t>
            </a:r>
            <a:r>
              <a:rPr lang="en-US" i="0" baseline="0" dirty="0" err="1" smtClean="0"/>
              <a:t>IntPredicate</a:t>
            </a:r>
            <a:r>
              <a:rPr lang="en-US" i="0" baseline="0" dirty="0" smtClean="0"/>
              <a:t> FI that takes a primitive integer value.  </a:t>
            </a:r>
            <a:r>
              <a:rPr lang="en-US" dirty="0" smtClean="0"/>
              <a:t>This </a:t>
            </a:r>
            <a:r>
              <a:rPr lang="en-US" dirty="0"/>
              <a:t>filter allows</a:t>
            </a:r>
            <a:r>
              <a:rPr lang="en-US" baseline="0" dirty="0"/>
              <a:t> integers that are divisible by four to pass through.  The other integers are discarded from the stream.  The output of the summary statistics shows a count of 250 which is the number of integers that are evenly divisible by four between 0 and 999.  The </a:t>
            </a:r>
            <a:r>
              <a:rPr lang="en-US" baseline="0" dirty="0" err="1"/>
              <a:t>IntStream.range</a:t>
            </a:r>
            <a:r>
              <a:rPr lang="en-US" baseline="0" dirty="0"/>
              <a:t> method includes the starting number but excludes the ending number.  There is an </a:t>
            </a:r>
            <a:r>
              <a:rPr lang="en-US" baseline="0" dirty="0" err="1"/>
              <a:t>IntStream.rangeClosed</a:t>
            </a:r>
            <a:r>
              <a:rPr lang="en-US" baseline="0" dirty="0"/>
              <a:t> method that includes the beginning and end of the range.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solution is more efficient.  When modulo is null the</a:t>
            </a:r>
            <a:r>
              <a:rPr lang="en-US" baseline="0" dirty="0" smtClean="0"/>
              <a:t> filter isn’t used at all and the numbers are directly summed.  When modulo is not null the filter no longer has to include the check against it for null.  For an even bigger speed boost, the unboxing of modulo has been factored out by assigning it to an </a:t>
            </a:r>
            <a:r>
              <a:rPr lang="en-US" baseline="0" dirty="0" err="1" smtClean="0"/>
              <a:t>int</a:t>
            </a:r>
            <a:r>
              <a:rPr lang="en-US" baseline="0" dirty="0" smtClean="0"/>
              <a:t> and performing the computations on the int.  Since intermediate operations like filter return a new stream, </a:t>
            </a:r>
            <a:r>
              <a:rPr lang="en-US" baseline="0" dirty="0" err="1" smtClean="0"/>
              <a:t>sumStream</a:t>
            </a:r>
            <a:r>
              <a:rPr lang="en-US" baseline="0" dirty="0" smtClean="0"/>
              <a:t> must be re-assigned the result of the intermediate operation.  Otherwise, the filter operation will never be applied when the terminal sum() operation is called.</a:t>
            </a:r>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a:t>
            </a:r>
            <a:r>
              <a:rPr lang="en-US" i="1" baseline="0" dirty="0"/>
              <a:t> slide</a:t>
            </a:r>
            <a:r>
              <a:rPr lang="en-US" i="1" dirty="0"/>
              <a:t>.  </a:t>
            </a:r>
            <a:r>
              <a:rPr lang="en-US" i="0" dirty="0" smtClean="0"/>
              <a:t>A</a:t>
            </a:r>
            <a:r>
              <a:rPr lang="en-US" i="0" baseline="0" dirty="0" smtClean="0"/>
              <a:t> reduction is an operation that always processes every element to produce a single result.</a:t>
            </a:r>
            <a:endParaRPr lang="en-US" i="1" dirty="0" smtClean="0"/>
          </a:p>
          <a:p>
            <a:r>
              <a:rPr lang="en-US" dirty="0" smtClean="0"/>
              <a:t>The </a:t>
            </a:r>
            <a:r>
              <a:rPr lang="en-US" dirty="0"/>
              <a:t>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any reduction on an infinite stream.  By definition, a reduction processes all of the elements</a:t>
            </a:r>
            <a:r>
              <a:rPr lang="en-US" dirty="0" smtClean="0"/>
              <a:t>.  I say “avoid” instead of “never” use </a:t>
            </a:r>
            <a:r>
              <a:rPr lang="en-US" dirty="0" err="1" smtClean="0"/>
              <a:t>forEach</a:t>
            </a:r>
            <a:r>
              <a:rPr lang="en-US" dirty="0" smtClean="0"/>
              <a:t> on an infinite stream because it could make sense to have an event processing loop implemented as an infinite stream.  Implementing such an event loop as a stream could make sense as a way to separate the generation of events, event</a:t>
            </a:r>
            <a:r>
              <a:rPr lang="en-US" baseline="0" dirty="0" smtClean="0"/>
              <a:t> filtering, and</a:t>
            </a:r>
            <a:r>
              <a:rPr lang="en-US" dirty="0" smtClean="0"/>
              <a:t> processing</a:t>
            </a:r>
            <a:r>
              <a:rPr lang="en-US" baseline="0" dirty="0" smtClean="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Go over the slide as-is. </a:t>
            </a:r>
            <a:r>
              <a:rPr lang="en-US" i="1" baseline="0" dirty="0"/>
              <a:t> </a:t>
            </a:r>
            <a:r>
              <a:rPr lang="en-US" i="0" baseline="0" dirty="0" smtClean="0"/>
              <a:t>This is an example of how to add numbers using a reduction. Consumers </a:t>
            </a:r>
            <a:r>
              <a:rPr lang="en-US" i="0" baseline="0" dirty="0"/>
              <a:t>typically “do something” with a value such as print it to an external source. Only a Consumer that does nothing is a pure function.  Since that’s not useful, Consumers are generally </a:t>
            </a:r>
            <a:r>
              <a:rPr lang="en-US" i="0" baseline="0" dirty="0" smtClean="0"/>
              <a:t>not pure </a:t>
            </a:r>
            <a:r>
              <a:rPr lang="en-US" i="0" baseline="0" dirty="0"/>
              <a:t>functions.  </a:t>
            </a:r>
            <a:r>
              <a:rPr lang="en-US" i="0" baseline="0" dirty="0" smtClean="0"/>
              <a:t>It can be argued that Suppliers that create a new object without using any external input – such as an empty array list, such that the .equals method of two such created objects is true – are pure functions because even though two instances of a collection are created, they are in fact equal by value at the time of creation.  For practical purposes, this weaker definition of “pure function” is more useful than the stricter definition.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collection which allows the use of a Supplier to create</a:t>
            </a:r>
            <a:r>
              <a:rPr lang="en-US" baseline="0" dirty="0"/>
              <a:t> the collection to use.  In this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only allows one copy of each element, and also retains the sort ordering imposed by the sorted intermediate operation</a:t>
            </a:r>
            <a:r>
              <a:rPr lang="en-US" baseline="0" dirty="0" smtClean="0"/>
              <a:t>.  The </a:t>
            </a:r>
            <a:r>
              <a:rPr lang="en-US" baseline="0" dirty="0" err="1" smtClean="0"/>
              <a:t>LinkedHashSet</a:t>
            </a:r>
            <a:r>
              <a:rPr lang="en-US" baseline="0" dirty="0" smtClean="0"/>
              <a:t> trick is handy if you have a set of unique values that you need sorted for display purposes, but would also like to map using key hash values for per-element performance.  The </a:t>
            </a:r>
            <a:r>
              <a:rPr lang="en-US" baseline="0" dirty="0" err="1" smtClean="0"/>
              <a:t>LinkedHashSet</a:t>
            </a:r>
            <a:r>
              <a:rPr lang="en-US" baseline="0" dirty="0" smtClean="0"/>
              <a:t> lets you have your cake (the sorting) and eat it too (the hash association).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may have a single statement, or a statement block with a return.  </a:t>
            </a:r>
            <a:r>
              <a:rPr lang="en-US" dirty="0"/>
              <a:t>Unlike other programming languages, the value</a:t>
            </a:r>
            <a:r>
              <a:rPr lang="en-US" baseline="0" dirty="0"/>
              <a:t> of a Java </a:t>
            </a:r>
            <a:r>
              <a:rPr lang="en-US" baseline="0" dirty="0" smtClean="0"/>
              <a:t>lambda statement block </a:t>
            </a:r>
            <a:r>
              <a:rPr lang="en-US" baseline="0" dirty="0"/>
              <a:t>is not implicitly the </a:t>
            </a:r>
            <a:r>
              <a:rPr lang="en-US" baseline="0" dirty="0" smtClean="0"/>
              <a:t>result </a:t>
            </a:r>
            <a:r>
              <a:rPr lang="en-US" baseline="0" dirty="0"/>
              <a:t>of the last expression executed.  The return </a:t>
            </a:r>
            <a:r>
              <a:rPr lang="en-US" baseline="0" dirty="0" smtClean="0"/>
              <a:t>keyword is </a:t>
            </a:r>
            <a:r>
              <a:rPr lang="en-US" baseline="0" dirty="0"/>
              <a:t>necessary unless the single statement form is used or </a:t>
            </a:r>
            <a:r>
              <a:rPr lang="en-US" baseline="0" dirty="0" smtClean="0"/>
              <a:t>the functional interface’s </a:t>
            </a:r>
            <a:r>
              <a:rPr lang="en-US" baseline="0" dirty="0"/>
              <a:t>return type is void.  </a:t>
            </a:r>
            <a:r>
              <a:rPr lang="en-US" baseline="0" dirty="0" smtClean="0"/>
              <a:t>For argument lists, only </a:t>
            </a:r>
            <a:r>
              <a:rPr lang="en-US" baseline="0" dirty="0"/>
              <a:t>a single argument is valid without parentheses, but </a:t>
            </a:r>
            <a:r>
              <a:rPr lang="en-US" baseline="0" dirty="0" smtClean="0"/>
              <a:t>any </a:t>
            </a:r>
            <a:r>
              <a:rPr lang="en-US" baseline="0" dirty="0"/>
              <a:t>argument list is always valid with them.  The argument type </a:t>
            </a:r>
            <a:r>
              <a:rPr lang="en-US" baseline="0" dirty="0" smtClean="0"/>
              <a:t>names may only be supplied when parentheses are used and must be either supplied </a:t>
            </a:r>
            <a:r>
              <a:rPr lang="en-US" baseline="0" smtClean="0"/>
              <a:t>or omitted for </a:t>
            </a:r>
            <a:r>
              <a:rPr lang="en-US" baseline="0" dirty="0" smtClean="0"/>
              <a:t>all the arguments.  They </a:t>
            </a:r>
            <a:r>
              <a:rPr lang="en-US" baseline="0" dirty="0"/>
              <a:t>can be useful to resolve ambiguous lambda expressions.  These can occur when a lambda is passed to an overloaded method with multiple FIs and more than 1 match.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Downstream collectors are collectors that</a:t>
            </a:r>
            <a:r>
              <a:rPr lang="en-US" baseline="0" dirty="0"/>
              <a:t> are called from other collectors to process or reduce the values.  In this case, 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grouping by collector places the stream elements in a map using</a:t>
            </a:r>
            <a:r>
              <a:rPr lang="en-US" baseline="0" dirty="0" smtClean="0"/>
              <a:t> a classifier function which returns the key value for the stream element.  </a:t>
            </a:r>
            <a:r>
              <a:rPr lang="en-US" dirty="0" smtClean="0"/>
              <a:t>This </a:t>
            </a:r>
            <a:r>
              <a:rPr lang="en-US" dirty="0"/>
              <a:t>example groups the</a:t>
            </a:r>
            <a:r>
              <a:rPr lang="en-US" baseline="0" dirty="0"/>
              <a:t> words by their starting letter, listing each word with its letter</a:t>
            </a:r>
            <a:r>
              <a:rPr lang="en-US" baseline="0" dirty="0" smtClean="0"/>
              <a:t>.  We specify that a </a:t>
            </a:r>
            <a:r>
              <a:rPr lang="en-US" baseline="0" dirty="0" err="1" smtClean="0"/>
              <a:t>TreeMap</a:t>
            </a:r>
            <a:r>
              <a:rPr lang="en-US" baseline="0" dirty="0" smtClean="0"/>
              <a:t> should be used for the mapping, and a </a:t>
            </a:r>
            <a:r>
              <a:rPr lang="en-US" baseline="0" dirty="0" err="1" smtClean="0"/>
              <a:t>TreeSet</a:t>
            </a:r>
            <a:r>
              <a:rPr lang="en-US" baseline="0" dirty="0" smtClean="0"/>
              <a:t> as the </a:t>
            </a:r>
            <a:r>
              <a:rPr lang="en-US" i="0" baseline="0" dirty="0" smtClean="0"/>
              <a:t>downstream collector.  The downstream collector collects the element for each key in the map.</a:t>
            </a:r>
            <a:r>
              <a:rPr lang="en-US" baseline="0" dirty="0" smtClean="0"/>
              <a:t>   Specifying the </a:t>
            </a:r>
            <a:r>
              <a:rPr lang="en-US" baseline="0" dirty="0" err="1" smtClean="0"/>
              <a:t>TreeMap</a:t>
            </a:r>
            <a:r>
              <a:rPr lang="en-US" baseline="0" dirty="0" smtClean="0"/>
              <a:t> and </a:t>
            </a:r>
            <a:r>
              <a:rPr lang="en-US" baseline="0" dirty="0" err="1" smtClean="0"/>
              <a:t>TreeSet</a:t>
            </a:r>
            <a:r>
              <a:rPr lang="en-US" baseline="0" dirty="0" smtClean="0"/>
              <a:t> demonstrates </a:t>
            </a:r>
            <a:r>
              <a:rPr lang="en-US" baseline="0" dirty="0"/>
              <a:t>the flexibility </a:t>
            </a:r>
            <a:r>
              <a:rPr lang="en-US" baseline="0" dirty="0" smtClean="0"/>
              <a:t>of specifying </a:t>
            </a:r>
            <a:r>
              <a:rPr lang="en-US" baseline="0" dirty="0"/>
              <a:t>the collection implementation: with very little effort on our part, we have produced </a:t>
            </a:r>
            <a:r>
              <a:rPr lang="en-US" baseline="0" dirty="0" smtClean="0"/>
              <a:t>a </a:t>
            </a:r>
            <a:r>
              <a:rPr lang="en-US" baseline="0" dirty="0"/>
              <a:t>sorted map with a set of sorted values for each letter</a:t>
            </a:r>
            <a:r>
              <a:rPr lang="en-US" baseline="0" dirty="0" smtClean="0"/>
              <a:t>.  By default, if only a classifier is specified, a </a:t>
            </a:r>
            <a:r>
              <a:rPr lang="en-US" baseline="0" dirty="0" err="1" smtClean="0"/>
              <a:t>HashMap</a:t>
            </a:r>
            <a:r>
              <a:rPr lang="en-US" baseline="0" dirty="0" smtClean="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a:t>
            </a:r>
            <a:r>
              <a:rPr lang="en-US" baseline="0" dirty="0" smtClean="0"/>
              <a:t>.  Although the collections from the previous slide would work, it is generally more performant to use the concurrent variants of the collectors.  </a:t>
            </a:r>
            <a:r>
              <a:rPr lang="en-US" baseline="0" dirty="0"/>
              <a:t>We also have a version using a downstream collector to count the number of occurrences of each word.</a:t>
            </a:r>
          </a:p>
          <a:p>
            <a:r>
              <a:rPr lang="en-US" baseline="0" dirty="0"/>
              <a:t>This is not necessarily faster than the sequential stream.  </a:t>
            </a:r>
            <a:r>
              <a:rPr lang="en-US" baseline="0" dirty="0" smtClean="0"/>
              <a:t>Creating the threads as well as using the concurrent </a:t>
            </a:r>
            <a:r>
              <a:rPr lang="en-US" baseline="0" dirty="0"/>
              <a:t>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D</a:t>
            </a:r>
            <a:r>
              <a:rPr lang="en-US" dirty="0"/>
              <a:t>efault and static methods are not abstract because they have an implementation.  Equals and </a:t>
            </a:r>
            <a:r>
              <a:rPr lang="en-US" dirty="0" err="1"/>
              <a:t>hashCode</a:t>
            </a:r>
            <a:r>
              <a:rPr lang="en-US" baseline="0" dirty="0"/>
              <a:t> are not abstract because they are defined by </a:t>
            </a:r>
            <a:r>
              <a:rPr lang="en-US" baseline="0" dirty="0" smtClean="0"/>
              <a:t>Object and all objects, including lambdas, inherit from Object.  </a:t>
            </a:r>
            <a:r>
              <a:rPr lang="en-US" baseline="0" dirty="0"/>
              <a:t>The optional @</a:t>
            </a:r>
            <a:r>
              <a:rPr lang="en-US" baseline="0" dirty="0" err="1"/>
              <a:t>FunctionalInterface</a:t>
            </a:r>
            <a:r>
              <a:rPr lang="en-US" baseline="0" dirty="0"/>
              <a:t> annotation causes the compiler to verify and enforce that there is exactly 1 abstract </a:t>
            </a:r>
            <a:r>
              <a:rPr lang="en-US" baseline="0" dirty="0" smtClean="0"/>
              <a:t>method.  The annotation is not required for an interface to be a functional interface.   </a:t>
            </a:r>
            <a:r>
              <a:rPr lang="en-US" baseline="0" dirty="0"/>
              <a:t>If you take the OCP exam, you will see something like this.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not the exception decorator.  The </a:t>
            </a:r>
            <a:r>
              <a:rPr lang="en-US" baseline="0" dirty="0" err="1"/>
              <a:t>NotClosedException</a:t>
            </a:r>
            <a:r>
              <a:rPr lang="en-US" baseline="0" dirty="0"/>
              <a:t> won’t be caught if an exception occurs in the body because it will be a suppressed exception.  This allows exception handlers to handle the case where no exception is thrown in the body but an exception is thrown in the close() method differently than if the exception is thrown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smtClean="0"/>
              <a:t>You</a:t>
            </a:r>
            <a:r>
              <a:rPr lang="en-US" i="0" baseline="0" dirty="0" smtClean="0"/>
              <a:t> can probably guess that consume and </a:t>
            </a:r>
            <a:r>
              <a:rPr lang="en-US" i="0" baseline="0" dirty="0" err="1" smtClean="0"/>
              <a:t>rethrow</a:t>
            </a:r>
            <a:r>
              <a:rPr lang="en-US" i="0" baseline="0" smtClean="0"/>
              <a:t> take a </a:t>
            </a:r>
            <a:r>
              <a:rPr lang="en-US" i="0" baseline="0" dirty="0" smtClean="0"/>
              <a:t>consumer, and </a:t>
            </a:r>
            <a:r>
              <a:rPr lang="en-US" i="0" baseline="0" dirty="0" err="1" smtClean="0"/>
              <a:t>rethrow</a:t>
            </a:r>
            <a:r>
              <a:rPr lang="en-US" i="0" baseline="0" dirty="0" smtClean="0"/>
              <a:t> when takes a predicate. </a:t>
            </a:r>
            <a:r>
              <a:rPr lang="en-US" dirty="0" smtClean="0"/>
              <a:t>Wrap </a:t>
            </a:r>
            <a:r>
              <a:rPr lang="en-US" dirty="0"/>
              <a:t>is the example shown on the previous two slides. </a:t>
            </a:r>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8.  These are used by the Stream framework.  You need to really know these for the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a:t>
            </a:r>
            <a:r>
              <a:rPr lang="en-US" baseline="0" dirty="0"/>
              <a:t> for true/false, yes/no answers.  The Stream framework uses Predicates to find a matching element, or filter the Stream for matching elements.  The related primitive FIs are like their generic counterparts except that they either accept or return a primitive value of double, int or long</a:t>
            </a:r>
            <a:r>
              <a:rPr lang="en-US" baseline="0" dirty="0" smtClean="0"/>
              <a:t>.  In this case, the primitive FIs accept an </a:t>
            </a:r>
            <a:r>
              <a:rPr lang="en-US" baseline="0" dirty="0" err="1" smtClean="0"/>
              <a:t>int</a:t>
            </a:r>
            <a:r>
              <a:rPr lang="en-US" baseline="0" dirty="0" smtClean="0"/>
              <a:t>, double, or long and return a </a:t>
            </a:r>
            <a:r>
              <a:rPr lang="en-US" baseline="0" dirty="0" err="1" smtClean="0"/>
              <a:t>boolean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The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inyurl.com/love-lamb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8 </a:t>
            </a:r>
            <a:r>
              <a:rPr lang="en-US" dirty="0" smtClean="0"/>
              <a:t>Lambdas, Functional Interfaces, and Streams</a:t>
            </a:r>
            <a:endParaRPr lang="en-US" dirty="0"/>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endParaRPr lang="en-US" sz="2400" dirty="0"/>
          </a:p>
        </p:txBody>
      </p:sp>
    </p:spTree>
    <p:extLst>
      <p:ext uri="{BB962C8B-B14F-4D97-AF65-F5344CB8AC3E}">
        <p14:creationId xmlns:p14="http://schemas.microsoft.com/office/powerpoint/2010/main" val="400831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smtClean="0"/>
              <a:t>Does not require that a new object be created.</a:t>
            </a:r>
          </a:p>
          <a:p>
            <a:r>
              <a:rPr lang="en-US" sz="2400" dirty="0" smtClean="0"/>
              <a:t>Useful </a:t>
            </a:r>
            <a:r>
              <a:rPr lang="en-US" sz="2400" dirty="0"/>
              <a:t>for implementing the </a:t>
            </a:r>
            <a:r>
              <a:rPr lang="en-US" sz="2400" dirty="0" smtClean="0"/>
              <a:t>Abstract </a:t>
            </a:r>
            <a:r>
              <a:rPr lang="en-US" sz="2400" dirty="0" smtClean="0"/>
              <a:t>Factory design </a:t>
            </a:r>
            <a:r>
              <a:rPr lang="en-US" sz="2400" dirty="0" smtClean="0"/>
              <a:t>pattern.</a:t>
            </a:r>
            <a:endParaRPr lang="en-US" sz="2400" dirty="0"/>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a:t>Commonly used to compute a result, or to map one value to another value.</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Tree>
    <p:extLst>
      <p:ext uri="{BB962C8B-B14F-4D97-AF65-F5344CB8AC3E}">
        <p14:creationId xmlns:p14="http://schemas.microsoft.com/office/powerpoint/2010/main" val="1218888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Tree>
    <p:extLst>
      <p:ext uri="{BB962C8B-B14F-4D97-AF65-F5344CB8AC3E}">
        <p14:creationId xmlns:p14="http://schemas.microsoft.com/office/powerpoint/2010/main" val="251391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608" y="454636"/>
            <a:ext cx="8596668" cy="862013"/>
          </a:xfrm>
        </p:spPr>
        <p:txBody>
          <a:bodyPr/>
          <a:lstStyle/>
          <a:p>
            <a:r>
              <a:rPr lang="en-US" dirty="0"/>
              <a:t>Optional&lt;T&gt; Class</a:t>
            </a:r>
          </a:p>
        </p:txBody>
      </p:sp>
      <p:sp>
        <p:nvSpPr>
          <p:cNvPr id="3" name="Content Placeholder 2"/>
          <p:cNvSpPr>
            <a:spLocks noGrp="1"/>
          </p:cNvSpPr>
          <p:nvPr>
            <p:ph idx="1"/>
          </p:nvPr>
        </p:nvSpPr>
        <p:spPr>
          <a:xfrm>
            <a:off x="333375" y="1277031"/>
            <a:ext cx="9324975" cy="4897681"/>
          </a:xfrm>
        </p:spPr>
        <p:txBody>
          <a:bodyPr>
            <a:normAutofit lnSpcReduction="10000"/>
          </a:bodyPr>
          <a:lstStyle/>
          <a:p>
            <a:r>
              <a:rPr lang="en-US" sz="2400" dirty="0"/>
              <a:t>Container class returned by various stream methods.</a:t>
            </a:r>
          </a:p>
          <a:p>
            <a:r>
              <a:rPr lang="en-US" sz="2400" dirty="0"/>
              <a:t>Represents a value that may or may not exist.  Used instead of returning a </a:t>
            </a:r>
            <a:r>
              <a:rPr lang="en-US" sz="2400" b="1" dirty="0">
                <a:solidFill>
                  <a:srgbClr val="0000FF"/>
                </a:solidFill>
                <a:latin typeface="Courier New" panose="02070309020205020404" pitchFamily="49" charset="0"/>
              </a:rPr>
              <a:t>null</a:t>
            </a:r>
            <a:r>
              <a:rPr lang="en-US" sz="2400" dirty="0"/>
              <a:t> value.</a:t>
            </a:r>
          </a:p>
          <a:p>
            <a:r>
              <a:rPr lang="en-US" sz="2400" dirty="0" err="1">
                <a:solidFill>
                  <a:srgbClr val="000000"/>
                </a:solidFill>
                <a:latin typeface="Courier New" panose="02070309020205020404" pitchFamily="49" charset="0"/>
              </a:rPr>
              <a:t>isPresent</a:t>
            </a:r>
            <a:r>
              <a:rPr lang="en-US" sz="2400" dirty="0">
                <a:solidFill>
                  <a:prstClr val="black">
                    <a:lumMod val="75000"/>
                    <a:lumOff val="25000"/>
                  </a:prstClr>
                </a:solidFill>
              </a:rPr>
              <a:t> returns </a:t>
            </a:r>
            <a:r>
              <a:rPr lang="en-US" sz="2400" b="1" dirty="0">
                <a:solidFill>
                  <a:srgbClr val="0000FF"/>
                </a:solidFill>
                <a:latin typeface="Courier New" panose="02070309020205020404" pitchFamily="49" charset="0"/>
              </a:rPr>
              <a:t>true</a:t>
            </a:r>
            <a:r>
              <a:rPr lang="en-US" sz="2400" dirty="0">
                <a:solidFill>
                  <a:prstClr val="black">
                    <a:lumMod val="75000"/>
                    <a:lumOff val="25000"/>
                  </a:prstClr>
                </a:solidFill>
              </a:rPr>
              <a:t> when a value exists, </a:t>
            </a:r>
            <a:r>
              <a:rPr lang="en-US" sz="2400" dirty="0" err="1">
                <a:solidFill>
                  <a:prstClr val="black">
                    <a:lumMod val="75000"/>
                    <a:lumOff val="25000"/>
                  </a:prstClr>
                </a:solidFill>
                <a:latin typeface="Courier New" panose="02070309020205020404" pitchFamily="49" charset="0"/>
                <a:cs typeface="Courier New" panose="02070309020205020404" pitchFamily="49" charset="0"/>
              </a:rPr>
              <a:t>ifPresent</a:t>
            </a:r>
            <a:r>
              <a:rPr lang="en-US" sz="2400" dirty="0">
                <a:solidFill>
                  <a:prstClr val="black">
                    <a:lumMod val="75000"/>
                    <a:lumOff val="25000"/>
                  </a:prstClr>
                </a:solidFill>
              </a:rPr>
              <a:t> executes a </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when a value exists, </a:t>
            </a:r>
            <a:r>
              <a:rPr lang="en-US" sz="2400" dirty="0" err="1">
                <a:solidFill>
                  <a:srgbClr val="000000"/>
                </a:solidFill>
                <a:latin typeface="Courier New" panose="02070309020205020404" pitchFamily="49" charset="0"/>
              </a:rPr>
              <a:t>getOrElse</a:t>
            </a:r>
            <a:r>
              <a:rPr lang="en-US" sz="2400" dirty="0">
                <a:solidFill>
                  <a:prstClr val="black">
                    <a:lumMod val="75000"/>
                    <a:lumOff val="25000"/>
                  </a:prstClr>
                </a:solidFill>
              </a:rPr>
              <a:t> obtains the value or returns a specified value which may be </a:t>
            </a:r>
            <a:r>
              <a:rPr lang="en-US" sz="2400" b="1" dirty="0">
                <a:solidFill>
                  <a:srgbClr val="0000FF"/>
                </a:solidFill>
                <a:latin typeface="Courier New" panose="02070309020205020404" pitchFamily="49" charset="0"/>
              </a:rPr>
              <a:t>null</a:t>
            </a:r>
            <a:r>
              <a:rPr lang="en-US" sz="2400" dirty="0">
                <a:solidFill>
                  <a:prstClr val="black">
                    <a:lumMod val="75000"/>
                    <a:lumOff val="25000"/>
                  </a:prstClr>
                </a:solidFill>
              </a:rPr>
              <a:t> if does not exist, and </a:t>
            </a:r>
            <a:r>
              <a:rPr lang="en-US" sz="2400" dirty="0">
                <a:solidFill>
                  <a:srgbClr val="000000"/>
                </a:solidFill>
                <a:latin typeface="Courier New" panose="02070309020205020404" pitchFamily="49" charset="0"/>
              </a:rPr>
              <a:t>get</a:t>
            </a:r>
            <a:r>
              <a:rPr lang="en-US" sz="2400" b="1" dirty="0">
                <a:solidFill>
                  <a:srgbClr val="000080"/>
                </a:solidFill>
                <a:latin typeface="Courier New" panose="02070309020205020404" pitchFamily="49" charset="0"/>
              </a:rPr>
              <a:t>()</a:t>
            </a:r>
            <a:r>
              <a:rPr lang="en-US" sz="2400" dirty="0">
                <a:solidFill>
                  <a:prstClr val="black">
                    <a:lumMod val="75000"/>
                    <a:lumOff val="25000"/>
                  </a:prstClr>
                </a:solidFill>
              </a:rPr>
              <a:t> obtains the value, throwing </a:t>
            </a:r>
            <a:r>
              <a:rPr lang="en-US" sz="2400" dirty="0" err="1"/>
              <a:t>NoSuchElement</a:t>
            </a:r>
            <a:r>
              <a:rPr lang="en-US" sz="2400" dirty="0"/>
              <a:t> if it does not exist.</a:t>
            </a: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found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value =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true, value = 2</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v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System.out.println</a:t>
            </a:r>
            <a:r>
              <a:rPr lang="en-US" dirty="0">
                <a:solidFill>
                  <a:srgbClr val="000000"/>
                </a:solidFill>
                <a:latin typeface="Courier New" panose="02070309020205020404" pitchFamily="49" charset="0"/>
              </a:rPr>
              <a:t>(v)</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false</a:t>
            </a:r>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181808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smtClean="0"/>
              <a:t>Pure </a:t>
            </a:r>
            <a:r>
              <a:rPr lang="en-US" dirty="0"/>
              <a:t>Commutative </a:t>
            </a:r>
            <a:r>
              <a:rPr lang="en-US" dirty="0" smtClean="0"/>
              <a:t>Functions</a:t>
            </a:r>
            <a:endParaRPr lang="en-US" dirty="0"/>
          </a:p>
        </p:txBody>
      </p:sp>
      <p:sp>
        <p:nvSpPr>
          <p:cNvPr id="3" name="Content Placeholder 2"/>
          <p:cNvSpPr>
            <a:spLocks noGrp="1"/>
          </p:cNvSpPr>
          <p:nvPr>
            <p:ph idx="1"/>
          </p:nvPr>
        </p:nvSpPr>
        <p:spPr>
          <a:xfrm>
            <a:off x="220133" y="1030514"/>
            <a:ext cx="9729411" cy="5255987"/>
          </a:xfrm>
        </p:spPr>
        <p:txBody>
          <a:bodyPr>
            <a:normAutofit lnSpcReduction="10000"/>
          </a:bodyPr>
          <a:lstStyle/>
          <a:p>
            <a:r>
              <a:rPr lang="en-US" sz="2400" dirty="0" smtClean="0"/>
              <a:t>Do not use any information outside of their argument(s).</a:t>
            </a:r>
          </a:p>
          <a:p>
            <a:r>
              <a:rPr lang="en-US" sz="2400" dirty="0" smtClean="0"/>
              <a:t>Do not have any side effects: nothing outside of the return value changes.</a:t>
            </a:r>
          </a:p>
          <a:p>
            <a:r>
              <a:rPr lang="en-US" sz="2400" dirty="0" smtClean="0"/>
              <a:t>For any given arguments </a:t>
            </a:r>
            <a:r>
              <a:rPr lang="en-US" sz="2400" i="1" dirty="0" smtClean="0"/>
              <a:t>X</a:t>
            </a:r>
            <a:r>
              <a:rPr lang="en-US" sz="2400" dirty="0" smtClean="0"/>
              <a:t> an equivalent value </a:t>
            </a:r>
            <a:r>
              <a:rPr lang="en-US" sz="2400" i="1" dirty="0" smtClean="0"/>
              <a:t>Y</a:t>
            </a:r>
            <a:r>
              <a:rPr lang="en-US" sz="2400" dirty="0" smtClean="0"/>
              <a:t> is always returned regardless of the argument ordering.</a:t>
            </a:r>
          </a:p>
          <a:p>
            <a:r>
              <a:rPr lang="en-US" sz="2400" dirty="0" smtClean="0"/>
              <a:t>For Functions: </a:t>
            </a:r>
            <a:r>
              <a:rPr lang="en-US" sz="2400" dirty="0" err="1" smtClean="0"/>
              <a:t>fn.apply</a:t>
            </a:r>
            <a:r>
              <a:rPr lang="en-US" sz="2400" dirty="0" smtClean="0"/>
              <a:t>(X).equals(</a:t>
            </a:r>
            <a:r>
              <a:rPr lang="en-US" sz="2400" dirty="0" err="1" smtClean="0"/>
              <a:t>fn.apply</a:t>
            </a:r>
            <a:r>
              <a:rPr lang="en-US" sz="2400" dirty="0" smtClean="0"/>
              <a:t>(X)) is always true. </a:t>
            </a:r>
          </a:p>
          <a:p>
            <a:r>
              <a:rPr lang="en-US" sz="2400" dirty="0" smtClean="0"/>
              <a:t>For Suppliers: </a:t>
            </a:r>
            <a:r>
              <a:rPr lang="en-US" sz="2400" dirty="0" err="1" smtClean="0"/>
              <a:t>s.get</a:t>
            </a:r>
            <a:r>
              <a:rPr lang="en-US" sz="2400" dirty="0" smtClean="0"/>
              <a:t>().equals(</a:t>
            </a:r>
            <a:r>
              <a:rPr lang="en-US" sz="2400" dirty="0" err="1" smtClean="0"/>
              <a:t>s.get</a:t>
            </a:r>
            <a:r>
              <a:rPr lang="en-US" sz="2400" dirty="0" smtClean="0"/>
              <a:t>()) is always true.</a:t>
            </a:r>
          </a:p>
          <a:p>
            <a:r>
              <a:rPr lang="en-US" sz="2400" dirty="0" smtClean="0"/>
              <a:t>For </a:t>
            </a:r>
            <a:r>
              <a:rPr lang="en-US" sz="2400" dirty="0" err="1" smtClean="0"/>
              <a:t>BiFunctions</a:t>
            </a:r>
            <a:r>
              <a:rPr lang="en-US" sz="2400" dirty="0" smtClean="0"/>
              <a:t> </a:t>
            </a:r>
            <a:r>
              <a:rPr lang="en-US" sz="2400" dirty="0" err="1" smtClean="0"/>
              <a:t>fn.apply</a:t>
            </a:r>
            <a:r>
              <a:rPr lang="en-US" sz="2400" dirty="0" smtClean="0"/>
              <a:t>(X, X1).equals(</a:t>
            </a:r>
            <a:r>
              <a:rPr lang="en-US" sz="2400" dirty="0" err="1" smtClean="0"/>
              <a:t>fn.apply</a:t>
            </a:r>
            <a:r>
              <a:rPr lang="en-US" sz="2400" dirty="0" smtClean="0"/>
              <a:t>(X, X1)) and </a:t>
            </a:r>
            <a:r>
              <a:rPr lang="en-US" sz="2400" dirty="0" err="1"/>
              <a:t>fn.apply</a:t>
            </a:r>
            <a:r>
              <a:rPr lang="en-US" sz="2400" dirty="0"/>
              <a:t>(X, X1).</a:t>
            </a:r>
            <a:r>
              <a:rPr lang="en-US" sz="2400" dirty="0" smtClean="0"/>
              <a:t>equals(</a:t>
            </a:r>
            <a:r>
              <a:rPr lang="en-US" sz="2400" dirty="0" err="1" smtClean="0"/>
              <a:t>fn.apply</a:t>
            </a:r>
            <a:r>
              <a:rPr lang="en-US" sz="2400" dirty="0" smtClean="0"/>
              <a:t>(X1, X)) are always true.</a:t>
            </a:r>
          </a:p>
          <a:p>
            <a:r>
              <a:rPr lang="en-US" sz="2400" dirty="0" smtClean="0"/>
              <a:t>Functions and Suppliers are referred to as “Pure Functions” since they are inherently commutative.</a:t>
            </a:r>
          </a:p>
          <a:p>
            <a:r>
              <a:rPr lang="en-US" sz="2400" dirty="0" smtClean="0"/>
              <a:t>Such functions are inherently safe to use in parallel streams.</a:t>
            </a:r>
          </a:p>
          <a:p>
            <a:endParaRPr lang="en-US" sz="2400" dirty="0" smtClean="0"/>
          </a:p>
        </p:txBody>
      </p:sp>
    </p:spTree>
    <p:extLst>
      <p:ext uri="{BB962C8B-B14F-4D97-AF65-F5344CB8AC3E}">
        <p14:creationId xmlns:p14="http://schemas.microsoft.com/office/powerpoint/2010/main" val="1293256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smtClean="0"/>
              <a:t>Is It </a:t>
            </a:r>
            <a:r>
              <a:rPr lang="en-US" dirty="0"/>
              <a:t>Pure Commutative?</a:t>
            </a:r>
          </a:p>
        </p:txBody>
      </p:sp>
      <p:sp>
        <p:nvSpPr>
          <p:cNvPr id="3" name="Content Placeholder 2"/>
          <p:cNvSpPr>
            <a:spLocks noGrp="1"/>
          </p:cNvSpPr>
          <p:nvPr>
            <p:ph idx="1"/>
          </p:nvPr>
        </p:nvSpPr>
        <p:spPr>
          <a:xfrm>
            <a:off x="715434" y="1072243"/>
            <a:ext cx="8596668" cy="5187043"/>
          </a:xfrm>
        </p:spPr>
        <p:txBody>
          <a:bodyPr>
            <a:normAutofit fontScale="92500" lnSpcReduction="20000"/>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f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000" dirty="0" smtClean="0"/>
              <a:t>Yes.  A pure Function is always commutative.</a:t>
            </a: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s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smtClean="0">
              <a:latin typeface="Courier New" panose="02070309020205020404" pitchFamily="49" charset="0"/>
              <a:cs typeface="Courier New" panose="02070309020205020404" pitchFamily="49" charset="0"/>
            </a:endParaRPr>
          </a:p>
          <a:p>
            <a:pPr lvl="1"/>
            <a:r>
              <a:rPr lang="en-US" sz="2200" dirty="0" smtClean="0"/>
              <a:t>Yes.  A pure function Supplier</a:t>
            </a:r>
            <a:r>
              <a:rPr lang="en-US" sz="2200" dirty="0"/>
              <a:t> </a:t>
            </a:r>
            <a:r>
              <a:rPr lang="en-US" sz="2200" dirty="0" smtClean="0"/>
              <a:t>is always </a:t>
            </a:r>
            <a:r>
              <a:rPr lang="en-US" sz="2200" dirty="0"/>
              <a:t>commutative</a:t>
            </a:r>
            <a:r>
              <a:rPr lang="en-US" sz="2200" dirty="0" smtClean="0"/>
              <a:t>.</a:t>
            </a:r>
          </a:p>
          <a:p>
            <a:r>
              <a:rPr lang="en-US" sz="2400" dirty="0" smtClean="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f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Yes.  It is pure and commutative: 3 + 4 = 7 = 4 + 3.</a:t>
            </a:r>
          </a:p>
          <a:p>
            <a:r>
              <a:rPr lang="en-US" sz="2400" dirty="0" smtClean="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f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It is pure but not commutative: 3 – 4 = -</a:t>
            </a:r>
            <a:r>
              <a:rPr lang="en-US" sz="2200" dirty="0"/>
              <a:t>1 </a:t>
            </a:r>
            <a:r>
              <a:rPr lang="en-US" sz="2200" dirty="0" smtClean="0"/>
              <a:t>≠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f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It is not a pure function because it has a side effect.</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c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Consumers have side effects and are not pure functions.</a:t>
            </a:r>
            <a:endParaRPr lang="en-US" sz="2200" dirty="0"/>
          </a:p>
        </p:txBody>
      </p:sp>
    </p:spTree>
    <p:extLst>
      <p:ext uri="{BB962C8B-B14F-4D97-AF65-F5344CB8AC3E}">
        <p14:creationId xmlns:p14="http://schemas.microsoft.com/office/powerpoint/2010/main" val="4073505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smtClean="0"/>
              <a:t>Method </a:t>
            </a:r>
            <a:r>
              <a:rPr lang="en-US" sz="2200" dirty="0"/>
              <a:t>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smtClean="0"/>
              <a:t>Instance </a:t>
            </a:r>
            <a:r>
              <a:rPr lang="en-US" sz="2200" dirty="0"/>
              <a:t>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142400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Richard </a:t>
            </a:r>
            <a:r>
              <a:rPr lang="en-US" sz="2600" dirty="0" err="1"/>
              <a:t>Roda</a:t>
            </a:r>
            <a:endParaRPr lang="en-US" sz="2600" dirty="0"/>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3"/>
              </a:rPr>
              <a:t>https://www.linkedin.com/in/richardroda</a:t>
            </a:r>
            <a:r>
              <a:rPr lang="en-US" sz="2600" dirty="0"/>
              <a:t> </a:t>
            </a:r>
          </a:p>
          <a:p>
            <a:r>
              <a:rPr lang="en-US" sz="2600" dirty="0"/>
              <a:t>Twitter: @</a:t>
            </a:r>
            <a:r>
              <a:rPr lang="en-US" sz="2600" dirty="0" err="1"/>
              <a:t>Richard_Roda</a:t>
            </a:r>
            <a:endParaRPr lang="en-US" sz="2600" dirty="0"/>
          </a:p>
          <a:p>
            <a:r>
              <a:rPr lang="en-US" sz="2600" dirty="0"/>
              <a:t>These slides (pdf): </a:t>
            </a:r>
            <a:r>
              <a:rPr lang="en-US" sz="2600" dirty="0">
                <a:hlinkClick r:id="rId4"/>
              </a:rPr>
              <a:t>https://tinyurl.com/love-lambda</a:t>
            </a:r>
            <a:endParaRPr lang="en-US" sz="2600" dirty="0"/>
          </a:p>
          <a:p>
            <a:pPr marL="0" indent="0">
              <a:buNone/>
            </a:pPr>
            <a:endParaRPr lang="en-US" sz="2400" dirty="0"/>
          </a:p>
          <a:p>
            <a:endParaRPr lang="en-US" sz="2400"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8000"/>
                </a:solidFill>
                <a:latin typeface="Courier New" panose="02070309020205020404" pitchFamily="49" charset="0"/>
              </a:rPr>
              <a:t>// public 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Tree>
    <p:extLst>
      <p:ext uri="{BB962C8B-B14F-4D97-AF65-F5344CB8AC3E}">
        <p14:creationId xmlns:p14="http://schemas.microsoft.com/office/powerpoint/2010/main" val="3811836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695266" cy="446858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smtClean="0"/>
              <a:t>Syntax similar to static method reference that creates a new object.</a:t>
            </a:r>
          </a:p>
          <a:p>
            <a:r>
              <a:rPr lang="en-US" sz="2000" dirty="0" smtClean="0"/>
              <a:t>Creates </a:t>
            </a:r>
            <a:r>
              <a:rPr lang="en-US" sz="2000" dirty="0"/>
              <a:t>a new instance of the class, and returns it as the result.</a:t>
            </a:r>
          </a:p>
          <a:p>
            <a:r>
              <a:rPr lang="en-US" sz="2000" dirty="0"/>
              <a:t>Must be bound to a functional interface with a non-void return type.</a:t>
            </a:r>
          </a:p>
          <a:p>
            <a:r>
              <a:rPr lang="en-US" sz="2000" dirty="0" smtClean="0"/>
              <a:t>Supplier FI </a:t>
            </a:r>
            <a:r>
              <a:rPr lang="en-US" sz="2000" dirty="0"/>
              <a:t>is canonically used for a constructor method reference</a:t>
            </a:r>
            <a:r>
              <a:rPr lang="en-US" sz="2000" dirty="0" smtClean="0"/>
              <a:t>.</a:t>
            </a:r>
            <a:endParaRPr lang="en-US" sz="2000" dirty="0"/>
          </a:p>
        </p:txBody>
      </p:sp>
    </p:spTree>
    <p:extLst>
      <p:ext uri="{BB962C8B-B14F-4D97-AF65-F5344CB8AC3E}">
        <p14:creationId xmlns:p14="http://schemas.microsoft.com/office/powerpoint/2010/main" val="3525251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to a static method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Tree>
    <p:extLst>
      <p:ext uri="{BB962C8B-B14F-4D97-AF65-F5344CB8AC3E}">
        <p14:creationId xmlns:p14="http://schemas.microsoft.com/office/powerpoint/2010/main" val="2603768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813400"/>
            <a:ext cx="8596668" cy="3506391"/>
          </a:xfrm>
        </p:spPr>
        <p:txBody>
          <a:bodyPr>
            <a:normAutofit/>
          </a:bodyPr>
          <a:lstStyle/>
          <a:p>
            <a:r>
              <a:rPr lang="en-US" sz="2400" dirty="0"/>
              <a:t>Abstraction for computation of elements.</a:t>
            </a:r>
          </a:p>
          <a:p>
            <a:r>
              <a:rPr lang="en-US" sz="2400" dirty="0"/>
              <a:t>A computation structure, not a data structure.</a:t>
            </a:r>
          </a:p>
          <a:p>
            <a:r>
              <a:rPr lang="en-US" sz="2400" dirty="0"/>
              <a:t>A stream consists of</a:t>
            </a:r>
          </a:p>
          <a:p>
            <a:pPr marL="800100" lvl="1" indent="-342900">
              <a:buFont typeface="+mj-lt"/>
              <a:buAutoNum type="arabicPeriod"/>
            </a:pPr>
            <a:r>
              <a:rPr lang="en-US" sz="2000" dirty="0"/>
              <a:t>A data source</a:t>
            </a:r>
          </a:p>
          <a:p>
            <a:pPr marL="800100" lvl="1" indent="-342900">
              <a:buFont typeface="+mj-lt"/>
              <a:buAutoNum type="arabicPeriod"/>
            </a:pPr>
            <a:r>
              <a:rPr lang="en-US" sz="2000" dirty="0"/>
              <a:t>Zero or more intermediate operations.</a:t>
            </a:r>
          </a:p>
          <a:p>
            <a:pPr marL="800100" lvl="1" indent="-342900">
              <a:buFont typeface="+mj-lt"/>
              <a:buAutoNum type="arabicPeriod"/>
            </a:pPr>
            <a:r>
              <a:rPr lang="en-US" sz="2000" dirty="0"/>
              <a:t>A terminal </a:t>
            </a:r>
            <a:r>
              <a:rPr lang="en-US" sz="2000" dirty="0" smtClean="0"/>
              <a:t>operation, which starts the processing.</a:t>
            </a:r>
            <a:endParaRPr lang="en-US" sz="2000"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 xmlns:a16="http://schemas.microsoft.com/office/drawing/2014/main" id="{DE647D84-AA56-C24E-9DC5-D393CBE4ABED}"/>
              </a:ext>
            </a:extLst>
          </p:cNvPr>
          <p:cNvSpPr>
            <a:spLocks noGrp="1"/>
          </p:cNvSpPr>
          <p:nvPr>
            <p:ph idx="1"/>
          </p:nvPr>
        </p:nvSpPr>
        <p:spPr>
          <a:xfrm>
            <a:off x="695096" y="1429860"/>
            <a:ext cx="8596668" cy="3880773"/>
          </a:xfrm>
        </p:spPr>
        <p:txBody>
          <a:bodyPr/>
          <a:lstStyle/>
          <a:p>
            <a:r>
              <a:rPr lang="en-US" sz="2400" dirty="0"/>
              <a:t>Can be </a:t>
            </a:r>
            <a:r>
              <a:rPr lang="en-US" sz="2400" dirty="0" smtClean="0"/>
              <a:t>anything </a:t>
            </a:r>
            <a:r>
              <a:rPr lang="en-US" sz="2400" dirty="0"/>
              <a:t>that supplies data</a:t>
            </a:r>
          </a:p>
          <a:p>
            <a:pPr lvl="1"/>
            <a:r>
              <a:rPr lang="en-US" sz="1800" dirty="0"/>
              <a:t>A Collection </a:t>
            </a:r>
          </a:p>
          <a:p>
            <a:pPr lvl="1"/>
            <a:r>
              <a:rPr lang="en-US" sz="1800" dirty="0"/>
              <a:t>A file</a:t>
            </a:r>
          </a:p>
          <a:p>
            <a:pPr lvl="1"/>
            <a:r>
              <a:rPr lang="en-US" sz="1800" dirty="0"/>
              <a:t>An iterated function </a:t>
            </a:r>
          </a:p>
          <a:p>
            <a:pPr lvl="1"/>
            <a:r>
              <a:rPr lang="en-US" sz="1800" dirty="0"/>
              <a:t>Can be </a:t>
            </a:r>
            <a:r>
              <a:rPr lang="en-US" sz="1800" dirty="0" smtClean="0"/>
              <a:t>infinite. </a:t>
            </a:r>
            <a:endParaRPr lang="en-US" sz="1800" dirty="0"/>
          </a:p>
          <a:p>
            <a:r>
              <a:rPr lang="en-US" sz="2400" dirty="0"/>
              <a:t>Is Lazy</a:t>
            </a:r>
          </a:p>
          <a:p>
            <a:pPr lvl="1"/>
            <a:r>
              <a:rPr lang="en-US" sz="1800" dirty="0"/>
              <a:t>Only used when a </a:t>
            </a:r>
            <a:r>
              <a:rPr lang="en-US" sz="1800" i="1" dirty="0"/>
              <a:t>terminal operation </a:t>
            </a:r>
            <a:r>
              <a:rPr lang="en-US" sz="1800" dirty="0"/>
              <a:t>is applied to the stream.</a:t>
            </a:r>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 xmlns:a16="http://schemas.microsoft.com/office/drawing/2014/main" id="{596B04A5-F913-8D47-8FAA-B2EFD0A141E5}"/>
              </a:ext>
            </a:extLst>
          </p:cNvPr>
          <p:cNvSpPr>
            <a:spLocks noGrp="1"/>
          </p:cNvSpPr>
          <p:nvPr>
            <p:ph idx="1"/>
          </p:nvPr>
        </p:nvSpPr>
        <p:spPr>
          <a:xfrm>
            <a:off x="677334" y="1627722"/>
            <a:ext cx="8596668" cy="4822064"/>
          </a:xfrm>
        </p:spPr>
        <p:txBody>
          <a:bodyPr>
            <a:normAutofit/>
          </a:bodyPr>
          <a:lstStyle/>
          <a:p>
            <a:r>
              <a:rPr lang="en-US" sz="2400" dirty="0"/>
              <a:t>Accepts a stream, and returns a stream with the operation appended.</a:t>
            </a:r>
          </a:p>
          <a:p>
            <a:r>
              <a:rPr lang="en-US" sz="2400" dirty="0" smtClean="0"/>
              <a:t>Are </a:t>
            </a:r>
            <a:r>
              <a:rPr lang="en-US" sz="2400" dirty="0"/>
              <a:t>Lazy</a:t>
            </a:r>
          </a:p>
          <a:p>
            <a:pPr lvl="1"/>
            <a:r>
              <a:rPr lang="en-US" sz="1800" dirty="0"/>
              <a:t>Only used when a </a:t>
            </a:r>
            <a:r>
              <a:rPr lang="en-US" sz="1800" i="1" dirty="0"/>
              <a:t>terminal operation </a:t>
            </a:r>
            <a:r>
              <a:rPr lang="en-US" sz="1800" dirty="0"/>
              <a:t>is applied to the stream.</a:t>
            </a:r>
          </a:p>
          <a:p>
            <a:r>
              <a:rPr lang="en-US" sz="2400" dirty="0" smtClean="0"/>
              <a:t>Typical </a:t>
            </a:r>
            <a:r>
              <a:rPr lang="en-US" sz="2400" dirty="0"/>
              <a:t>Intermediate operations</a:t>
            </a:r>
          </a:p>
          <a:p>
            <a:pPr lvl="1"/>
            <a:r>
              <a:rPr lang="en-US" sz="1800" dirty="0"/>
              <a:t>Filtering items to those that match a predicate </a:t>
            </a:r>
            <a:endParaRPr lang="en-US" sz="1800" dirty="0" smtClean="0"/>
          </a:p>
          <a:p>
            <a:pPr lvl="1"/>
            <a:r>
              <a:rPr lang="en-US" sz="1800" dirty="0" smtClean="0"/>
              <a:t>Mapping </a:t>
            </a:r>
            <a:r>
              <a:rPr lang="en-US" sz="1800" dirty="0"/>
              <a:t>items using a function </a:t>
            </a:r>
          </a:p>
          <a:p>
            <a:pPr lvl="1"/>
            <a:r>
              <a:rPr lang="en-US" sz="1800" dirty="0"/>
              <a:t>Skipping and limiting items processed.  Can turn an infinite stream into a finite stream</a:t>
            </a:r>
            <a:r>
              <a:rPr lang="en-US" sz="1800" dirty="0" smtClean="0"/>
              <a:t>.</a:t>
            </a:r>
            <a:endParaRPr lang="en-US" sz="1800" dirty="0"/>
          </a:p>
        </p:txBody>
      </p:sp>
    </p:spTree>
    <p:extLst>
      <p:ext uri="{BB962C8B-B14F-4D97-AF65-F5344CB8AC3E}">
        <p14:creationId xmlns:p14="http://schemas.microsoft.com/office/powerpoint/2010/main" val="3846748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 xmlns:a16="http://schemas.microsoft.com/office/drawing/2014/main" id="{A293779C-293F-5945-9EF3-990D36829D17}"/>
              </a:ext>
            </a:extLst>
          </p:cNvPr>
          <p:cNvSpPr>
            <a:spLocks noGrp="1"/>
          </p:cNvSpPr>
          <p:nvPr>
            <p:ph idx="1"/>
          </p:nvPr>
        </p:nvSpPr>
        <p:spPr>
          <a:xfrm>
            <a:off x="677334" y="1636603"/>
            <a:ext cx="8596668" cy="3880773"/>
          </a:xfrm>
        </p:spPr>
        <p:txBody>
          <a:bodyPr>
            <a:normAutofit/>
          </a:bodyPr>
          <a:lstStyle/>
          <a:p>
            <a:r>
              <a:rPr lang="en-US" sz="2400" dirty="0"/>
              <a:t>Often returns a result such as a value or collection </a:t>
            </a:r>
          </a:p>
          <a:p>
            <a:r>
              <a:rPr lang="en-US" sz="2400" dirty="0" smtClean="0"/>
              <a:t>Is Eager</a:t>
            </a:r>
            <a:endParaRPr lang="en-US" sz="2400" dirty="0"/>
          </a:p>
          <a:p>
            <a:pPr lvl="1"/>
            <a:r>
              <a:rPr lang="en-US" sz="1800" dirty="0"/>
              <a:t>Starts the processing of elements from the data source through any Intermediate operations </a:t>
            </a:r>
          </a:p>
          <a:p>
            <a:pPr lvl="1"/>
            <a:r>
              <a:rPr lang="en-US" sz="1800" dirty="0"/>
              <a:t>A stream is a passive description of a </a:t>
            </a:r>
            <a:r>
              <a:rPr lang="en-US" sz="1800" dirty="0" smtClean="0"/>
              <a:t>data source and intermediate operations until </a:t>
            </a:r>
            <a:r>
              <a:rPr lang="en-US" sz="1800" dirty="0"/>
              <a:t>a terminal operation is applied. </a:t>
            </a:r>
          </a:p>
          <a:p>
            <a:r>
              <a:rPr lang="en-US" sz="2000" dirty="0"/>
              <a:t> </a:t>
            </a:r>
            <a:r>
              <a:rPr lang="en-US" sz="2400" dirty="0"/>
              <a:t>Closes the stream </a:t>
            </a:r>
          </a:p>
          <a:p>
            <a:pPr lvl="1"/>
            <a:r>
              <a:rPr lang="en-US" sz="1800" dirty="0"/>
              <a:t>Any further operations result in an </a:t>
            </a:r>
            <a:r>
              <a:rPr lang="en-US" sz="1800" dirty="0" err="1"/>
              <a:t>IllegalStateException</a:t>
            </a:r>
            <a:r>
              <a:rPr lang="en-US" sz="1800" dirty="0"/>
              <a:t> </a:t>
            </a:r>
          </a:p>
        </p:txBody>
      </p:sp>
    </p:spTree>
    <p:extLst>
      <p:ext uri="{BB962C8B-B14F-4D97-AF65-F5344CB8AC3E}">
        <p14:creationId xmlns:p14="http://schemas.microsoft.com/office/powerpoint/2010/main" val="2912673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Tree>
    <p:extLst>
      <p:ext uri="{BB962C8B-B14F-4D97-AF65-F5344CB8AC3E}">
        <p14:creationId xmlns:p14="http://schemas.microsoft.com/office/powerpoint/2010/main" val="2603566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a Lambda </a:t>
            </a:r>
            <a:r>
              <a:rPr lang="en-US" dirty="0"/>
              <a:t>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t>
            </a:r>
            <a:r>
              <a:rPr lang="en-US" sz="2400" dirty="0" smtClean="0"/>
              <a:t>a </a:t>
            </a:r>
            <a:r>
              <a:rPr lang="en-US" sz="2400" i="1" dirty="0" smtClean="0"/>
              <a:t>functional </a:t>
            </a:r>
            <a:r>
              <a:rPr lang="en-US" sz="2400" i="1" dirty="0"/>
              <a:t>interface</a:t>
            </a:r>
            <a:r>
              <a:rPr lang="en-US" sz="2400" dirty="0"/>
              <a:t> as an object.</a:t>
            </a:r>
          </a:p>
          <a:p>
            <a:r>
              <a:rPr lang="en-US" sz="2400" dirty="0"/>
              <a:t>Similar to a closure: class members, </a:t>
            </a:r>
            <a:r>
              <a:rPr lang="en-US" sz="2400" i="1" dirty="0"/>
              <a:t>effectively final </a:t>
            </a:r>
            <a:r>
              <a:rPr lang="en-US" sz="2400" dirty="0"/>
              <a:t>arguments and local variables are available to it.</a:t>
            </a:r>
          </a:p>
          <a:p>
            <a:r>
              <a:rPr lang="en-US" sz="2400" dirty="0"/>
              <a:t>Lambdas may only exist when assigned to a </a:t>
            </a:r>
            <a:r>
              <a:rPr lang="en-US" sz="2400" dirty="0" smtClean="0"/>
              <a:t>functional </a:t>
            </a:r>
            <a:r>
              <a:rPr lang="en-US" sz="2400" dirty="0"/>
              <a:t>i</a:t>
            </a:r>
            <a:r>
              <a:rPr lang="en-US" sz="2400" dirty="0" smtClean="0"/>
              <a:t>nterface</a:t>
            </a:r>
            <a:r>
              <a:rPr lang="en-US" sz="2400" dirty="0"/>
              <a:t>,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r>
              <a:rPr lang="en-US" sz="2400" dirty="0" smtClean="0"/>
              <a:t>.</a:t>
            </a:r>
          </a:p>
          <a:p>
            <a:r>
              <a:rPr lang="en-US" sz="2400" dirty="0" smtClean="0"/>
              <a:t>A </a:t>
            </a:r>
            <a:r>
              <a:rPr lang="en-US" sz="2400" i="1" dirty="0" smtClean="0"/>
              <a:t>functional interface</a:t>
            </a:r>
            <a:r>
              <a:rPr lang="en-US" sz="2400" dirty="0" smtClean="0"/>
              <a:t> is an interface with exactly one abstract method.</a:t>
            </a:r>
            <a:endParaRPr lang="en-US" sz="2400" dirty="0"/>
          </a:p>
          <a:p>
            <a:endParaRPr lang="en-US" sz="2400" dirty="0"/>
          </a:p>
        </p:txBody>
      </p:sp>
    </p:spTree>
    <p:extLst>
      <p:ext uri="{BB962C8B-B14F-4D97-AF65-F5344CB8AC3E}">
        <p14:creationId xmlns:p14="http://schemas.microsoft.com/office/powerpoint/2010/main" val="293489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a 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a:p>
            <a:r>
              <a:rPr lang="en-US" dirty="0"/>
              <a:t>The first argument to </a:t>
            </a:r>
            <a:r>
              <a:rPr lang="en-US" dirty="0">
                <a:latin typeface="Courier New" panose="02070309020205020404" pitchFamily="49" charset="0"/>
                <a:cs typeface="Courier New" panose="02070309020205020404" pitchFamily="49" charset="0"/>
              </a:rPr>
              <a:t>reduce</a:t>
            </a:r>
            <a:r>
              <a:rPr lang="en-US" dirty="0"/>
              <a:t> is the identity property.  For addition </a:t>
            </a:r>
            <a:r>
              <a:rPr lang="en-US"/>
              <a:t>and counting, </a:t>
            </a:r>
            <a:r>
              <a:rPr lang="en-US" dirty="0"/>
              <a:t>it is 0.  For a multiplication it is 1, for strings it is “” (empty string).</a:t>
            </a:r>
          </a:p>
          <a:p>
            <a:r>
              <a:rPr lang="en-US" dirty="0"/>
              <a:t>The lambda is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 that is given a running total and the current element.  They are processed by adding them together.</a:t>
            </a:r>
          </a:p>
        </p:txBody>
      </p:sp>
    </p:spTree>
    <p:extLst>
      <p:ext uri="{BB962C8B-B14F-4D97-AF65-F5344CB8AC3E}">
        <p14:creationId xmlns:p14="http://schemas.microsoft.com/office/powerpoint/2010/main" val="642348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8875"/>
            <a:ext cx="8596668" cy="690282"/>
          </a:xfrm>
        </p:spPr>
        <p:txBody>
          <a:bodyPr/>
          <a:lstStyle/>
          <a:p>
            <a:r>
              <a:rPr lang="en-US" dirty="0"/>
              <a:t>Map </a:t>
            </a:r>
          </a:p>
        </p:txBody>
      </p:sp>
      <p:sp>
        <p:nvSpPr>
          <p:cNvPr id="3" name="Content Placeholder 2"/>
          <p:cNvSpPr>
            <a:spLocks noGrp="1"/>
          </p:cNvSpPr>
          <p:nvPr>
            <p:ph idx="1"/>
          </p:nvPr>
        </p:nvSpPr>
        <p:spPr>
          <a:xfrm>
            <a:off x="524934" y="1356527"/>
            <a:ext cx="8596668" cy="5119635"/>
          </a:xfrm>
        </p:spPr>
        <p:txBody>
          <a:bodyPr>
            <a:normAutofit fontScale="92500" lnSpcReduction="10000"/>
          </a:bodyPr>
          <a:lstStyle/>
          <a:p>
            <a:r>
              <a:rPr lang="en-US" sz="2400" dirty="0"/>
              <a:t>Not to be confused with </a:t>
            </a:r>
            <a:r>
              <a:rPr lang="en-US" sz="2400" dirty="0" err="1">
                <a:solidFill>
                  <a:srgbClr val="000000"/>
                </a:solidFill>
                <a:latin typeface="Courier New" panose="02070309020205020404" pitchFamily="49" charset="0"/>
              </a:rPr>
              <a:t>java.util.Map</a:t>
            </a:r>
            <a:r>
              <a:rPr lang="en-US" sz="2400" dirty="0"/>
              <a:t>.</a:t>
            </a:r>
          </a:p>
          <a:p>
            <a:r>
              <a:rPr lang="en-US" sz="2400" dirty="0"/>
              <a:t>Uses a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or related Primitive FIs to apply a computation or mapping on stream elements.</a:t>
            </a:r>
          </a:p>
          <a:p>
            <a:r>
              <a:rPr lang="en-US" sz="2400" dirty="0"/>
              <a:t>A pure function should be used if possible.</a:t>
            </a:r>
          </a:p>
          <a:p>
            <a:r>
              <a:rPr lang="en-US" sz="2400" dirty="0"/>
              <a:t>May change the element type of a stream 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75</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	.</a:t>
            </a:r>
            <a:r>
              <a:rPr lang="en-US" sz="2400" dirty="0" err="1">
                <a:solidFill>
                  <a:srgbClr val="000000"/>
                </a:solidFill>
                <a:latin typeface="Courier New" panose="02070309020205020404" pitchFamily="49" charset="0"/>
              </a:rPr>
              <a:t>mapToObj</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p>
          <a:p>
            <a:pPr marL="0" indent="0">
              <a:buNone/>
            </a:pPr>
            <a:r>
              <a:rPr lang="en-US" sz="2400" dirty="0" err="1">
                <a:solidFill>
                  <a:srgbClr val="000000"/>
                </a:solidFill>
                <a:latin typeface="Courier New" panose="02070309020205020404" pitchFamily="49" charset="0"/>
              </a:rPr>
              <a:t>s</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p>
          <a:p>
            <a:r>
              <a:rPr lang="en-US" sz="2400" dirty="0"/>
              <a:t>Change values, but keep data type (int).</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a:p>
        </p:txBody>
      </p:sp>
    </p:spTree>
    <p:extLst>
      <p:ext uri="{BB962C8B-B14F-4D97-AF65-F5344CB8AC3E}">
        <p14:creationId xmlns:p14="http://schemas.microsoft.com/office/powerpoint/2010/main" val="843364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Streams</a:t>
            </a:r>
          </a:p>
        </p:txBody>
      </p:sp>
      <p:sp>
        <p:nvSpPr>
          <p:cNvPr id="3" name="Content Placeholder 2"/>
          <p:cNvSpPr>
            <a:spLocks noGrp="1"/>
          </p:cNvSpPr>
          <p:nvPr>
            <p:ph idx="1"/>
          </p:nvPr>
        </p:nvSpPr>
        <p:spPr>
          <a:xfrm>
            <a:off x="677334" y="1081742"/>
            <a:ext cx="8596668" cy="5291698"/>
          </a:xfrm>
        </p:spPr>
        <p:txBody>
          <a:bodyPr>
            <a:normAutofit/>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p>
          <a:p>
            <a:pPr lvl="0">
              <a:buClr>
                <a:srgbClr val="90C226"/>
              </a:buClr>
            </a:pPr>
            <a:r>
              <a:rPr lang="en-US" sz="2000" dirty="0" err="1">
                <a:solidFill>
                  <a:srgbClr val="000000"/>
                </a:solidFill>
                <a:latin typeface="Courier New" panose="02070309020205020404" pitchFamily="49" charset="0"/>
                <a:cs typeface="Courier New" panose="02070309020205020404" pitchFamily="49" charset="0"/>
              </a:rPr>
              <a:t>IntStream.iterate</a:t>
            </a:r>
            <a:r>
              <a:rPr lang="en-US" sz="2400" dirty="0">
                <a:solidFill>
                  <a:prstClr val="black">
                    <a:lumMod val="75000"/>
                    <a:lumOff val="25000"/>
                  </a:prstClr>
                </a:solidFill>
              </a:rPr>
              <a:t> </a:t>
            </a:r>
            <a:r>
              <a:rPr lang="en-US" sz="2000" dirty="0">
                <a:solidFill>
                  <a:prstClr val="black">
                    <a:lumMod val="75000"/>
                    <a:lumOff val="25000"/>
                  </a:prstClr>
                </a:solidFill>
              </a:rPr>
              <a:t>uses an initial value with an </a:t>
            </a:r>
            <a:r>
              <a:rPr lang="en-US" sz="2000" dirty="0" err="1">
                <a:solidFill>
                  <a:srgbClr val="000000"/>
                </a:solidFill>
                <a:latin typeface="Courier New" panose="02070309020205020404" pitchFamily="49" charset="0"/>
                <a:cs typeface="Courier New" panose="02070309020205020404" pitchFamily="49" charset="0"/>
              </a:rPr>
              <a:t>IntUnaryOperator</a:t>
            </a:r>
            <a:r>
              <a:rPr lang="en-US" sz="2000" dirty="0">
                <a:solidFill>
                  <a:prstClr val="black">
                    <a:lumMod val="75000"/>
                    <a:lumOff val="25000"/>
                  </a:prstClr>
                </a:solidFill>
              </a:rPr>
              <a:t> to create an infinite stream</a:t>
            </a:r>
            <a:r>
              <a:rPr lang="en-US" sz="2000" dirty="0" smtClean="0">
                <a:solidFill>
                  <a:prstClr val="black">
                    <a:lumMod val="75000"/>
                    <a:lumOff val="25000"/>
                  </a:prstClr>
                </a:solidFill>
              </a:rPr>
              <a:t>.</a:t>
            </a:r>
          </a:p>
          <a:p>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Tree>
    <p:extLst>
      <p:ext uri="{BB962C8B-B14F-4D97-AF65-F5344CB8AC3E}">
        <p14:creationId xmlns:p14="http://schemas.microsoft.com/office/powerpoint/2010/main" val="1349995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smtClean="0"/>
              <a:t>Limit Unbounded Streams</a:t>
            </a:r>
            <a:endParaRPr lang="en-US" dirty="0"/>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smtClean="0"/>
              <a:t>An unbounded stream is a stream that has no known upper limit on its elements.  An infinite stream is a kind of unbounded stream.</a:t>
            </a:r>
          </a:p>
          <a:p>
            <a:r>
              <a:rPr lang="en-US" sz="2400" dirty="0" smtClean="0"/>
              <a:t>Unless an unbounded stream is intentionally infinite, it should always be limited to prevent hanging.</a:t>
            </a:r>
          </a:p>
          <a:p>
            <a:r>
              <a:rPr lang="en-US" sz="2400" dirty="0" smtClean="0"/>
              <a:t>Even if the stream “should” terminate it is still a good defensive programming practice to include a limit.</a:t>
            </a:r>
          </a:p>
          <a:p>
            <a:r>
              <a:rPr lang="en-US" sz="2400" dirty="0" smtClean="0"/>
              <a:t>A limit larger than the upper bound of what will be processed but small enough to stop processing in a reasonable amount of time should be used.</a:t>
            </a:r>
          </a:p>
          <a:p>
            <a:r>
              <a:rPr lang="en-US" sz="2400" dirty="0" smtClean="0"/>
              <a:t>A good starting point for a limit value is an order or two of magnitude (ten to a hundred times) more than the longest observed (or known possible) size.</a:t>
            </a:r>
            <a:endParaRPr lang="en-US" sz="2400" dirty="0"/>
          </a:p>
        </p:txBody>
      </p:sp>
    </p:spTree>
    <p:extLst>
      <p:ext uri="{BB962C8B-B14F-4D97-AF65-F5344CB8AC3E}">
        <p14:creationId xmlns:p14="http://schemas.microsoft.com/office/powerpoint/2010/main" val="2158353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Dangerous vs Safe Unbounded Processing</a:t>
            </a:r>
            <a:endParaRPr lang="en-US" dirty="0"/>
          </a:p>
        </p:txBody>
      </p:sp>
      <p:sp>
        <p:nvSpPr>
          <p:cNvPr id="3" name="Content Placeholder 2"/>
          <p:cNvSpPr>
            <a:spLocks noGrp="1"/>
          </p:cNvSpPr>
          <p:nvPr>
            <p:ph idx="1"/>
          </p:nvPr>
        </p:nvSpPr>
        <p:spPr>
          <a:xfrm>
            <a:off x="677334" y="1416425"/>
            <a:ext cx="8596668" cy="5049689"/>
          </a:xfrm>
        </p:spPr>
        <p:txBody>
          <a:bodyPr>
            <a:normAutofit fontScale="85000" lnSpcReduction="10000"/>
          </a:bodyPr>
          <a:lstStyle/>
          <a:p>
            <a:r>
              <a:rPr lang="en-US" sz="2800" dirty="0" smtClean="0"/>
              <a:t>Dangerous</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unbounded</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 May never get to the end of the stream nor find a blue widget</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unbounded</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    }</a:t>
            </a:r>
          </a:p>
          <a:p>
            <a:r>
              <a:rPr lang="en-US" sz="2800" dirty="0" smtClean="0"/>
              <a:t>Safe</a:t>
            </a:r>
          </a:p>
          <a:p>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if not found in 10000 widgets</a:t>
            </a: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10000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87215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pPr marL="0" indent="0">
              <a:buNone/>
            </a:pPr>
            <a:r>
              <a:rPr lang="en-US" sz="2400" dirty="0" smtClean="0"/>
              <a:t>The </a:t>
            </a:r>
            <a:r>
              <a:rPr lang="en-US" sz="2400" dirty="0" smtClean="0">
                <a:latin typeface="Courier New" panose="02070309020205020404" pitchFamily="49" charset="0"/>
                <a:cs typeface="Courier New" panose="02070309020205020404" pitchFamily="49" charset="0"/>
              </a:rPr>
              <a:t>filter</a:t>
            </a:r>
            <a:r>
              <a:rPr lang="en-US" sz="2400" dirty="0" smtClean="0">
                <a:cs typeface="Courier New" panose="02070309020205020404" pitchFamily="49" charset="0"/>
              </a:rPr>
              <a:t> </a:t>
            </a:r>
            <a:r>
              <a:rPr lang="en-US" sz="2400" dirty="0">
                <a:cs typeface="Courier New" panose="02070309020205020404" pitchFamily="49" charset="0"/>
              </a:rPr>
              <a:t>intermediate operation creates a new stream with the contents of the previous stream where </a:t>
            </a:r>
            <a:r>
              <a:rPr lang="en-US" sz="2400" dirty="0" smtClean="0">
                <a:cs typeface="Courier New" panose="02070309020205020404" pitchFamily="49" charset="0"/>
              </a:rPr>
              <a:t>the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smtClean="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p>
          <a:p>
            <a:pPr marL="0" indent="0">
              <a:buNone/>
            </a:pP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4</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Operation </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p>
          <a:p>
            <a:pPr marL="0" indent="0">
              <a:buNone/>
            </a:pP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endParaRPr lang="en-US" sz="2400" dirty="0"/>
          </a:p>
          <a:p>
            <a:pPr marL="0" indent="0">
              <a:buNone/>
            </a:pPr>
            <a:r>
              <a:rPr lang="en-US" sz="2400" dirty="0">
                <a:solidFill>
                  <a:srgbClr val="008000"/>
                </a:solidFill>
                <a:latin typeface="Courier New" panose="02070309020205020404" pitchFamily="49" charset="0"/>
              </a:rPr>
              <a:t>/* count=250, sum=124500, min=0, average=498.000000, max=996 </a:t>
            </a:r>
            <a:r>
              <a:rPr lang="en-US" sz="2400" dirty="0" smtClean="0">
                <a:solidFill>
                  <a:srgbClr val="008000"/>
                </a:solidFill>
                <a:latin typeface="Courier New" panose="02070309020205020404" pitchFamily="49" charset="0"/>
              </a:rPr>
              <a:t>*/</a:t>
            </a:r>
          </a:p>
          <a:p>
            <a:pPr marL="0" indent="0">
              <a:buNone/>
            </a:pPr>
            <a:endParaRPr lang="en-US" dirty="0">
              <a:solidFill>
                <a:srgbClr val="000000"/>
              </a:solidFill>
              <a:latin typeface="Courier New" panose="02070309020205020404" pitchFamily="49" charset="0"/>
            </a:endParaRPr>
          </a:p>
          <a:p>
            <a:endParaRPr lang="en-US" dirty="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smtClean="0"/>
              <a:t>Intermediate Operations May Be Added </a:t>
            </a:r>
            <a:r>
              <a:rPr lang="en-US" dirty="0" smtClean="0"/>
              <a:t>Conditionally</a:t>
            </a:r>
            <a:endParaRPr lang="en-US" dirty="0"/>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smtClean="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modulo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smtClean="0"/>
              <a:t>When null</a:t>
            </a:r>
            <a:r>
              <a:rPr lang="en-US" sz="2000" dirty="0" smtClean="0">
                <a:solidFill>
                  <a:srgbClr val="000000"/>
                </a:solidFill>
                <a:highlight>
                  <a:srgbClr val="FFFFFF"/>
                </a:highlight>
              </a:rPr>
              <a:t> </a:t>
            </a:r>
            <a:r>
              <a:rPr lang="en-US" sz="2000" dirty="0" smtClean="0"/>
              <a:t>is passed in, all elements will be processed</a:t>
            </a:r>
          </a:p>
          <a:p>
            <a:r>
              <a:rPr lang="en-US" sz="2000" dirty="0" smtClean="0"/>
              <a:t>Is there a way we can take advantage of the fact that all nulls are processed?</a:t>
            </a:r>
            <a:endParaRPr lang="en-US" sz="2000" dirty="0"/>
          </a:p>
        </p:txBody>
      </p:sp>
    </p:spTree>
    <p:extLst>
      <p:ext uri="{BB962C8B-B14F-4D97-AF65-F5344CB8AC3E}">
        <p14:creationId xmlns:p14="http://schemas.microsoft.com/office/powerpoint/2010/main" val="2552511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smtClean="0"/>
              <a:t>Optimize By </a:t>
            </a:r>
            <a:r>
              <a:rPr lang="en-US" dirty="0" smtClean="0"/>
              <a:t>Filtering Conditionally</a:t>
            </a:r>
            <a:endParaRPr lang="en-US" dirty="0"/>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smtClean="0"/>
              <a:t>The example on the previous slide may be optimized by conditionally adding the filter.</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if</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Must re-assign because .filter creates a new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smtClean="0">
                <a:solidFill>
                  <a:srgbClr val="000000"/>
                </a:solidFill>
                <a:highlight>
                  <a:srgbClr val="FFFFFF"/>
                </a:highlight>
                <a:latin typeface="Courier New" panose="02070309020205020404" pitchFamily="49" charset="0"/>
                <a:cs typeface="Courier New" panose="02070309020205020404" pitchFamily="49" charset="0"/>
              </a:rPr>
              <a:t>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smtClean="0"/>
              <a:t>The check for null and unboxing of modulo is done only once.  The resulting stream terminal operation will be more performant.</a:t>
            </a:r>
          </a:p>
        </p:txBody>
      </p:sp>
    </p:spTree>
    <p:extLst>
      <p:ext uri="{BB962C8B-B14F-4D97-AF65-F5344CB8AC3E}">
        <p14:creationId xmlns:p14="http://schemas.microsoft.com/office/powerpoint/2010/main" val="2156727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smtClean="0">
                <a:solidFill>
                  <a:srgbClr val="008000"/>
                </a:solidFill>
                <a:highlight>
                  <a:srgbClr val="FFFFFF"/>
                </a:highlight>
                <a:latin typeface="Courier New" panose="02070309020205020404" pitchFamily="49" charset="0"/>
              </a:rPr>
              <a:t>// Higher order function that creates predicates.</a:t>
            </a:r>
            <a:endParaRPr lang="en-US" sz="2000" dirty="0" smtClean="0">
              <a:solidFill>
                <a:srgbClr val="000000"/>
              </a:solidFill>
              <a:highlight>
                <a:srgbClr val="FFFFFF"/>
              </a:highlight>
              <a:latin typeface="Courier New" panose="02070309020205020404" pitchFamily="49" charset="0"/>
            </a:endParaRPr>
          </a:p>
          <a:p>
            <a:pPr marL="0" indent="0">
              <a:buNone/>
            </a:pPr>
            <a:r>
              <a:rPr lang="en-US" sz="2000" dirty="0" smtClean="0">
                <a:solidFill>
                  <a:srgbClr val="000000"/>
                </a:solidFill>
                <a:highlight>
                  <a:srgbClr val="FFFFFF"/>
                </a:highlight>
                <a:latin typeface="Courier New" panose="02070309020205020404" pitchFamily="49" charset="0"/>
              </a:rPr>
              <a:t>Predicate</a:t>
            </a:r>
            <a:r>
              <a:rPr lang="en-US" sz="2000" b="1" dirty="0" smtClean="0">
                <a:solidFill>
                  <a:srgbClr val="000080"/>
                </a:solidFill>
                <a:highlight>
                  <a:srgbClr val="FFFFFF"/>
                </a:highlight>
                <a:latin typeface="Courier New" panose="02070309020205020404" pitchFamily="49" charset="0"/>
              </a:rPr>
              <a:t>&lt;</a:t>
            </a:r>
            <a:r>
              <a:rPr lang="en-US" sz="2000" dirty="0" smtClean="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 xmlns:a16="http://schemas.microsoft.com/office/drawing/2014/main"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smtClean="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a:t>
            </a:r>
            <a:r>
              <a:rPr lang="en-US" sz="2000" dirty="0" smtClean="0"/>
              <a:t>processing.  Avoid use on an infinite stream.</a:t>
            </a:r>
            <a:endParaRPr lang="en-US" sz="2000" dirty="0"/>
          </a:p>
          <a:p>
            <a:r>
              <a:rPr lang="en-US" sz="2000" dirty="0"/>
              <a:t>A reduction is an operation that computes a single value by processing all the values on the stream. Never reduce an infinite stream.</a:t>
            </a:r>
          </a:p>
        </p:txBody>
      </p:sp>
    </p:spTree>
    <p:extLst>
      <p:ext uri="{BB962C8B-B14F-4D97-AF65-F5344CB8AC3E}">
        <p14:creationId xmlns:p14="http://schemas.microsoft.com/office/powerpoint/2010/main" val="4080770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632116" y="1053960"/>
            <a:ext cx="8596668" cy="5361913"/>
          </a:xfrm>
        </p:spPr>
        <p:txBody>
          <a:bodyPr>
            <a:normAutofit/>
          </a:bodyPr>
          <a:lstStyle/>
          <a:p>
            <a:r>
              <a:rPr lang="en-US" dirty="0"/>
              <a:t>A reduction is </a:t>
            </a:r>
            <a:r>
              <a:rPr lang="en-US" dirty="0" smtClean="0"/>
              <a:t>a terminal </a:t>
            </a:r>
            <a:r>
              <a:rPr lang="en-US" dirty="0"/>
              <a:t>operation that computes a value by processing all the values in the stream.</a:t>
            </a:r>
          </a:p>
          <a:p>
            <a:r>
              <a:rPr lang="en-US" dirty="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dirty="0"/>
              <a:t>that has integers from 1 to 1000, add the collection.</a:t>
            </a:r>
          </a:p>
          <a:p>
            <a:r>
              <a:rPr lang="en-US" dirty="0"/>
              <a:t>For Loop</a:t>
            </a:r>
          </a:p>
          <a:p>
            <a:pPr marL="0" indent="0">
              <a:buNone/>
            </a:pPr>
            <a:r>
              <a:rPr lang="en-US" sz="1600" dirty="0">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Stream reduction (using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1600" dirty="0"/>
              <a:t>The lambda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dirty="0"/>
              <a:t> is a </a:t>
            </a:r>
            <a:r>
              <a:rPr lang="en-US" sz="1600" i="1" dirty="0"/>
              <a:t>pure function</a:t>
            </a:r>
            <a:r>
              <a:rPr lang="en-US" sz="1600" dirty="0"/>
              <a:t> because it only reads its arguments, does not change any external state (no side-effects), and always returns the same value for the same arguments.  For example: </a:t>
            </a:r>
            <a:r>
              <a:rPr lang="en-US" sz="1600" dirty="0">
                <a:solidFill>
                  <a:srgbClr val="000000"/>
                </a:solidFill>
                <a:highlight>
                  <a:srgbClr val="FFFFFF"/>
                </a:highlight>
                <a:latin typeface="Courier New" panose="02070309020205020404" pitchFamily="49" charset="0"/>
                <a:cs typeface="Courier New" panose="02070309020205020404" pitchFamily="49" charset="0"/>
              </a:rPr>
              <a:t>apply(3,4)</a:t>
            </a:r>
            <a:r>
              <a:rPr lang="en-US" sz="1600" dirty="0"/>
              <a:t> always returns 7.</a:t>
            </a:r>
          </a:p>
          <a:p>
            <a:r>
              <a:rPr lang="en-US" sz="1600" dirty="0"/>
              <a:t>Pure functions are inherently thread safe and should be used with streams whenever possible.  Otherwise, nondeterministic and unpredictable </a:t>
            </a:r>
            <a:r>
              <a:rPr lang="en-US" sz="1600" dirty="0">
                <a:highlight>
                  <a:srgbClr val="FFFFFF"/>
                </a:highlight>
              </a:rPr>
              <a:t>behavior may occur.  </a:t>
            </a:r>
            <a:r>
              <a:rPr lang="en-US" sz="1600" dirty="0" smtClean="0">
                <a:highlight>
                  <a:srgbClr val="FFFFFF"/>
                </a:highlight>
              </a:rPr>
              <a:t>Consumer is a </a:t>
            </a:r>
            <a:r>
              <a:rPr lang="en-US" sz="1600" dirty="0">
                <a:highlight>
                  <a:srgbClr val="FFFFFF"/>
                </a:highlight>
              </a:rPr>
              <a:t>notable </a:t>
            </a:r>
            <a:r>
              <a:rPr lang="en-US" sz="1600" dirty="0" smtClean="0">
                <a:highlight>
                  <a:srgbClr val="FFFFFF"/>
                </a:highlight>
              </a:rPr>
              <a:t>exception </a:t>
            </a:r>
            <a:r>
              <a:rPr lang="en-US" sz="1600" dirty="0">
                <a:highlight>
                  <a:srgbClr val="FFFFFF"/>
                </a:highlight>
              </a:rPr>
              <a:t>to this rule.</a:t>
            </a: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to guarantee element encounter order</a:t>
            </a:r>
          </a:p>
          <a:p>
            <a:r>
              <a:rPr lang="en-US" sz="2400" dirty="0" err="1"/>
              <a:t>findAny</a:t>
            </a:r>
            <a:r>
              <a:rPr lang="en-US" sz="2400" dirty="0"/>
              <a:t> - produces any element on the stream.  It does not impose any overhead on parallel stream, but may produce differing values on invocation of the same stream.</a:t>
            </a:r>
          </a:p>
          <a:p>
            <a:r>
              <a:rPr lang="en-US" sz="2400" dirty="0"/>
              <a:t>min - produces the minimum </a:t>
            </a:r>
            <a:r>
              <a:rPr lang="en-US" sz="2400" dirty="0" smtClean="0"/>
              <a:t>element.</a:t>
            </a:r>
            <a:endParaRPr lang="en-US" sz="2400" dirty="0"/>
          </a:p>
          <a:p>
            <a:r>
              <a:rPr lang="en-US" sz="2400" dirty="0"/>
              <a:t>max - produces the maximum element.</a:t>
            </a:r>
          </a:p>
        </p:txBody>
      </p:sp>
    </p:spTree>
    <p:extLst>
      <p:ext uri="{BB962C8B-B14F-4D97-AF65-F5344CB8AC3E}">
        <p14:creationId xmlns:p14="http://schemas.microsoft.com/office/powerpoint/2010/main" val="39333983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smtClean="0"/>
              <a:t>Terminal Operations May Be Invoked </a:t>
            </a:r>
            <a:r>
              <a:rPr lang="en-US" sz="2900" dirty="0" smtClean="0"/>
              <a:t>Conditionally</a:t>
            </a:r>
            <a:endParaRPr lang="en-US" sz="2900" dirty="0"/>
          </a:p>
        </p:txBody>
      </p:sp>
      <p:sp>
        <p:nvSpPr>
          <p:cNvPr id="3" name="Content Placeholder 2"/>
          <p:cNvSpPr>
            <a:spLocks noGrp="1"/>
          </p:cNvSpPr>
          <p:nvPr>
            <p:ph idx="1"/>
          </p:nvPr>
        </p:nvSpPr>
        <p:spPr>
          <a:xfrm>
            <a:off x="677334" y="1062318"/>
            <a:ext cx="8596668" cy="4527496"/>
          </a:xfrm>
        </p:spPr>
        <p:txBody>
          <a:bodyPr>
            <a:normAutofit/>
          </a:bodyPr>
          <a:lstStyle/>
          <a:p>
            <a:r>
              <a:rPr lang="en-US" dirty="0" smtClean="0"/>
              <a:t>Consider the add modulo example from earlier.</a:t>
            </a:r>
          </a:p>
          <a:p>
            <a:r>
              <a:rPr lang="en-US" dirty="0" smtClean="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smtClean="0">
                <a:solidFill>
                  <a:srgbClr val="000000"/>
                </a:solidFill>
                <a:highlight>
                  <a:srgbClr val="FFFFFF"/>
                </a:highlight>
              </a:rPr>
              <a:t>    </a:t>
            </a:r>
            <a:r>
              <a:rPr lang="en-US" sz="1700" b="1" dirty="0" smtClean="0">
                <a:solidFill>
                  <a:srgbClr val="000080"/>
                </a:solidFill>
                <a:highlight>
                  <a:srgbClr val="FFFFFF"/>
                </a:highlight>
              </a:rPr>
              <a:t>}</a:t>
            </a:r>
          </a:p>
          <a:p>
            <a:r>
              <a:rPr lang="en-US" sz="1600" dirty="0" smtClean="0"/>
              <a:t>How can this function be changed to support an operation argument that can be “count” if the numbers should be counted, or “sum” if the numbers should be summed?</a:t>
            </a:r>
            <a:endParaRPr lang="en-US" sz="1700" dirty="0"/>
          </a:p>
        </p:txBody>
      </p:sp>
    </p:spTree>
    <p:extLst>
      <p:ext uri="{BB962C8B-B14F-4D97-AF65-F5344CB8AC3E}">
        <p14:creationId xmlns:p14="http://schemas.microsoft.com/office/powerpoint/2010/main" val="972697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smtClean="0"/>
              <a:t>Terminal Operations May Be Invoked </a:t>
            </a:r>
            <a:r>
              <a:rPr lang="en-US" sz="2900" dirty="0" smtClean="0"/>
              <a:t>Conditionally</a:t>
            </a:r>
            <a:endParaRPr lang="en-US" sz="2900" dirty="0"/>
          </a:p>
        </p:txBody>
      </p:sp>
      <p:sp>
        <p:nvSpPr>
          <p:cNvPr id="3" name="Content Placeholder 2"/>
          <p:cNvSpPr>
            <a:spLocks noGrp="1"/>
          </p:cNvSpPr>
          <p:nvPr>
            <p:ph idx="1"/>
          </p:nvPr>
        </p:nvSpPr>
        <p:spPr>
          <a:xfrm>
            <a:off x="354604" y="1057837"/>
            <a:ext cx="8596668" cy="5401234"/>
          </a:xfrm>
        </p:spPr>
        <p:txBody>
          <a:bodyPr>
            <a:normAutofit fontScale="92500" lnSpcReduction="10000"/>
          </a:bodyPr>
          <a:lstStyle/>
          <a:p>
            <a:r>
              <a:rPr lang="en-US" dirty="0" smtClean="0"/>
              <a:t>The terminal operation may called conditionally after the stream has been build with its intermediate conditions.</a:t>
            </a:r>
          </a:p>
          <a:p>
            <a:r>
              <a:rPr lang="en-US" dirty="0" smtClean="0">
                <a:solidFill>
                  <a:srgbClr val="000000"/>
                </a:solidFill>
                <a:highlight>
                  <a:srgbClr val="FFFFFF"/>
                </a:highlight>
              </a:rPr>
              <a:t> </a:t>
            </a:r>
            <a:r>
              <a:rPr lang="en-US" sz="1700" dirty="0" smtClean="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Use count or sum depending on </a:t>
            </a:r>
            <a:r>
              <a:rPr lang="en-US" sz="1700" dirty="0" smtClean="0">
                <a:solidFill>
                  <a:srgbClr val="008000"/>
                </a:solidFill>
                <a:highlight>
                  <a:srgbClr val="FFFFFF"/>
                </a:highlight>
                <a:latin typeface="Courier New" panose="02070309020205020404" pitchFamily="49" charset="0"/>
                <a:cs typeface="Courier New" panose="02070309020205020404" pitchFamily="49" charset="0"/>
              </a:rPr>
              <a:t>the requested operation.</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These techniques provide a more elegant solution for providing multi-purpose processing than an “if-else” statement chain or “case” statements as each step can be bound independently to produce the required processing pipeline.</a:t>
            </a:r>
          </a:p>
        </p:txBody>
      </p:sp>
    </p:spTree>
    <p:extLst>
      <p:ext uri="{BB962C8B-B14F-4D97-AF65-F5344CB8AC3E}">
        <p14:creationId xmlns:p14="http://schemas.microsoft.com/office/powerpoint/2010/main" val="875760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2, 3, 4, 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2721113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a:t>
            </a:r>
            <a:r>
              <a:rPr lang="en-US" dirty="0" smtClean="0"/>
              <a:t>is typically </a:t>
            </a:r>
            <a:r>
              <a:rPr lang="en-US" dirty="0"/>
              <a:t>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range</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1000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collect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Collectors.partitioningBy</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 </a:t>
            </a:r>
            <a:r>
              <a:rPr lang="en-US" dirty="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Collectors.summingInt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t>
            </a:r>
            <a:r>
              <a:rPr lang="en-US" dirty="0" smtClean="0"/>
              <a:t>a </a:t>
            </a:r>
            <a:r>
              <a:rPr lang="en-US" i="1" dirty="0"/>
              <a:t>downstream collector</a:t>
            </a:r>
            <a:r>
              <a:rPr lang="en-US" dirty="0"/>
              <a:t>.  </a:t>
            </a:r>
            <a:r>
              <a:rPr lang="en-US" dirty="0" smtClean="0"/>
              <a:t>It processes each classification (key) for the map  In </a:t>
            </a:r>
            <a:r>
              <a:rPr lang="en-US" dirty="0"/>
              <a:t>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596668"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r>
              <a:rPr lang="en-US" dirty="0" smtClean="0">
                <a:solidFill>
                  <a:srgbClr val="008000"/>
                </a:solidFill>
                <a:latin typeface="Courier New" panose="02070309020205020404" pitchFamily="49" charset="0"/>
              </a:rPr>
              <a:t>*/</a:t>
            </a:r>
          </a:p>
          <a:p>
            <a:r>
              <a:rPr lang="en-US" dirty="0" smtClean="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smtClean="0"/>
              <a:t> is a </a:t>
            </a:r>
            <a:r>
              <a:rPr lang="en-US" i="1" dirty="0" smtClean="0"/>
              <a:t>downstream collector.</a:t>
            </a:r>
            <a:r>
              <a:rPr lang="en-US" dirty="0" smtClean="0">
                <a:solidFill>
                  <a:srgbClr val="000000"/>
                </a:solidFill>
                <a:latin typeface="Courier New" panose="02070309020205020404" pitchFamily="49" charset="0"/>
              </a:rPr>
              <a:t> </a:t>
            </a:r>
            <a:r>
              <a:rPr lang="en-US" dirty="0" smtClean="0"/>
              <a:t>It processes the elements for each classification (key) in the map.</a:t>
            </a:r>
            <a:endParaRPr lang="en-US" dirty="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1143001"/>
            <a:ext cx="8596668" cy="5056094"/>
          </a:xfrm>
        </p:spPr>
        <p:txBody>
          <a:bodyPr>
            <a:normAutofit lnSpcReduction="10000"/>
          </a:bodyPr>
          <a:lstStyle/>
          <a:p>
            <a:r>
              <a:rPr lang="en-US" i="1" dirty="0"/>
              <a:t>[Argument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smtClean="0"/>
              <a:t>[Statements]</a:t>
            </a:r>
            <a:endParaRPr lang="en-US" dirty="0" smtClean="0"/>
          </a:p>
          <a:p>
            <a:r>
              <a:rPr lang="en-US" dirty="0" smtClean="0"/>
              <a:t>Argument </a:t>
            </a:r>
            <a:r>
              <a:rPr lang="en-US" dirty="0"/>
              <a:t>List may take one of the following forms:</a:t>
            </a:r>
          </a:p>
          <a:p>
            <a:pPr lvl="1"/>
            <a:r>
              <a:rPr lang="en-US" dirty="0"/>
              <a:t>() </a:t>
            </a:r>
            <a:r>
              <a:rPr lang="en-US" dirty="0" smtClean="0"/>
              <a:t>-&gt;</a:t>
            </a:r>
            <a:endParaRPr lang="en-US" dirty="0"/>
          </a:p>
          <a:p>
            <a:pPr lvl="1"/>
            <a:r>
              <a:rPr lang="en-US" dirty="0" err="1"/>
              <a:t>i</a:t>
            </a:r>
            <a:r>
              <a:rPr lang="en-US" dirty="0"/>
              <a:t> </a:t>
            </a:r>
            <a:r>
              <a:rPr lang="en-US" dirty="0" smtClean="0"/>
              <a:t>-&gt;</a:t>
            </a:r>
            <a:endParaRPr lang="en-US" dirty="0"/>
          </a:p>
          <a:p>
            <a:pPr lvl="1"/>
            <a:r>
              <a:rPr lang="en-US" dirty="0"/>
              <a:t>(</a:t>
            </a:r>
            <a:r>
              <a:rPr lang="en-US" dirty="0" err="1"/>
              <a:t>i</a:t>
            </a:r>
            <a:r>
              <a:rPr lang="en-US" dirty="0"/>
              <a:t>) </a:t>
            </a:r>
            <a:r>
              <a:rPr lang="en-US" dirty="0" smtClean="0"/>
              <a:t>-&gt;</a:t>
            </a:r>
            <a:endParaRPr lang="en-US" dirty="0"/>
          </a:p>
          <a:p>
            <a:pPr lvl="1"/>
            <a:r>
              <a:rPr lang="en-US" dirty="0"/>
              <a:t>(Integer </a:t>
            </a:r>
            <a:r>
              <a:rPr lang="en-US" dirty="0" err="1"/>
              <a:t>i</a:t>
            </a:r>
            <a:r>
              <a:rPr lang="en-US" dirty="0"/>
              <a:t>) </a:t>
            </a:r>
            <a:r>
              <a:rPr lang="en-US" dirty="0" smtClean="0"/>
              <a:t>-&gt;</a:t>
            </a:r>
            <a:endParaRPr lang="en-US" dirty="0"/>
          </a:p>
          <a:p>
            <a:pPr lvl="1"/>
            <a:r>
              <a:rPr lang="en-US" dirty="0"/>
              <a:t>(</a:t>
            </a:r>
            <a:r>
              <a:rPr lang="en-US" dirty="0" err="1"/>
              <a:t>i,j</a:t>
            </a:r>
            <a:r>
              <a:rPr lang="en-US" dirty="0"/>
              <a:t>…) </a:t>
            </a:r>
            <a:r>
              <a:rPr lang="en-US" dirty="0" smtClean="0"/>
              <a:t>-&gt;</a:t>
            </a:r>
            <a:endParaRPr lang="en-US" dirty="0"/>
          </a:p>
          <a:p>
            <a:pPr lvl="1"/>
            <a:r>
              <a:rPr lang="en-US" dirty="0"/>
              <a:t>(Integer </a:t>
            </a:r>
            <a:r>
              <a:rPr lang="en-US" dirty="0" err="1"/>
              <a:t>i</a:t>
            </a:r>
            <a:r>
              <a:rPr lang="en-US" dirty="0"/>
              <a:t>, String j…) </a:t>
            </a:r>
            <a:r>
              <a:rPr lang="en-US" dirty="0" smtClean="0"/>
              <a:t>-&gt;</a:t>
            </a:r>
            <a:endParaRPr lang="en-US" dirty="0"/>
          </a:p>
          <a:p>
            <a:r>
              <a:rPr lang="en-US" dirty="0"/>
              <a:t>Statements may take one of the following forms:</a:t>
            </a:r>
            <a:endParaRPr lang="en-US" i="1" dirty="0"/>
          </a:p>
          <a:p>
            <a:pPr lvl="1"/>
            <a:r>
              <a:rPr lang="en-US" i="1" dirty="0"/>
              <a:t>-&gt; statement </a:t>
            </a:r>
          </a:p>
          <a:p>
            <a:pPr lvl="1"/>
            <a:r>
              <a:rPr lang="en-US" i="1" dirty="0"/>
              <a:t>-&gt; </a:t>
            </a:r>
            <a:r>
              <a:rPr lang="en-US" dirty="0">
                <a:solidFill>
                  <a:srgbClr val="000000"/>
                </a:solidFill>
                <a:latin typeface="Courier New" panose="02070309020205020404" pitchFamily="49" charset="0"/>
              </a:rPr>
              <a:t>{ </a:t>
            </a:r>
            <a:r>
              <a:rPr lang="en-US" i="1" dirty="0"/>
              <a:t>statement … statement;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p>
          <a:p>
            <a:r>
              <a:rPr lang="en-US" dirty="0" smtClean="0"/>
              <a:t>When </a:t>
            </a:r>
            <a:r>
              <a:rPr lang="en-US" dirty="0"/>
              <a:t>using the </a:t>
            </a:r>
            <a:r>
              <a:rPr lang="en-US" dirty="0">
                <a:solidFill>
                  <a:srgbClr val="000000"/>
                </a:solidFill>
                <a:latin typeface="Courier New" panose="02070309020205020404" pitchFamily="49" charset="0"/>
              </a:rPr>
              <a:t>{</a:t>
            </a:r>
            <a:r>
              <a:rPr lang="en-US" i="1" dirty="0" smtClean="0"/>
              <a:t>statement … statement;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r>
              <a:rPr lang="en-US" dirty="0"/>
              <a:t> form, the return is optional for a void return value.  When using a single </a:t>
            </a:r>
            <a:r>
              <a:rPr lang="en-US" i="1" dirty="0"/>
              <a:t>statement,</a:t>
            </a:r>
            <a:r>
              <a:rPr lang="en-US" dirty="0"/>
              <a:t> the result of the statement is implicitly returned.</a:t>
            </a:r>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toCollection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a:t>
            </a:r>
            <a:r>
              <a:rPr lang="en-US" dirty="0" smtClean="0"/>
              <a:t>string.</a:t>
            </a:r>
          </a:p>
          <a:p>
            <a:pPr marL="0" indent="0">
              <a:buNone/>
            </a:pPr>
            <a:r>
              <a:rPr lang="en-US" dirty="0" smtClean="0">
                <a:solidFill>
                  <a:srgbClr val="8000FF"/>
                </a:solidFill>
                <a:latin typeface="Courier New" panose="02070309020205020404" pitchFamily="49" charset="0"/>
              </a:rPr>
              <a:t>static</a:t>
            </a:r>
            <a:r>
              <a:rPr lang="en-US" dirty="0" smtClean="0">
                <a:solidFill>
                  <a:srgbClr val="000000"/>
                </a:solidFill>
                <a:latin typeface="Courier New" panose="02070309020205020404" pitchFamily="49" charset="0"/>
              </a:rPr>
              <a:t> Stream</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String</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aboutJack</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a:t>Using </a:t>
            </a:r>
            <a:r>
              <a:rPr lang="en-US" sz="2400" dirty="0"/>
              <a:t>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a:t>
            </a:r>
            <a:r>
              <a:rPr lang="en-US" sz="3200" dirty="0" smtClean="0"/>
              <a:t>declared Exception </a:t>
            </a:r>
            <a:r>
              <a:rPr lang="en-US" sz="3200" dirty="0"/>
              <a:t>will either need to be caught or processed.</a:t>
            </a:r>
          </a:p>
          <a:p>
            <a:r>
              <a:rPr lang="en-US" sz="3200" dirty="0"/>
              <a:t>This may result in the code being littered with unnecessary catch statements.</a:t>
            </a:r>
          </a:p>
          <a:p>
            <a:endParaRPr lang="en-US" dirty="0"/>
          </a:p>
        </p:txBody>
      </p:sp>
    </p:spTree>
    <p:extLst>
      <p:ext uri="{BB962C8B-B14F-4D97-AF65-F5344CB8AC3E}">
        <p14:creationId xmlns:p14="http://schemas.microsoft.com/office/powerpoint/2010/main" val="11225480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Tree>
    <p:extLst>
      <p:ext uri="{BB962C8B-B14F-4D97-AF65-F5344CB8AC3E}">
        <p14:creationId xmlns:p14="http://schemas.microsoft.com/office/powerpoint/2010/main" val="18556248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a:solidFill>
                  <a:srgbClr val="000000"/>
                </a:solidFill>
                <a:latin typeface="Courier New" panose="02070309020205020404" pitchFamily="49" charset="0"/>
              </a:rPr>
              <a:t>CloseIt1</a:t>
            </a:r>
            <a:r>
              <a:rPr lang="en-US" b="1" dirty="0">
                <a:solidFill>
                  <a:srgbClr val="000080"/>
                </a:solidFill>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NamingException</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Tree>
    <p:extLst>
      <p:ext uri="{BB962C8B-B14F-4D97-AF65-F5344CB8AC3E}">
        <p14:creationId xmlns:p14="http://schemas.microsoft.com/office/powerpoint/2010/main" val="25123326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Tree>
    <p:extLst>
      <p:ext uri="{BB962C8B-B14F-4D97-AF65-F5344CB8AC3E}">
        <p14:creationId xmlns:p14="http://schemas.microsoft.com/office/powerpoint/2010/main" val="2240777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 8</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Not abstract -- 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a:t>
            </a:r>
            <a:r>
              <a:rPr lang="en-US" dirty="0" smtClean="0">
                <a:solidFill>
                  <a:srgbClr val="008000"/>
                </a:solidFill>
                <a:highlight>
                  <a:srgbClr val="FFFFFF"/>
                </a:highlight>
                <a:latin typeface="Courier New" panose="02070309020205020404" pitchFamily="49" charset="0"/>
              </a:rPr>
              <a:t>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543171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33263499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doSomethingWithContext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10030673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t>
            </a:r>
            <a:r>
              <a:rPr lang="en-US" sz="2400" dirty="0" smtClean="0"/>
              <a:t>anything that </a:t>
            </a:r>
            <a:r>
              <a:rPr lang="en-US" sz="2400" dirty="0"/>
              <a:t>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r>
              <a:rPr lang="en-US" sz="2000" dirty="0" smtClean="0"/>
              <a:t>.</a:t>
            </a:r>
          </a:p>
          <a:p>
            <a:pPr lvl="1"/>
            <a:r>
              <a:rPr lang="en-US" sz="2000" dirty="0" err="1" smtClean="0"/>
              <a:t>Rethrow</a:t>
            </a:r>
            <a:r>
              <a:rPr lang="en-US" sz="2000" dirty="0" smtClean="0"/>
              <a:t> When – Do something, then conditionally throw it.</a:t>
            </a:r>
            <a:endParaRPr lang="en-US" sz="2000" dirty="0"/>
          </a:p>
          <a:p>
            <a:pPr lvl="1"/>
            <a:r>
              <a:rPr lang="en-US" sz="2000" dirty="0"/>
              <a:t>Hide – Hide a checked exception from the compiler and throw it.</a:t>
            </a:r>
          </a:p>
          <a:p>
            <a:pPr lvl="1"/>
            <a:r>
              <a:rPr lang="en-US" sz="2000" dirty="0"/>
              <a:t>Wrap – Wrap the exception within another exception of a different type.  This </a:t>
            </a:r>
            <a:r>
              <a:rPr lang="en-US" sz="2000" dirty="0" smtClean="0"/>
              <a:t>is also a </a:t>
            </a:r>
            <a:r>
              <a:rPr lang="en-US" sz="2000" dirty="0"/>
              <a:t>form of the Adapter design pattern. </a:t>
            </a:r>
            <a:r>
              <a:rPr lang="en-US" sz="2000" dirty="0">
                <a:hlinkClick r:id="rId3"/>
              </a:rPr>
              <a:t>https://en.wikipedia.org/wiki/Adapter_pattern</a:t>
            </a:r>
            <a:r>
              <a:rPr lang="en-US" sz="2000" dirty="0"/>
              <a:t>. </a:t>
            </a:r>
          </a:p>
        </p:txBody>
      </p:sp>
    </p:spTree>
    <p:extLst>
      <p:ext uri="{BB962C8B-B14F-4D97-AF65-F5344CB8AC3E}">
        <p14:creationId xmlns:p14="http://schemas.microsoft.com/office/powerpoint/2010/main" val="32618602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a:t>
            </a:r>
            <a:r>
              <a:rPr lang="en-US" sz="2400"/>
              <a:t>- </a:t>
            </a:r>
            <a:r>
              <a:rPr lang="en-US" sz="2400" smtClean="0"/>
              <a:t>com.github.richardroda.util:closeit:1.7</a:t>
            </a:r>
            <a:endParaRPr lang="en-US" sz="2400" dirty="0"/>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My Twitter: @</a:t>
            </a:r>
            <a:r>
              <a:rPr lang="en-US" sz="2400" dirty="0" err="1"/>
              <a:t>Richard_Roda</a:t>
            </a:r>
            <a:endParaRPr lang="en-US" sz="2400" dirty="0"/>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Tree>
    <p:extLst>
      <p:ext uri="{BB962C8B-B14F-4D97-AF65-F5344CB8AC3E}">
        <p14:creationId xmlns:p14="http://schemas.microsoft.com/office/powerpoint/2010/main" val="1080378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355"/>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854947"/>
            <a:ext cx="8878146" cy="5480540"/>
          </a:xfrm>
        </p:spPr>
        <p:txBody>
          <a:bodyPr>
            <a:normAutofit/>
          </a:bodyPr>
          <a:lstStyle/>
          <a:p>
            <a:r>
              <a:rPr lang="en-US" sz="2400" dirty="0"/>
              <a:t>The abstract method is called the </a:t>
            </a:r>
            <a:r>
              <a:rPr lang="en-US" sz="2400" i="1" dirty="0"/>
              <a:t>functional </a:t>
            </a:r>
            <a:r>
              <a:rPr lang="en-US" sz="2400" i="1" dirty="0" smtClean="0"/>
              <a:t>method</a:t>
            </a:r>
          </a:p>
          <a:p>
            <a:r>
              <a:rPr lang="en-US" sz="2400" dirty="0" smtClean="0"/>
              <a:t>The term “Functional Interface” may be abbreviated as “FI”</a:t>
            </a:r>
            <a:endParaRPr lang="en-US" sz="2400" dirty="0"/>
          </a:p>
          <a:p>
            <a:r>
              <a:rPr lang="en-US" sz="2400" dirty="0"/>
              <a:t>The following conventions apply for type variables used by Java 8 FIs:</a:t>
            </a:r>
          </a:p>
          <a:p>
            <a:pPr lvl="1"/>
            <a:r>
              <a:rPr lang="en-US" sz="2200" dirty="0"/>
              <a:t>T – First </a:t>
            </a:r>
            <a:r>
              <a:rPr lang="en-US" sz="2200" dirty="0" smtClean="0"/>
              <a:t>argument, U </a:t>
            </a:r>
            <a:r>
              <a:rPr lang="en-US" sz="2200" dirty="0"/>
              <a:t>– Second </a:t>
            </a:r>
            <a:r>
              <a:rPr lang="en-US" sz="2200" dirty="0" smtClean="0"/>
              <a:t>argument, R </a:t>
            </a:r>
            <a:r>
              <a:rPr lang="en-US" sz="2200" dirty="0"/>
              <a:t>– Return Value</a:t>
            </a:r>
          </a:p>
          <a:p>
            <a:pPr lvl="1"/>
            <a:r>
              <a:rPr lang="en-US" sz="2200" dirty="0"/>
              <a:t>Any of the above are omitted if not used.</a:t>
            </a:r>
          </a:p>
          <a:p>
            <a:pPr lvl="1"/>
            <a:r>
              <a:rPr lang="en-US" sz="2200" dirty="0"/>
              <a:t>If an FI lacks an argument or the return value matches the argument(s), T is used for the return value instead of R.</a:t>
            </a:r>
          </a:p>
          <a:p>
            <a:r>
              <a:rPr lang="en-US" sz="2400" dirty="0"/>
              <a:t>Many FIs that take one argument have a corresponding two argument version prefixed with “</a:t>
            </a:r>
            <a:r>
              <a:rPr lang="en-US" sz="2400" dirty="0" smtClean="0"/>
              <a:t>Bi”</a:t>
            </a:r>
          </a:p>
          <a:p>
            <a:r>
              <a:rPr lang="en-US" sz="2400" dirty="0" smtClean="0"/>
              <a:t>Many generic FIs have related primitive FIs prefixed with Double, </a:t>
            </a:r>
            <a:r>
              <a:rPr lang="en-US" sz="2400" dirty="0" err="1" smtClean="0"/>
              <a:t>Int</a:t>
            </a:r>
            <a:r>
              <a:rPr lang="en-US" sz="2400" dirty="0" smtClean="0"/>
              <a:t>, and Long for the respective data types.</a:t>
            </a:r>
          </a:p>
          <a:p>
            <a:endParaRPr lang="en-US" sz="2400" dirty="0"/>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a:t>
            </a:r>
            <a:r>
              <a:rPr lang="en-US" sz="2400" dirty="0" smtClean="0"/>
              <a:t>find a matching element, </a:t>
            </a:r>
            <a:r>
              <a:rPr lang="en-US" sz="2400" dirty="0"/>
              <a:t>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a:t>
            </a:r>
            <a:r>
              <a:rPr lang="en-US" sz="2400" dirty="0" smtClean="0"/>
              <a:t>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smtClean="0">
                <a:latin typeface="Courier New" panose="02070309020205020404" pitchFamily="49" charset="0"/>
                <a:cs typeface="Courier New" panose="02070309020205020404" pitchFamily="49" charset="0"/>
              </a:rPr>
              <a:t>LongPredicate</a:t>
            </a:r>
            <a:endParaRPr lang="en-US" sz="2400" dirty="0" smtClean="0">
              <a:latin typeface="Courier New" panose="02070309020205020404" pitchFamily="49" charset="0"/>
              <a:cs typeface="Courier New" panose="02070309020205020404" pitchFamily="49" charset="0"/>
            </a:endParaRPr>
          </a:p>
          <a:p>
            <a:r>
              <a:rPr lang="en-US" sz="2400" dirty="0" smtClean="0"/>
              <a:t>Collections have a </a:t>
            </a:r>
            <a:r>
              <a:rPr lang="en-US" sz="2400" dirty="0" err="1" smtClean="0"/>
              <a:t>removeIf</a:t>
            </a:r>
            <a:r>
              <a:rPr lang="en-US" sz="2400" dirty="0" smtClean="0"/>
              <a:t> method to remove all matching elements.</a:t>
            </a:r>
          </a:p>
          <a:p>
            <a:pPr marL="0" indent="0">
              <a:buNone/>
            </a:pPr>
            <a:r>
              <a:rPr lang="en-US" sz="2400" dirty="0" err="1" smtClean="0">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13647</TotalTime>
  <Words>8654</Words>
  <Application>Microsoft Office PowerPoint</Application>
  <PresentationFormat>Widescreen</PresentationFormat>
  <Paragraphs>649</Paragraphs>
  <Slides>63</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Pure Commutative Functions</vt:lpstr>
      <vt:lpstr>Is It Pure Commutative?</vt:lpstr>
      <vt:lpstr>Method Reference</vt:lpstr>
      <vt:lpstr>Method Reference</vt:lpstr>
      <vt:lpstr>Static Method Reference</vt:lpstr>
      <vt:lpstr>Constructor Method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Intermediate Operations</vt:lpstr>
      <vt:lpstr>Map </vt:lpstr>
      <vt:lpstr>Limit and Skip – Infinite Streams</vt:lpstr>
      <vt:lpstr>Limit Unbounded Streams</vt:lpstr>
      <vt:lpstr>Dangerous vs Safe Unbounded Processing</vt:lpstr>
      <vt:lpstr>Filter</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994</cp:revision>
  <dcterms:created xsi:type="dcterms:W3CDTF">2017-04-29T22:11:00Z</dcterms:created>
  <dcterms:modified xsi:type="dcterms:W3CDTF">2022-05-11T20:55:04Z</dcterms:modified>
</cp:coreProperties>
</file>