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love-lambda" TargetMode="External"/><Relationship Id="rId2" Type="http://schemas.openxmlformats.org/officeDocument/2006/relationships/hyperlink" Target="https://www.linkedin.com/in/richardro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lambdaexpressions.html#approach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to Love the Lambda in the Stream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Java 8 Lambda and Functional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</a:t>
            </a:r>
            <a:r>
              <a:rPr lang="en-US" sz="2400" dirty="0" smtClean="0"/>
              <a:t>an </a:t>
            </a:r>
            <a:r>
              <a:rPr lang="en-US" sz="2400" dirty="0" smtClean="0"/>
              <a:t>argument.  Returns </a:t>
            </a:r>
            <a:r>
              <a:rPr lang="en-US" sz="2400" dirty="0" smtClean="0"/>
              <a:t>no value (void)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Commonly used to perform an operation, such as printing.</a:t>
            </a:r>
          </a:p>
          <a:p>
            <a:r>
              <a:rPr lang="en-US" sz="2400" dirty="0"/>
              <a:t>Functional Method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accept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BiConsumer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DoubleConsumer</a:t>
            </a:r>
            <a:r>
              <a:rPr lang="en-US" sz="2400" dirty="0" smtClean="0"/>
              <a:t>, </a:t>
            </a:r>
            <a:r>
              <a:rPr lang="en-US" sz="2400" dirty="0" err="1" smtClean="0"/>
              <a:t>IntConsumer</a:t>
            </a:r>
            <a:r>
              <a:rPr lang="en-US" sz="2400" dirty="0" smtClean="0"/>
              <a:t>,  and Long Consumer</a:t>
            </a:r>
          </a:p>
          <a:p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831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Supplier&lt;R&gt;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8813"/>
            <a:ext cx="8596668" cy="43425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no arguments, returns a result</a:t>
            </a:r>
          </a:p>
          <a:p>
            <a:r>
              <a:rPr lang="en-US" sz="2400" dirty="0" smtClean="0"/>
              <a:t>Commonly used to provide an origin value to an algorithm.  Also a good interface to use for the Factory Object pattern.</a:t>
            </a:r>
          </a:p>
          <a:p>
            <a:r>
              <a:rPr lang="en-US" sz="2400" dirty="0"/>
              <a:t>Functional </a:t>
            </a:r>
            <a:r>
              <a:rPr lang="en-US" sz="2400" dirty="0" smtClean="0"/>
              <a:t>Method: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2400" dirty="0" smtClean="0"/>
          </a:p>
          <a:p>
            <a:r>
              <a:rPr lang="en-US" sz="2400" dirty="0" smtClean="0"/>
              <a:t>Related Primitive FIs: </a:t>
            </a:r>
            <a:r>
              <a:rPr lang="en-US" sz="2400" dirty="0" err="1" smtClean="0"/>
              <a:t>DoubleSupplier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IntSupplier</a:t>
            </a:r>
            <a:r>
              <a:rPr lang="en-US" sz="2400" dirty="0" smtClean="0"/>
              <a:t>, </a:t>
            </a:r>
            <a:r>
              <a:rPr lang="en-US" sz="2400" dirty="0" err="1" smtClean="0"/>
              <a:t>LongSupplier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931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Function&lt;T,R&gt;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8825"/>
            <a:ext cx="8596668" cy="44725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a result.</a:t>
            </a:r>
          </a:p>
          <a:p>
            <a:r>
              <a:rPr lang="en-US" sz="2400" dirty="0" smtClean="0"/>
              <a:t>Commonly used to compute a result, or to map one value to another value.</a:t>
            </a:r>
          </a:p>
          <a:p>
            <a:r>
              <a:rPr lang="en-US" sz="2400" dirty="0"/>
              <a:t>Functional M</a:t>
            </a:r>
            <a:r>
              <a:rPr lang="en-US" sz="2400" dirty="0" smtClean="0"/>
              <a:t>ethod: 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BiFunction</a:t>
            </a:r>
            <a:endParaRPr lang="en-US" sz="2400" dirty="0" smtClean="0"/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]To[</a:t>
            </a:r>
            <a:r>
              <a:rPr lang="en-US" sz="2400" dirty="0" err="1" smtClean="0"/>
              <a:t>Double,Int,Long</a:t>
            </a:r>
            <a:r>
              <a:rPr lang="en-US" sz="2400" dirty="0"/>
              <a:t>]</a:t>
            </a:r>
            <a:r>
              <a:rPr lang="en-US" sz="2400" dirty="0" smtClean="0"/>
              <a:t>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]Function, To[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BiFunction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4765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7165"/>
          </a:xfrm>
        </p:spPr>
        <p:txBody>
          <a:bodyPr/>
          <a:lstStyle/>
          <a:p>
            <a:r>
              <a:rPr lang="en-US" dirty="0" err="1"/>
              <a:t>UnaryOperator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929"/>
            <a:ext cx="8596668" cy="44994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Accepts an argument, returns the same type of result as its argument.</a:t>
            </a:r>
          </a:p>
          <a:p>
            <a:r>
              <a:rPr lang="en-US" sz="2400" dirty="0" smtClean="0"/>
              <a:t>Used to compute a result or map a value to the same type as the input.</a:t>
            </a:r>
          </a:p>
          <a:p>
            <a:r>
              <a:rPr lang="en-US" sz="2400" dirty="0" smtClean="0"/>
              <a:t>Functional Method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</a:t>
            </a:r>
          </a:p>
          <a:p>
            <a:r>
              <a:rPr lang="en-US" sz="2400" dirty="0" smtClean="0"/>
              <a:t>Related Primitive FIs: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UnaryOperator</a:t>
            </a:r>
            <a:r>
              <a:rPr lang="en-US" sz="2400" dirty="0" smtClean="0"/>
              <a:t>, [</a:t>
            </a:r>
            <a:r>
              <a:rPr lang="en-US" sz="2400" dirty="0" err="1" smtClean="0"/>
              <a:t>Double,Int,Long</a:t>
            </a:r>
            <a:r>
              <a:rPr lang="en-US" sz="2400" dirty="0" smtClean="0"/>
              <a:t>]</a:t>
            </a:r>
            <a:r>
              <a:rPr lang="en-US" sz="2400" dirty="0" err="1" smtClean="0"/>
              <a:t>BinaryOperator</a:t>
            </a:r>
            <a:endParaRPr lang="en-US" sz="2400" dirty="0" smtClean="0"/>
          </a:p>
          <a:p>
            <a:r>
              <a:rPr lang="en-US" sz="2400" dirty="0" err="1" smtClean="0"/>
              <a:t>UnaryOperator</a:t>
            </a:r>
            <a:r>
              <a:rPr lang="en-US" sz="2400" dirty="0" smtClean="0"/>
              <a:t>&lt;T&gt; extends Function&lt;T,T&gt; and </a:t>
            </a:r>
            <a:r>
              <a:rPr lang="en-US" sz="2400" dirty="0" err="1" smtClean="0"/>
              <a:t>BinaryOperator</a:t>
            </a:r>
            <a:r>
              <a:rPr lang="en-US" sz="2400" dirty="0" smtClean="0"/>
              <a:t>&lt;T&gt; extends </a:t>
            </a:r>
            <a:r>
              <a:rPr lang="en-US" sz="2400" dirty="0" err="1" smtClean="0"/>
              <a:t>BiFunction</a:t>
            </a:r>
            <a:r>
              <a:rPr lang="en-US" sz="2400" dirty="0" smtClean="0"/>
              <a:t>&lt;T,T,T&gt;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88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365"/>
          </a:xfrm>
        </p:spPr>
        <p:txBody>
          <a:bodyPr/>
          <a:lstStyle/>
          <a:p>
            <a:r>
              <a:rPr lang="en-US" dirty="0" smtClean="0"/>
              <a:t>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4365"/>
            <a:ext cx="8596668" cy="50919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Abstraction for computation of elements.  Is not a data structure, but rather a computation structure.</a:t>
            </a:r>
          </a:p>
          <a:p>
            <a:r>
              <a:rPr lang="en-US" dirty="0" smtClean="0"/>
              <a:t>A stream consists of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data source, such as a collection, file, or computation.  May be infinite, such as the set of numbers starting at 0.  A data </a:t>
            </a:r>
            <a:r>
              <a:rPr lang="en-US" smtClean="0"/>
              <a:t>source is </a:t>
            </a:r>
            <a:r>
              <a:rPr lang="en-US" i="1" smtClean="0"/>
              <a:t>lazy</a:t>
            </a:r>
            <a:r>
              <a:rPr lang="en-US" smtClean="0"/>
              <a:t>.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Zero or more intermediate operations.</a:t>
            </a:r>
          </a:p>
          <a:p>
            <a:pPr marL="1200150" lvl="2" indent="-342900"/>
            <a:r>
              <a:rPr lang="en-US" dirty="0" smtClean="0"/>
              <a:t>Accepts a stream and returns a new stream with the operation appended to it</a:t>
            </a:r>
          </a:p>
          <a:p>
            <a:pPr marL="1200150" lvl="2" indent="-342900"/>
            <a:r>
              <a:rPr lang="en-US" i="1" dirty="0" smtClean="0"/>
              <a:t>Lazy</a:t>
            </a:r>
            <a:r>
              <a:rPr lang="en-US" dirty="0"/>
              <a:t>:</a:t>
            </a:r>
            <a:r>
              <a:rPr lang="en-US" dirty="0" smtClean="0"/>
              <a:t>  Only executed when a terminal operation processed the stream.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terminal operation</a:t>
            </a:r>
          </a:p>
          <a:p>
            <a:pPr marL="1200150" lvl="2" indent="-342900"/>
            <a:r>
              <a:rPr lang="en-US" dirty="0" smtClean="0"/>
              <a:t>Returns a result, such as a number or a collection.</a:t>
            </a:r>
          </a:p>
          <a:p>
            <a:pPr marL="1200150" lvl="2" indent="-342900"/>
            <a:r>
              <a:rPr lang="en-US" i="1" dirty="0" smtClean="0"/>
              <a:t>Eager</a:t>
            </a:r>
            <a:r>
              <a:rPr lang="en-US" i="1" dirty="0"/>
              <a:t>:</a:t>
            </a:r>
            <a:r>
              <a:rPr lang="en-US" i="1" dirty="0" smtClean="0"/>
              <a:t>  </a:t>
            </a:r>
            <a:r>
              <a:rPr lang="en-US" dirty="0" smtClean="0"/>
              <a:t>Applying a terminal operation to a stream begins the process of pulling data from the data source, and applying the intermediate operations.</a:t>
            </a:r>
          </a:p>
          <a:p>
            <a:pPr marL="400050"/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IntStream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66</a:t>
            </a:r>
          </a:p>
          <a:p>
            <a:pPr marL="4000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88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Speaker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Richard </a:t>
            </a:r>
            <a:r>
              <a:rPr lang="en-US" sz="2400" dirty="0" err="1" smtClean="0"/>
              <a:t>Roda</a:t>
            </a:r>
            <a:endParaRPr lang="en-US" sz="2400" dirty="0" smtClean="0"/>
          </a:p>
          <a:p>
            <a:r>
              <a:rPr lang="en-US" sz="2400" dirty="0" smtClean="0"/>
              <a:t>Sr. Technical Lead at DXC Technology</a:t>
            </a:r>
          </a:p>
          <a:p>
            <a:r>
              <a:rPr lang="en-US" sz="2400" dirty="0" smtClean="0"/>
              <a:t>Over 15 years of Java development experience</a:t>
            </a:r>
          </a:p>
          <a:p>
            <a:r>
              <a:rPr lang="en-US" sz="2400" dirty="0" smtClean="0"/>
              <a:t>OCA Java and Security+ certifications</a:t>
            </a:r>
          </a:p>
          <a:p>
            <a:r>
              <a:rPr lang="en-US" sz="2400" dirty="0" smtClean="0"/>
              <a:t>Linked In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www.linkedin.com/in/richardroda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Twitter: @</a:t>
            </a:r>
            <a:r>
              <a:rPr lang="en-US" sz="2400" dirty="0" err="1" smtClean="0"/>
              <a:t>Richard_Roda</a:t>
            </a:r>
            <a:endParaRPr lang="en-US" sz="2400" dirty="0" smtClean="0"/>
          </a:p>
          <a:p>
            <a:r>
              <a:rPr lang="en-US" sz="2400" dirty="0" smtClean="0"/>
              <a:t>These slides (pdf):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tinyurl.com/love-lambda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5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Lambda Expression?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507"/>
            <a:ext cx="8596668" cy="4468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Java, it is an unnamed function that may be bound to an interface as an object.</a:t>
            </a:r>
          </a:p>
          <a:p>
            <a:r>
              <a:rPr lang="en-US" sz="2400" dirty="0" smtClean="0"/>
              <a:t>Similar to a closure, </a:t>
            </a:r>
            <a:r>
              <a:rPr lang="en-US" sz="2400" i="1" dirty="0" smtClean="0"/>
              <a:t>effectively final </a:t>
            </a:r>
            <a:r>
              <a:rPr lang="en-US" sz="2400" dirty="0" smtClean="0"/>
              <a:t>arguments, local variables and class members are available to it.</a:t>
            </a:r>
          </a:p>
          <a:p>
            <a:r>
              <a:rPr lang="en-US" sz="2400" dirty="0" smtClean="0"/>
              <a:t>Lambdas may only exist when assigned to a Functional Interface, including being passed in as a parameter.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776"/>
          </a:xfrm>
        </p:spPr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352"/>
            <a:ext cx="8596668" cy="4513729"/>
          </a:xfrm>
        </p:spPr>
        <p:txBody>
          <a:bodyPr/>
          <a:lstStyle/>
          <a:p>
            <a:r>
              <a:rPr lang="en-US" sz="2000" dirty="0"/>
              <a:t>Example </a:t>
            </a:r>
            <a:r>
              <a:rPr lang="en-US" sz="2000" dirty="0" smtClean="0"/>
              <a:t>1a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isFive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 </a:t>
            </a:r>
          </a:p>
          <a:p>
            <a:r>
              <a:rPr lang="en-US" sz="2000" dirty="0"/>
              <a:t>Example </a:t>
            </a:r>
            <a:r>
              <a:rPr lang="en-US" sz="2000" dirty="0" smtClean="0"/>
              <a:t>1b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Predicate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Integer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mkTestFunc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isFour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       </a:t>
            </a:r>
          </a:p>
          <a:p>
            <a:r>
              <a:rPr lang="en-US" sz="2000" dirty="0" err="1" smtClean="0"/>
              <a:t>Lamdba</a:t>
            </a:r>
            <a:r>
              <a:rPr lang="en-US" sz="2000" dirty="0" smtClean="0"/>
              <a:t> expressions must be assigned to a functional interface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Does not compile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1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(FI) in Java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5"/>
            <a:ext cx="8596668" cy="4809564"/>
          </a:xfrm>
        </p:spPr>
        <p:txBody>
          <a:bodyPr>
            <a:normAutofit/>
          </a:bodyPr>
          <a:lstStyle/>
          <a:p>
            <a:r>
              <a:rPr lang="en-US" sz="2100" dirty="0"/>
              <a:t>“A functional interface is any interface that contains only one abstract method</a:t>
            </a:r>
            <a:r>
              <a:rPr lang="en-US" sz="2100" dirty="0" smtClean="0"/>
              <a:t>.” -- </a:t>
            </a:r>
            <a:r>
              <a:rPr lang="en-US" sz="2100" dirty="0" smtClean="0">
                <a:hlinkClick r:id="rId2"/>
              </a:rPr>
              <a:t>Oracle Java Tutorial</a:t>
            </a:r>
            <a:endParaRPr lang="en-US" sz="2100" dirty="0" smtClean="0"/>
          </a:p>
          <a:p>
            <a:r>
              <a:rPr lang="en-US" sz="2100" dirty="0" smtClean="0"/>
              <a:t>Example 2- Valid Functional Interface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FunctionalInterface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Optional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Abstract.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equals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 other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hashCode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myMethod3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7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0330"/>
            <a:ext cx="8596668" cy="1317811"/>
          </a:xfrm>
        </p:spPr>
        <p:txBody>
          <a:bodyPr/>
          <a:lstStyle/>
          <a:p>
            <a:r>
              <a:rPr lang="en-US" dirty="0" smtClean="0"/>
              <a:t>Binding Lambda to Example2 FI vs Anonymous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682"/>
            <a:ext cx="8596668" cy="5253318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Both of these implement </a:t>
            </a:r>
            <a:r>
              <a:rPr lang="en-US" sz="3400" dirty="0" err="1" smtClean="0"/>
              <a:t>myMethod</a:t>
            </a:r>
            <a:r>
              <a:rPr lang="en-US" sz="3400" dirty="0" smtClean="0"/>
              <a:t> defined in Example2.</a:t>
            </a:r>
          </a:p>
          <a:p>
            <a:r>
              <a:rPr lang="en-US" sz="3400" dirty="0" smtClean="0"/>
              <a:t>Since there is exactly one abstract method, method types and return values are inferred from the FI.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String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lambda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8 chars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Example2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Example2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@Override </a:t>
            </a:r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5 lines of code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lambda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innerClass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myMethod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85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Interface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8107"/>
            <a:ext cx="8596668" cy="4562186"/>
          </a:xfrm>
        </p:spPr>
        <p:txBody>
          <a:bodyPr>
            <a:normAutofit/>
          </a:bodyPr>
          <a:lstStyle/>
          <a:p>
            <a:r>
              <a:rPr lang="en-US" sz="2400" dirty="0"/>
              <a:t>The abstract method is called the </a:t>
            </a:r>
            <a:r>
              <a:rPr lang="en-US" sz="2400" i="1" dirty="0"/>
              <a:t>functional method</a:t>
            </a:r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following conventions apply for type variables used by Java 8 FIs:</a:t>
            </a:r>
          </a:p>
          <a:p>
            <a:r>
              <a:rPr lang="en-US" sz="2400" dirty="0" smtClean="0"/>
              <a:t>T – First argument</a:t>
            </a:r>
          </a:p>
          <a:p>
            <a:r>
              <a:rPr lang="en-US" sz="2400" dirty="0" smtClean="0"/>
              <a:t>U – Second argument</a:t>
            </a:r>
          </a:p>
          <a:p>
            <a:r>
              <a:rPr lang="en-US" sz="2400" dirty="0" smtClean="0"/>
              <a:t>R – Return Value</a:t>
            </a:r>
          </a:p>
          <a:p>
            <a:r>
              <a:rPr lang="en-US" sz="2400" dirty="0" smtClean="0"/>
              <a:t>Any of the above are omitted if not used.</a:t>
            </a:r>
          </a:p>
          <a:p>
            <a:r>
              <a:rPr lang="en-US" sz="2400" dirty="0" smtClean="0"/>
              <a:t>If an FI lacks an argument, T is </a:t>
            </a:r>
            <a:r>
              <a:rPr lang="en-US" sz="2400" dirty="0" smtClean="0"/>
              <a:t>sometimes used </a:t>
            </a:r>
            <a:r>
              <a:rPr lang="en-US" sz="2400" dirty="0" smtClean="0"/>
              <a:t>for the return value instead of 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70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 Functional Interfaces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  <a:r>
              <a:rPr lang="en-US" b="1" dirty="0"/>
              <a:t>&lt;</a:t>
            </a:r>
            <a:r>
              <a:rPr lang="en-US" dirty="0"/>
              <a:t>T</a:t>
            </a:r>
            <a:r>
              <a:rPr lang="en-US" b="1" dirty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Accepts </a:t>
            </a:r>
            <a:r>
              <a:rPr lang="en-US" sz="2400" dirty="0" smtClean="0"/>
              <a:t>an</a:t>
            </a:r>
            <a:r>
              <a:rPr lang="en-US" sz="2400" dirty="0" smtClean="0"/>
              <a:t> </a:t>
            </a:r>
            <a:r>
              <a:rPr lang="en-US" sz="2400" dirty="0" smtClean="0"/>
              <a:t>argument, returns a </a:t>
            </a:r>
            <a:r>
              <a:rPr lang="en-US" sz="2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 smtClean="0">
                <a:highlight>
                  <a:srgbClr val="FFFFFF"/>
                </a:highlight>
              </a:rPr>
              <a:t>.</a:t>
            </a:r>
          </a:p>
          <a:p>
            <a:r>
              <a:rPr lang="en-US" sz="2400" dirty="0" smtClean="0"/>
              <a:t>Commonly used to select matching elements, or filter for matching elements.</a:t>
            </a:r>
            <a:endParaRPr lang="en-US" sz="2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400" dirty="0" smtClean="0"/>
              <a:t>Functional method</a:t>
            </a:r>
            <a:r>
              <a:rPr lang="en-US" sz="2400" dirty="0" smtClean="0"/>
              <a:t>: </a:t>
            </a:r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test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t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smtClean="0"/>
              <a:t>2 argument FI: </a:t>
            </a:r>
            <a:r>
              <a:rPr lang="en-US" sz="2400" dirty="0" err="1" smtClean="0"/>
              <a:t>BiPredicate</a:t>
            </a:r>
            <a:r>
              <a:rPr lang="en-US" sz="2400" dirty="0" smtClean="0"/>
              <a:t>&lt;T,U&gt;</a:t>
            </a:r>
          </a:p>
          <a:p>
            <a:r>
              <a:rPr lang="en-US" sz="2400" dirty="0" smtClean="0"/>
              <a:t>Related Primitive FIs</a:t>
            </a:r>
            <a:r>
              <a:rPr lang="en-US" sz="2400" dirty="0" smtClean="0"/>
              <a:t>: </a:t>
            </a:r>
            <a:r>
              <a:rPr lang="en-US" sz="2400" dirty="0" err="1" smtClean="0"/>
              <a:t>DoublePredicate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IntPredicate</a:t>
            </a:r>
            <a:r>
              <a:rPr lang="en-US" sz="2400" dirty="0" smtClean="0"/>
              <a:t>, </a:t>
            </a:r>
            <a:r>
              <a:rPr lang="en-US" sz="2400" dirty="0" err="1" smtClean="0"/>
              <a:t>LongPredicate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16057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1818</TotalTime>
  <Words>782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Trebuchet MS</vt:lpstr>
      <vt:lpstr>Wingdings 3</vt:lpstr>
      <vt:lpstr>Facet</vt:lpstr>
      <vt:lpstr>Learning to Love the Lambda in the Stream</vt:lpstr>
      <vt:lpstr>Speaker Introduction</vt:lpstr>
      <vt:lpstr>What is a Lambda Expression?</vt:lpstr>
      <vt:lpstr>Lambda Examples</vt:lpstr>
      <vt:lpstr>Functional Interface (FI) in Java 8</vt:lpstr>
      <vt:lpstr>Binding Lambda to Example2 FI vs Anonymous Inner class</vt:lpstr>
      <vt:lpstr>Functional Interface Conventions</vt:lpstr>
      <vt:lpstr>Key Functional Interfaces</vt:lpstr>
      <vt:lpstr>Predicate&lt;T&gt;</vt:lpstr>
      <vt:lpstr>Consumer&lt;T&gt;</vt:lpstr>
      <vt:lpstr>Supplier&lt;R&gt;</vt:lpstr>
      <vt:lpstr>Function&lt;T,R&gt;</vt:lpstr>
      <vt:lpstr>UnaryOperator&lt;T&gt;</vt:lpstr>
      <vt:lpstr>Streams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Love the Lambda in the Stream</dc:title>
  <dc:creator>Richard</dc:creator>
  <cp:lastModifiedBy>Richard</cp:lastModifiedBy>
  <cp:revision>73</cp:revision>
  <dcterms:created xsi:type="dcterms:W3CDTF">2017-04-29T22:11:00Z</dcterms:created>
  <dcterms:modified xsi:type="dcterms:W3CDTF">2017-05-07T03:10:23Z</dcterms:modified>
</cp:coreProperties>
</file>