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346" r:id="rId21"/>
    <p:sldId id="290" r:id="rId22"/>
    <p:sldId id="285" r:id="rId23"/>
    <p:sldId id="286" r:id="rId24"/>
    <p:sldId id="288" r:id="rId25"/>
    <p:sldId id="287" r:id="rId26"/>
    <p:sldId id="289" r:id="rId27"/>
    <p:sldId id="270" r:id="rId28"/>
    <p:sldId id="269" r:id="rId29"/>
    <p:sldId id="314" r:id="rId30"/>
    <p:sldId id="315" r:id="rId31"/>
    <p:sldId id="316" r:id="rId32"/>
    <p:sldId id="305" r:id="rId33"/>
    <p:sldId id="273" r:id="rId34"/>
    <p:sldId id="275" r:id="rId35"/>
    <p:sldId id="339" r:id="rId36"/>
    <p:sldId id="338" r:id="rId37"/>
    <p:sldId id="310" r:id="rId38"/>
    <p:sldId id="276" r:id="rId39"/>
    <p:sldId id="335" r:id="rId40"/>
    <p:sldId id="274" r:id="rId41"/>
    <p:sldId id="293" r:id="rId42"/>
    <p:sldId id="321" r:id="rId43"/>
    <p:sldId id="322" r:id="rId44"/>
    <p:sldId id="330" r:id="rId45"/>
    <p:sldId id="337" r:id="rId46"/>
    <p:sldId id="340" r:id="rId47"/>
    <p:sldId id="341" r:id="rId48"/>
    <p:sldId id="331" r:id="rId49"/>
    <p:sldId id="332" r:id="rId50"/>
    <p:sldId id="317" r:id="rId51"/>
    <p:sldId id="318" r:id="rId52"/>
    <p:sldId id="342" r:id="rId53"/>
    <p:sldId id="343" r:id="rId54"/>
    <p:sldId id="311" r:id="rId55"/>
    <p:sldId id="312" r:id="rId56"/>
    <p:sldId id="271" r:id="rId57"/>
    <p:sldId id="295" r:id="rId58"/>
    <p:sldId id="319" r:id="rId59"/>
    <p:sldId id="320" r:id="rId60"/>
    <p:sldId id="344" r:id="rId61"/>
    <p:sldId id="345" r:id="rId62"/>
    <p:sldId id="313" r:id="rId63"/>
    <p:sldId id="278" r:id="rId64"/>
    <p:sldId id="277" r:id="rId65"/>
    <p:sldId id="279" r:id="rId66"/>
    <p:sldId id="280" r:id="rId67"/>
    <p:sldId id="281" r:id="rId68"/>
    <p:sldId id="333" r:id="rId69"/>
    <p:sldId id="325" r:id="rId70"/>
    <p:sldId id="326" r:id="rId71"/>
    <p:sldId id="327" r:id="rId72"/>
    <p:sldId id="328" r:id="rId73"/>
    <p:sldId id="329" r:id="rId74"/>
    <p:sldId id="298" r:id="rId75"/>
    <p:sldId id="299" r:id="rId76"/>
    <p:sldId id="300" r:id="rId77"/>
    <p:sldId id="301" r:id="rId78"/>
    <p:sldId id="302" r:id="rId79"/>
    <p:sldId id="303" r:id="rId80"/>
    <p:sldId id="308" r:id="rId81"/>
    <p:sldId id="309" r:id="rId82"/>
    <p:sldId id="306" r:id="rId83"/>
    <p:sldId id="307" r:id="rId84"/>
    <p:sldId id="304" r:id="rId85"/>
    <p:sldId id="291"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023" autoAdjust="0"/>
  </p:normalViewPr>
  <p:slideViewPr>
    <p:cSldViewPr snapToGrid="0">
      <p:cViewPr varScale="1">
        <p:scale>
          <a:sx n="65" d="100"/>
          <a:sy n="65" d="100"/>
        </p:scale>
        <p:origin x="1363" y="24"/>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notesMaster" Target="notesMasters/notesMaster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viewProps" Target="view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microsoft.com/office/2016/11/relationships/changesInfo" Target="changesInfos/changesInfo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commentAuthors" Target="commentAuthors.xml" /><Relationship Id="rId9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4" Type="http://schemas.openxmlformats.org/officeDocument/2006/relationships/slide" Target="slides/slide3.xml" /><Relationship Id="rId9" Type="http://schemas.openxmlformats.org/officeDocument/2006/relationships/slide" Target="slides/slide8.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value”.  It does not have to create a new value and may provide a constant value.  If the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all the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only uses its arguments, has no side-effects, and always provides the same result for any given inputs.  A commutative function is a function that always produces the same result regardless of how its inputs are 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commutative</a:t>
            </a:r>
            <a:r>
              <a:rPr lang="en-US" baseline="0" dirty="0"/>
              <a:t> functions are like pure commutative functions with the rule against using outside information relaxed.  As long as the outside information does not change during the stream execution so that given function arguments always return the same results, such a function can “look like” a pure function because the mapping is always the same.  If the outside information can be read concurrently, then such a function is a safe parallelizable function.  </a:t>
            </a:r>
            <a:r>
              <a:rPr lang="en-US" baseline="0" dirty="0" err="1"/>
              <a:t>safeSet</a:t>
            </a:r>
            <a:r>
              <a:rPr lang="en-US" baseline="0" dirty="0"/>
              <a:t> is an example of a safe parallelizable function.  The </a:t>
            </a:r>
            <a:r>
              <a:rPr lang="en-US" baseline="0" dirty="0" err="1"/>
              <a:t>immutableSet</a:t>
            </a:r>
            <a:r>
              <a:rPr lang="en-US" baseline="0" dirty="0"/>
              <a:t> does not change, it always gives the same answer for an argument, and the set may be concurrently accessed.  Some analysis may be required to determine if a function is truly safe and may be used concurrently.  There is also a dependency risk that an unrelated change to the external information may break the safety or concurrency of such a function.  Pure commutative functions are inherently safe parallelizable functions.  Once a function is determined to be pure commutative, no further analysis is necessary and there is no dependency risk for it becoming unsafe from an unrelated change.  The </a:t>
            </a:r>
            <a:r>
              <a:rPr lang="en-US" baseline="0" dirty="0" err="1"/>
              <a:t>pureAddConstant</a:t>
            </a:r>
            <a:r>
              <a:rPr lang="en-US" baseline="0" dirty="0"/>
              <a:t> example is a pure function because the constant is merely a stand in for a hardcoded value.  Pure functions do not preclude good practices such as using static final constants instead of hardcoded values.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4993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When given a stream from a set, the first 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separation of concerns: these calls are only concerned with the widgets to process.  The stream processing is the 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  A filter operation may be used if only a subset of the stream should be mapped or reduced.</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stream.  The first </a:t>
            </a:r>
            <a:r>
              <a:rPr lang="en-US" baseline="0"/>
              <a:t>example gets </a:t>
            </a:r>
            <a:r>
              <a:rPr lang="en-US" baseline="0" dirty="0"/>
              <a:t>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six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9/13/2023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9/13/2023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9/13/2023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9/13/2023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tinyurl.com/love-lambda" TargetMode="External" /><Relationship Id="rId4" Type="http://schemas.openxmlformats.org/officeDocument/2006/relationships/hyperlink" Target="https://www.linkedin.com/in/richardrod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1.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hyperlink" Target="https://en.wikipedia.org/wiki/Decorator_pattern" TargetMode="External" /><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83.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8" Type="http://schemas.openxmlformats.org/officeDocument/2006/relationships/hyperlink" Target="https://creativecommons.org/licenses/by/3.0/us/" TargetMode="External" /><Relationship Id="rId3" Type="http://schemas.openxmlformats.org/officeDocument/2006/relationships/hyperlink" Target="http://www.oracle.com/webfolder/technetwork/tutorials/obe/java/Lambda-QuickStart/index.html" TargetMode="External" /><Relationship Id="rId7" Type="http://schemas.openxmlformats.org/officeDocument/2006/relationships/hyperlink" Target="https://www.linkedin.com/in/richardroda" TargetMode="External" /><Relationship Id="rId2" Type="http://schemas.openxmlformats.org/officeDocument/2006/relationships/notesSlide" Target="../notesSlides/notesSlide84.xml" /><Relationship Id="rId1" Type="http://schemas.openxmlformats.org/officeDocument/2006/relationships/slideLayout" Target="../slideLayouts/slideLayout2.xml" /><Relationship Id="rId6" Type="http://schemas.openxmlformats.org/officeDocument/2006/relationships/hyperlink" Target="https://github.com/RichardRoda/2017-CodePaLOUsa-Lambda" TargetMode="External" /><Relationship Id="rId5" Type="http://schemas.openxmlformats.org/officeDocument/2006/relationships/hyperlink" Target="https://github.com/RichardRoda/closeit" TargetMode="External" /><Relationship Id="rId4" Type="http://schemas.openxmlformats.org/officeDocument/2006/relationships/hyperlink" Target="https://tinyurl.com/love-lambda" TargetMode="External" /><Relationship Id="rId9" Type="http://schemas.openxmlformats.org/officeDocument/2006/relationships/hyperlink" Target="https://creativecommons.org/licenses/by/3.0/us/legalcode" TargetMode="Externa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action,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lnSpcReduction="10000"/>
          </a:bodyPr>
          <a:lstStyle/>
          <a:p>
            <a:r>
              <a:rPr lang="en-US" sz="2400" dirty="0"/>
              <a:t>Accepts no arguments. Returns a value.</a:t>
            </a:r>
          </a:p>
          <a:p>
            <a:r>
              <a:rPr lang="en-US" sz="2400" dirty="0"/>
              <a:t>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pPr lvl="1"/>
            <a:r>
              <a:rPr lang="en-US" sz="2200" dirty="0"/>
              <a:t>A constant should be used unless a new object is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 Create an optional from a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Such functions are inherently safe and parallelizable.</a:t>
            </a:r>
          </a:p>
          <a:p>
            <a:r>
              <a:rPr lang="en-US" sz="2400" dirty="0"/>
              <a:t>“Pure Function” usually means Pure Commutative Function.</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one or zero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 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always creates an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9187-F4F0-89EF-1EF3-49540C874A5A}"/>
              </a:ext>
            </a:extLst>
          </p:cNvPr>
          <p:cNvSpPr>
            <a:spLocks noGrp="1"/>
          </p:cNvSpPr>
          <p:nvPr>
            <p:ph type="title"/>
          </p:nvPr>
        </p:nvSpPr>
        <p:spPr>
          <a:xfrm>
            <a:off x="677333" y="280563"/>
            <a:ext cx="8596668" cy="705881"/>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id="{7E2D588B-F943-4A5F-F65D-869CE93CA9DB}"/>
              </a:ext>
            </a:extLst>
          </p:cNvPr>
          <p:cNvSpPr>
            <a:spLocks noGrp="1"/>
          </p:cNvSpPr>
          <p:nvPr>
            <p:ph idx="1"/>
          </p:nvPr>
        </p:nvSpPr>
        <p:spPr>
          <a:xfrm>
            <a:off x="677333" y="986444"/>
            <a:ext cx="8871219" cy="5237018"/>
          </a:xfrm>
        </p:spPr>
        <p:txBody>
          <a:bodyPr>
            <a:noAutofit/>
          </a:bodyPr>
          <a:lstStyle/>
          <a:p>
            <a:r>
              <a:rPr lang="en-US" sz="2000" dirty="0"/>
              <a:t>May read information outside of the function</a:t>
            </a:r>
          </a:p>
          <a:p>
            <a:r>
              <a:rPr lang="en-US" sz="2000" dirty="0"/>
              <a:t>The information does not change during stream execution</a:t>
            </a:r>
          </a:p>
          <a:p>
            <a:r>
              <a:rPr lang="en-US" sz="2000" dirty="0"/>
              <a:t>No side effects: Nothing outside of the return value changes</a:t>
            </a:r>
          </a:p>
          <a:p>
            <a:r>
              <a:rPr lang="en-US" sz="2000" dirty="0"/>
              <a:t>Always produces the same answer for given arguments</a:t>
            </a:r>
          </a:p>
          <a:p>
            <a:r>
              <a:rPr lang="en-US" sz="2000" dirty="0"/>
              <a:t>Any ordering works correctly. </a:t>
            </a:r>
          </a:p>
          <a:p>
            <a:r>
              <a:rPr lang="en-US" sz="2000" dirty="0"/>
              <a:t>Parallelizable when the outside information may be read concurrently.</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safeSet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change.</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function</a:t>
            </a:r>
          </a:p>
          <a:p>
            <a:r>
              <a:rPr lang="en-US" sz="2000" dirty="0"/>
              <a:t>Safety and concurrency depends on external information read</a:t>
            </a:r>
          </a:p>
          <a:p>
            <a:r>
              <a:rPr lang="en-US" sz="2000" dirty="0"/>
              <a:t>All pure functions are inherently safe parallelizable functions</a:t>
            </a:r>
          </a:p>
        </p:txBody>
      </p:sp>
      <p:sp>
        <p:nvSpPr>
          <p:cNvPr id="4" name="Slide Number Placeholder 3">
            <a:extLst>
              <a:ext uri="{FF2B5EF4-FFF2-40B4-BE49-F238E27FC236}">
                <a16:creationId xmlns:a16="http://schemas.microsoft.com/office/drawing/2014/main" id="{2DED5573-5A99-A083-BCC5-02F31EECFDF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38490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or finding items that match a predicate </a:t>
            </a:r>
          </a:p>
          <a:p>
            <a:pPr lvl="1"/>
            <a:r>
              <a:rPr lang="en-US" sz="2000" dirty="0"/>
              <a:t>Mapping items using a function </a:t>
            </a:r>
          </a:p>
          <a:p>
            <a:pPr lvl="1"/>
            <a:r>
              <a:rPr lang="en-US" sz="2000" dirty="0"/>
              <a:t>Skipping and limiting items processed.  Can turn an infinite stream into a finite stream.</a:t>
            </a:r>
          </a:p>
          <a:p>
            <a:pPr lvl="1"/>
            <a:r>
              <a:rPr lang="en-US" sz="2000" dirty="0"/>
              <a:t>Reordering the items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pPr lvl="1"/>
            <a:r>
              <a:rPr lang="en-US" sz="1800" dirty="0"/>
              <a:t>A </a:t>
            </a:r>
            <a:r>
              <a:rPr lang="en-US" sz="1800" i="1" dirty="0"/>
              <a:t>reduction</a:t>
            </a:r>
            <a:r>
              <a:rPr lang="en-US" sz="1800" dirty="0"/>
              <a:t> produces a result from every stream element</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a:t>
            </a:r>
          </a:p>
          <a:p>
            <a:pPr lvl="1"/>
            <a:r>
              <a:rPr lang="en-US" sz="18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reduction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 but 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and with any parallelism </a:t>
            </a:r>
            <a:r>
              <a:rPr lang="en-US" sz="2400"/>
              <a:t>if parallelizable.</a:t>
            </a:r>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a:t>A stream 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processing when the collection is a set.</a:t>
            </a:r>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58" y="229312"/>
            <a:ext cx="8596668" cy="1045788"/>
          </a:xfrm>
        </p:spPr>
        <p:txBody>
          <a:bodyPr/>
          <a:lstStyle/>
          <a:p>
            <a:r>
              <a:rPr lang="en-US" dirty="0"/>
              <a:t>Lambda Examples</a:t>
            </a:r>
          </a:p>
        </p:txBody>
      </p:sp>
      <p:sp>
        <p:nvSpPr>
          <p:cNvPr id="3" name="Content Placeholder 2"/>
          <p:cNvSpPr>
            <a:spLocks noGrp="1"/>
          </p:cNvSpPr>
          <p:nvPr>
            <p:ph idx="1"/>
          </p:nvPr>
        </p:nvSpPr>
        <p:spPr>
          <a:xfrm>
            <a:off x="651058" y="905163"/>
            <a:ext cx="8596668" cy="5501323"/>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ordered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3174" cy="4517362"/>
          </a:xfrm>
        </p:spPr>
        <p:txBody>
          <a:bodyPr>
            <a:normAutofit/>
          </a:bodyPr>
          <a:lstStyle/>
          <a:p>
            <a:r>
              <a:rPr lang="en-US" sz="2400" dirty="0"/>
              <a:t>Includes the first elements that match the predicate. It stops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an ordered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Skips the first elements that match the predicate.  It stops skipping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an ordered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Operation 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stream creation and processing.</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Intermediate Operation 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value 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Design Pattern</a:t>
            </a:r>
          </a:p>
        </p:txBody>
      </p:sp>
      <p:sp>
        <p:nvSpPr>
          <p:cNvPr id="3" name="Content Placeholder 2"/>
          <p:cNvSpPr>
            <a:spLocks noGrp="1"/>
          </p:cNvSpPr>
          <p:nvPr>
            <p:ph idx="1"/>
          </p:nvPr>
        </p:nvSpPr>
        <p:spPr>
          <a:xfrm>
            <a:off x="677334" y="1098954"/>
            <a:ext cx="8556200" cy="5124970"/>
          </a:xfrm>
        </p:spPr>
        <p:txBody>
          <a:bodyPr>
            <a:normAutofit fontScale="92500" lnSpcReduction="10000"/>
          </a:bodyPr>
          <a:lstStyle/>
          <a:p>
            <a:r>
              <a:rPr lang="en-US" sz="2400" dirty="0"/>
              <a:t>The Map Reduce design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p>
          <a:p>
            <a:r>
              <a:rPr lang="en-US" sz="2400" dirty="0">
                <a:solidFill>
                  <a:prstClr val="black">
                    <a:lumMod val="75000"/>
                    <a:lumOff val="25000"/>
                  </a:prstClr>
                </a:solidFill>
              </a:rPr>
              <a:t>A filter operation may be used if only a subset of the items should be mapped or reduced.</a:t>
            </a:r>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Bonus</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getAmount</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22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22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85000" lnSpcReduction="2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24026</TotalTime>
  <Words>11784</Words>
  <Application>Microsoft Office PowerPoint</Application>
  <PresentationFormat>Widescreen</PresentationFormat>
  <Paragraphs>1034</Paragraphs>
  <Slides>85</Slides>
  <Notes>84</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Operation Strategy Pattern</vt:lpstr>
      <vt:lpstr>Using Intermediate Operation Strategy</vt:lpstr>
      <vt:lpstr>Terminal Operations</vt:lpstr>
      <vt:lpstr>Terminal Operations</vt:lpstr>
      <vt:lpstr>Reduction – Add a Collection of Numbers</vt:lpstr>
      <vt:lpstr>Map Reduce Design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 Roda</cp:lastModifiedBy>
  <cp:revision>1817</cp:revision>
  <dcterms:created xsi:type="dcterms:W3CDTF">2017-04-29T22:11:00Z</dcterms:created>
  <dcterms:modified xsi:type="dcterms:W3CDTF">2023-09-15T11:43:04Z</dcterms:modified>
</cp:coreProperties>
</file>