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6"/>
  </p:notesMasterIdLst>
  <p:sldIdLst>
    <p:sldId id="256" r:id="rId2"/>
    <p:sldId id="261" r:id="rId3"/>
    <p:sldId id="257" r:id="rId4"/>
    <p:sldId id="262" r:id="rId5"/>
    <p:sldId id="292" r:id="rId6"/>
    <p:sldId id="258" r:id="rId7"/>
    <p:sldId id="334" r:id="rId8"/>
    <p:sldId id="263" r:id="rId9"/>
    <p:sldId id="260" r:id="rId10"/>
    <p:sldId id="264" r:id="rId11"/>
    <p:sldId id="265" r:id="rId12"/>
    <p:sldId id="266" r:id="rId13"/>
    <p:sldId id="267" r:id="rId14"/>
    <p:sldId id="268" r:id="rId15"/>
    <p:sldId id="272" r:id="rId16"/>
    <p:sldId id="294" r:id="rId17"/>
    <p:sldId id="323" r:id="rId18"/>
    <p:sldId id="324" r:id="rId19"/>
    <p:sldId id="290" r:id="rId20"/>
    <p:sldId id="285" r:id="rId21"/>
    <p:sldId id="286" r:id="rId22"/>
    <p:sldId id="288" r:id="rId23"/>
    <p:sldId id="287" r:id="rId24"/>
    <p:sldId id="289" r:id="rId25"/>
    <p:sldId id="270" r:id="rId26"/>
    <p:sldId id="269" r:id="rId27"/>
    <p:sldId id="314" r:id="rId28"/>
    <p:sldId id="315" r:id="rId29"/>
    <p:sldId id="316" r:id="rId30"/>
    <p:sldId id="305" r:id="rId31"/>
    <p:sldId id="273" r:id="rId32"/>
    <p:sldId id="275" r:id="rId33"/>
    <p:sldId id="310" r:id="rId34"/>
    <p:sldId id="276" r:id="rId35"/>
    <p:sldId id="293" r:id="rId36"/>
    <p:sldId id="321" r:id="rId37"/>
    <p:sldId id="322" r:id="rId38"/>
    <p:sldId id="330" r:id="rId39"/>
    <p:sldId id="274" r:id="rId40"/>
    <p:sldId id="335" r:id="rId41"/>
    <p:sldId id="331" r:id="rId42"/>
    <p:sldId id="332" r:id="rId43"/>
    <p:sldId id="317" r:id="rId44"/>
    <p:sldId id="318" r:id="rId45"/>
    <p:sldId id="311" r:id="rId46"/>
    <p:sldId id="312" r:id="rId47"/>
    <p:sldId id="271" r:id="rId48"/>
    <p:sldId id="295" r:id="rId49"/>
    <p:sldId id="319" r:id="rId50"/>
    <p:sldId id="320" r:id="rId51"/>
    <p:sldId id="313" r:id="rId52"/>
    <p:sldId id="278" r:id="rId53"/>
    <p:sldId id="277" r:id="rId54"/>
    <p:sldId id="279" r:id="rId55"/>
    <p:sldId id="280" r:id="rId56"/>
    <p:sldId id="281" r:id="rId57"/>
    <p:sldId id="333" r:id="rId58"/>
    <p:sldId id="325" r:id="rId59"/>
    <p:sldId id="326" r:id="rId60"/>
    <p:sldId id="327" r:id="rId61"/>
    <p:sldId id="328" r:id="rId62"/>
    <p:sldId id="329" r:id="rId63"/>
    <p:sldId id="298" r:id="rId64"/>
    <p:sldId id="299" r:id="rId65"/>
    <p:sldId id="300" r:id="rId66"/>
    <p:sldId id="301" r:id="rId67"/>
    <p:sldId id="302" r:id="rId68"/>
    <p:sldId id="303" r:id="rId69"/>
    <p:sldId id="308" r:id="rId70"/>
    <p:sldId id="309" r:id="rId71"/>
    <p:sldId id="306" r:id="rId72"/>
    <p:sldId id="307" r:id="rId73"/>
    <p:sldId id="304" r:id="rId74"/>
    <p:sldId id="291"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334"/>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Pure Functions" id="{D0287F0D-C947-4555-927E-00186C1B3B2E}">
          <p14:sldIdLst>
            <p14:sldId id="323"/>
            <p14:sldId id="324"/>
          </p14:sldIdLst>
        </p14:section>
        <p14:section name="Method References" id="{848EB93A-D351-44A5-B0FF-0CA232B3A702}">
          <p14:sldIdLst>
            <p14:sldId id="290"/>
            <p14:sldId id="285"/>
            <p14:sldId id="286"/>
            <p14:sldId id="288"/>
            <p14:sldId id="287"/>
            <p14:sldId id="289"/>
          </p14:sldIdLst>
        </p14:section>
        <p14:section name="Streams" id="{48A7BF82-F525-4619-A483-64FE1D8B3D40}">
          <p14:sldIdLst>
            <p14:sldId id="270"/>
            <p14:sldId id="269"/>
            <p14:sldId id="314"/>
            <p14:sldId id="315"/>
            <p14:sldId id="316"/>
            <p14:sldId id="305"/>
            <p14:sldId id="273"/>
            <p14:sldId id="275"/>
            <p14:sldId id="310"/>
            <p14:sldId id="276"/>
            <p14:sldId id="293"/>
            <p14:sldId id="321"/>
            <p14:sldId id="322"/>
            <p14:sldId id="330"/>
            <p14:sldId id="274"/>
            <p14:sldId id="335"/>
            <p14:sldId id="331"/>
            <p14:sldId id="332"/>
            <p14:sldId id="317"/>
            <p14:sldId id="318"/>
            <p14:sldId id="311"/>
            <p14:sldId id="312"/>
            <p14:sldId id="271"/>
            <p14:sldId id="295"/>
            <p14:sldId id="319"/>
            <p14:sldId id="320"/>
            <p14:sldId id="313"/>
            <p14:sldId id="278"/>
            <p14:sldId id="277"/>
            <p14:sldId id="279"/>
            <p14:sldId id="280"/>
            <p14:sldId id="281"/>
            <p14:sldId id="333"/>
          </p14:sldIdLst>
        </p14:section>
        <p14:section name="Execute Around and Loan Patterns" id="{EFB31892-93CA-4845-8028-D297A63F04F5}">
          <p14:sldIdLst>
            <p14:sldId id="325"/>
            <p14:sldId id="326"/>
            <p14:sldId id="327"/>
            <p14:sldId id="328"/>
            <p14:sldId id="329"/>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2097" autoAdjust="0"/>
  </p:normalViewPr>
  <p:slideViewPr>
    <p:cSldViewPr snapToGrid="0">
      <p:cViewPr varScale="1">
        <p:scale>
          <a:sx n="70" d="100"/>
          <a:sy n="70" d="100"/>
        </p:scale>
        <p:origin x="1171" y="29"/>
      </p:cViewPr>
      <p:guideLst/>
    </p:cSldViewPr>
  </p:slideViewPr>
  <p:notesTextViewPr>
    <p:cViewPr>
      <p:scale>
        <a:sx n="1" d="1"/>
        <a:sy n="1" d="1"/>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oda" userId="4a27e55836b7eeb3" providerId="LiveId" clId="{8ECD0A1F-3498-174E-ACC3-F199C08FEB32}"/>
    <pc:docChg chg="undo custSel addSld delSld modSld modSection">
      <pc:chgData name="Richard Roda" userId="4a27e55836b7eeb3" providerId="LiveId" clId="{8ECD0A1F-3498-174E-ACC3-F199C08FEB32}" dt="2021-08-18T02:35:24.282" v="2242" actId="20577"/>
      <pc:docMkLst>
        <pc:docMk/>
      </pc:docMkLst>
      <pc:sldChg chg="modSp modNotesTx">
        <pc:chgData name="Richard Roda" userId="4a27e55836b7eeb3" providerId="LiveId" clId="{8ECD0A1F-3498-174E-ACC3-F199C08FEB32}" dt="2021-08-17T17:50:15.312" v="148" actId="20577"/>
        <pc:sldMkLst>
          <pc:docMk/>
          <pc:sldMk cId="2543171153" sldId="258"/>
        </pc:sldMkLst>
        <pc:spChg chg="mod">
          <ac:chgData name="Richard Roda" userId="4a27e55836b7eeb3" providerId="LiveId" clId="{8ECD0A1F-3498-174E-ACC3-F199C08FEB32}" dt="2021-08-17T17:47:26.065" v="116" actId="20577"/>
          <ac:spMkLst>
            <pc:docMk/>
            <pc:sldMk cId="2543171153" sldId="258"/>
            <ac:spMk id="3" creationId="{00000000-0000-0000-0000-000000000000}"/>
          </ac:spMkLst>
        </pc:spChg>
      </pc:sldChg>
      <pc:sldChg chg="modSp modNotesTx">
        <pc:chgData name="Richard Roda" userId="4a27e55836b7eeb3" providerId="LiveId" clId="{8ECD0A1F-3498-174E-ACC3-F199C08FEB32}" dt="2021-08-17T18:26:21.933" v="332" actId="20577"/>
        <pc:sldMkLst>
          <pc:docMk/>
          <pc:sldMk cId="4008312090" sldId="265"/>
        </pc:sldMkLst>
        <pc:spChg chg="mod">
          <ac:chgData name="Richard Roda" userId="4a27e55836b7eeb3" providerId="LiveId" clId="{8ECD0A1F-3498-174E-ACC3-F199C08FEB32}" dt="2021-08-17T18:26:21.933" v="332" actId="20577"/>
          <ac:spMkLst>
            <pc:docMk/>
            <pc:sldMk cId="4008312090" sldId="265"/>
            <ac:spMk id="3" creationId="{00000000-0000-0000-0000-000000000000}"/>
          </ac:spMkLst>
        </pc:spChg>
      </pc:sldChg>
      <pc:sldChg chg="modNotesTx">
        <pc:chgData name="Richard Roda" userId="4a27e55836b7eeb3" providerId="LiveId" clId="{8ECD0A1F-3498-174E-ACC3-F199C08FEB32}" dt="2021-08-17T18:29:49.999" v="430" actId="20577"/>
        <pc:sldMkLst>
          <pc:docMk/>
          <pc:sldMk cId="4289312128" sldId="266"/>
        </pc:sldMkLst>
      </pc:sldChg>
      <pc:sldChg chg="modSp delCm">
        <pc:chgData name="Richard Roda" userId="4a27e55836b7eeb3" providerId="LiveId" clId="{8ECD0A1F-3498-174E-ACC3-F199C08FEB32}" dt="2021-08-17T23:14:22.409" v="1649" actId="1592"/>
        <pc:sldMkLst>
          <pc:docMk/>
          <pc:sldMk cId="84888869" sldId="269"/>
        </pc:sldMkLst>
        <pc:spChg chg="mod">
          <ac:chgData name="Richard Roda" userId="4a27e55836b7eeb3" providerId="LiveId" clId="{8ECD0A1F-3498-174E-ACC3-F199C08FEB32}" dt="2021-08-17T23:13:07.418" v="1646" actId="1076"/>
          <ac:spMkLst>
            <pc:docMk/>
            <pc:sldMk cId="84888869" sldId="269"/>
            <ac:spMk id="2" creationId="{00000000-0000-0000-0000-000000000000}"/>
          </ac:spMkLst>
        </pc:spChg>
        <pc:spChg chg="mod">
          <ac:chgData name="Richard Roda" userId="4a27e55836b7eeb3" providerId="LiveId" clId="{8ECD0A1F-3498-174E-ACC3-F199C08FEB32}" dt="2021-08-17T23:12:50.860" v="1644" actId="1076"/>
          <ac:spMkLst>
            <pc:docMk/>
            <pc:sldMk cId="84888869" sldId="269"/>
            <ac:spMk id="3" creationId="{00000000-0000-0000-0000-000000000000}"/>
          </ac:spMkLst>
        </pc:spChg>
      </pc:sldChg>
      <pc:sldChg chg="modSp modNotesTx">
        <pc:chgData name="Richard Roda" userId="4a27e55836b7eeb3" providerId="LiveId" clId="{8ECD0A1F-3498-174E-ACC3-F199C08FEB32}" dt="2021-08-17T19:36:22.267" v="552" actId="20577"/>
        <pc:sldMkLst>
          <pc:docMk/>
          <pc:sldMk cId="2389831980" sldId="270"/>
        </pc:sldMkLst>
        <pc:spChg chg="mod">
          <ac:chgData name="Richard Roda" userId="4a27e55836b7eeb3" providerId="LiveId" clId="{8ECD0A1F-3498-174E-ACC3-F199C08FEB32}" dt="2021-08-17T19:35:14.054" v="454" actId="20577"/>
          <ac:spMkLst>
            <pc:docMk/>
            <pc:sldMk cId="2389831980" sldId="270"/>
            <ac:spMk id="5" creationId="{00000000-0000-0000-0000-000000000000}"/>
          </ac:spMkLst>
        </pc:spChg>
      </pc:sldChg>
      <pc:sldChg chg="modSp modNotesTx">
        <pc:chgData name="Richard Roda" userId="4a27e55836b7eeb3" providerId="LiveId" clId="{8ECD0A1F-3498-174E-ACC3-F199C08FEB32}" dt="2021-08-17T17:42:12.366" v="18" actId="1076"/>
        <pc:sldMkLst>
          <pc:docMk/>
          <pc:sldMk cId="923493308" sldId="292"/>
        </pc:sldMkLst>
        <pc:spChg chg="mod">
          <ac:chgData name="Richard Roda" userId="4a27e55836b7eeb3" providerId="LiveId" clId="{8ECD0A1F-3498-174E-ACC3-F199C08FEB32}" dt="2021-08-17T17:42:12.366" v="18" actId="1076"/>
          <ac:spMkLst>
            <pc:docMk/>
            <pc:sldMk cId="923493308" sldId="292"/>
            <ac:spMk id="3" creationId="{00000000-0000-0000-0000-000000000000}"/>
          </ac:spMkLst>
        </pc:spChg>
      </pc:sldChg>
      <pc:sldChg chg="modSp new modNotesTx">
        <pc:chgData name="Richard Roda" userId="4a27e55836b7eeb3" providerId="LiveId" clId="{8ECD0A1F-3498-174E-ACC3-F199C08FEB32}" dt="2021-08-17T23:30:44.957" v="2000" actId="20577"/>
        <pc:sldMkLst>
          <pc:docMk/>
          <pc:sldMk cId="1121819266" sldId="314"/>
        </pc:sldMkLst>
        <pc:spChg chg="mod">
          <ac:chgData name="Richard Roda" userId="4a27e55836b7eeb3" providerId="LiveId" clId="{8ECD0A1F-3498-174E-ACC3-F199C08FEB32}" dt="2021-08-17T19:39:13.946" v="567" actId="20577"/>
          <ac:spMkLst>
            <pc:docMk/>
            <pc:sldMk cId="1121819266" sldId="314"/>
            <ac:spMk id="2" creationId="{731099A7-8879-B141-9237-C66AEAD5F6B7}"/>
          </ac:spMkLst>
        </pc:spChg>
        <pc:spChg chg="mod">
          <ac:chgData name="Richard Roda" userId="4a27e55836b7eeb3" providerId="LiveId" clId="{8ECD0A1F-3498-174E-ACC3-F199C08FEB32}" dt="2021-08-17T19:48:04.357" v="798" actId="20577"/>
          <ac:spMkLst>
            <pc:docMk/>
            <pc:sldMk cId="1121819266" sldId="314"/>
            <ac:spMk id="3" creationId="{DE647D84-AA56-C24E-9DC5-D393CBE4ABED}"/>
          </ac:spMkLst>
        </pc:spChg>
      </pc:sldChg>
      <pc:sldChg chg="new del">
        <pc:chgData name="Richard Roda" userId="4a27e55836b7eeb3" providerId="LiveId" clId="{8ECD0A1F-3498-174E-ACC3-F199C08FEB32}" dt="2021-08-17T19:38:44.517" v="554" actId="680"/>
        <pc:sldMkLst>
          <pc:docMk/>
          <pc:sldMk cId="3717641878" sldId="314"/>
        </pc:sldMkLst>
      </pc:sldChg>
      <pc:sldChg chg="modSp new modNotesTx">
        <pc:chgData name="Richard Roda" userId="4a27e55836b7eeb3" providerId="LiveId" clId="{8ECD0A1F-3498-174E-ACC3-F199C08FEB32}" dt="2021-08-18T02:35:24.282" v="2242" actId="20577"/>
        <pc:sldMkLst>
          <pc:docMk/>
          <pc:sldMk cId="3846748971" sldId="315"/>
        </pc:sldMkLst>
        <pc:spChg chg="mod">
          <ac:chgData name="Richard Roda" userId="4a27e55836b7eeb3" providerId="LiveId" clId="{8ECD0A1F-3498-174E-ACC3-F199C08FEB32}" dt="2021-08-17T19:49:20.726" v="817" actId="20577"/>
          <ac:spMkLst>
            <pc:docMk/>
            <pc:sldMk cId="3846748971" sldId="315"/>
            <ac:spMk id="2" creationId="{BB44DCEE-D719-EA48-B6D6-E5B949E302CA}"/>
          </ac:spMkLst>
        </pc:spChg>
        <pc:spChg chg="mod">
          <ac:chgData name="Richard Roda" userId="4a27e55836b7eeb3" providerId="LiveId" clId="{8ECD0A1F-3498-174E-ACC3-F199C08FEB32}" dt="2021-08-17T21:55:33.999" v="1241" actId="1076"/>
          <ac:spMkLst>
            <pc:docMk/>
            <pc:sldMk cId="3846748971" sldId="315"/>
            <ac:spMk id="3" creationId="{596B04A5-F913-8D47-8FAA-B2EFD0A141E5}"/>
          </ac:spMkLst>
        </pc:spChg>
      </pc:sldChg>
      <pc:sldChg chg="modSp new">
        <pc:chgData name="Richard Roda" userId="4a27e55836b7eeb3" providerId="LiveId" clId="{8ECD0A1F-3498-174E-ACC3-F199C08FEB32}" dt="2021-08-17T23:13:43.176" v="1648" actId="20577"/>
        <pc:sldMkLst>
          <pc:docMk/>
          <pc:sldMk cId="2912673002" sldId="316"/>
        </pc:sldMkLst>
        <pc:spChg chg="mod">
          <ac:chgData name="Richard Roda" userId="4a27e55836b7eeb3" providerId="LiveId" clId="{8ECD0A1F-3498-174E-ACC3-F199C08FEB32}" dt="2021-08-17T23:13:43.176" v="1648" actId="20577"/>
          <ac:spMkLst>
            <pc:docMk/>
            <pc:sldMk cId="2912673002" sldId="316"/>
            <ac:spMk id="2" creationId="{E58574D1-A136-CC47-84C9-9427079EC3D4}"/>
          </ac:spMkLst>
        </pc:spChg>
        <pc:spChg chg="mod">
          <ac:chgData name="Richard Roda" userId="4a27e55836b7eeb3" providerId="LiveId" clId="{8ECD0A1F-3498-174E-ACC3-F199C08FEB32}" dt="2021-08-17T23:11:37.316" v="1636" actId="1076"/>
          <ac:spMkLst>
            <pc:docMk/>
            <pc:sldMk cId="2912673002" sldId="316"/>
            <ac:spMk id="3" creationId="{A293779C-293F-5945-9EF3-990D36829D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6/17/2022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is typically used to “do something” with a </a:t>
            </a:r>
            <a:r>
              <a:rPr lang="en-US" dirty="0" smtClean="0"/>
              <a:t>value  Consumers inherently</a:t>
            </a:r>
            <a:r>
              <a:rPr lang="en-US" baseline="0" dirty="0" smtClean="0"/>
              <a:t> have side effects</a:t>
            </a:r>
            <a:r>
              <a:rPr lang="en-US" dirty="0" smtClean="0"/>
              <a:t>.  </a:t>
            </a:r>
            <a:r>
              <a:rPr lang="en-US" dirty="0"/>
              <a:t>The </a:t>
            </a:r>
            <a:r>
              <a:rPr lang="en-US" dirty="0" err="1"/>
              <a:t>forEach</a:t>
            </a:r>
            <a:r>
              <a:rPr lang="en-US" dirty="0"/>
              <a:t> method may</a:t>
            </a:r>
            <a:r>
              <a:rPr lang="en-US" baseline="0" dirty="0"/>
              <a:t> be used as a replacement for the imperative for loop in many cases.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supplier is typically</a:t>
            </a:r>
            <a:r>
              <a:rPr lang="en-US" baseline="0" dirty="0"/>
              <a:t> used to “create something” or “provide a value”.  There is nothing in the semantics of the interface that requires a supplier to create a new </a:t>
            </a:r>
            <a:r>
              <a:rPr lang="en-US" baseline="0" dirty="0" smtClean="0"/>
              <a:t>value.  It is acceptable for a Supplier to provide a constant value.  </a:t>
            </a:r>
            <a:r>
              <a:rPr lang="en-US" baseline="0" dirty="0"/>
              <a:t>If code does expect a new or exclusive value from a supplier, it should be documented. The supplier </a:t>
            </a:r>
            <a:r>
              <a:rPr lang="en-US" baseline="0" dirty="0" smtClean="0"/>
              <a:t>interface is a natural interface to use for the abstract factory design pattern.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 may be thought of as a way to map one value to </a:t>
            </a:r>
            <a:r>
              <a:rPr lang="en-US" dirty="0" smtClean="0"/>
              <a:t>another.  In mathematics, a function can be said to represent a mapping from one set of values to another.  </a:t>
            </a:r>
            <a:r>
              <a:rPr lang="en-US" dirty="0"/>
              <a:t>The function as mapping idea</a:t>
            </a:r>
            <a:r>
              <a:rPr lang="en-US" baseline="0" dirty="0"/>
              <a:t> is used extensively in the Stream framework.</a:t>
            </a:r>
            <a:r>
              <a:rPr lang="en-US" dirty="0"/>
              <a:t>  There </a:t>
            </a:r>
            <a:r>
              <a:rPr lang="en-US" dirty="0" smtClean="0"/>
              <a:t>is a zoo of related primitive</a:t>
            </a:r>
            <a:r>
              <a:rPr lang="en-US" baseline="0" dirty="0" smtClean="0"/>
              <a:t> functional interfaces </a:t>
            </a:r>
            <a:r>
              <a:rPr lang="en-US" baseline="0" dirty="0"/>
              <a:t>because the all combinations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and </a:t>
            </a:r>
            <a:r>
              <a:rPr lang="en-US" baseline="0" dirty="0" err="1"/>
              <a:t>BiFunctions</a:t>
            </a:r>
            <a:r>
              <a:rPr lang="en-US" baseline="0" dirty="0"/>
              <a:t> that require the return type and all argument types to be identical.   Unlike functions, they do not follow the “Bi” convention to distinguish the one and two operator versions.  </a:t>
            </a:r>
            <a:r>
              <a:rPr lang="en-US" baseline="0" dirty="0" smtClean="0"/>
              <a:t>Instead, </a:t>
            </a:r>
            <a:r>
              <a:rPr lang="en-US" baseline="0" dirty="0"/>
              <a:t>there is the </a:t>
            </a:r>
            <a:r>
              <a:rPr lang="en-US" baseline="0" dirty="0" err="1"/>
              <a:t>UnaryOperator</a:t>
            </a:r>
            <a:r>
              <a:rPr lang="en-US" baseline="0" dirty="0"/>
              <a:t> that takes a single argument, and the </a:t>
            </a:r>
            <a:r>
              <a:rPr lang="en-US" baseline="0" dirty="0" err="1"/>
              <a:t>BinaryOperator</a:t>
            </a:r>
            <a:r>
              <a:rPr lang="en-US" baseline="0" dirty="0"/>
              <a:t> that takes 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key Stream FI because of its role in </a:t>
            </a:r>
            <a:r>
              <a:rPr lang="en-US" baseline="0" dirty="0" smtClean="0"/>
              <a:t>comparing values and sorting </a:t>
            </a:r>
            <a:r>
              <a:rPr lang="en-US" baseline="0" dirty="0"/>
              <a:t>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Stream framework avoids returning null values.  Instead, it returns the Optional container class for operations where a value may not </a:t>
            </a:r>
            <a:r>
              <a:rPr lang="en-US" baseline="0" dirty="0" smtClean="0"/>
              <a:t>exist. To create a new optional the </a:t>
            </a:r>
            <a:r>
              <a:rPr lang="en-US" baseline="0" dirty="0" err="1" smtClean="0"/>
              <a:t>ofNullable</a:t>
            </a:r>
            <a:r>
              <a:rPr lang="en-US" baseline="0" dirty="0" smtClean="0"/>
              <a:t> is a good choice because it returns an empty optional when the value is null.  For obtaining a value, the </a:t>
            </a:r>
            <a:r>
              <a:rPr lang="en-US" baseline="0" dirty="0" err="1" smtClean="0"/>
              <a:t>orElse</a:t>
            </a:r>
            <a:r>
              <a:rPr lang="en-US" baseline="0" dirty="0" smtClean="0"/>
              <a:t> family of methods are a good choice because they force the developer to think about what happens when the optional is empty.  The map method transforms one type of optional into another.  The optional will have a present value if both the original has a present value and the mapped function returns non-null.  There is a </a:t>
            </a:r>
            <a:r>
              <a:rPr lang="en-US" baseline="0" dirty="0" err="1" smtClean="0"/>
              <a:t>flatMap</a:t>
            </a:r>
            <a:r>
              <a:rPr lang="en-US" baseline="0" dirty="0" smtClean="0"/>
              <a:t> method for functions that themselves return </a:t>
            </a:r>
            <a:r>
              <a:rPr lang="en-US" baseline="0" dirty="0" err="1" smtClean="0"/>
              <a:t>Optionals</a:t>
            </a:r>
            <a:r>
              <a:rPr lang="en-US" baseline="0" dirty="0" smtClean="0"/>
              <a:t>.  The filter method is a good way to perform additional tests on an optional.  It returns an empty optional if the test fails.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feasible, pure commutative functions should be used in</a:t>
            </a:r>
            <a:r>
              <a:rPr lang="en-US" baseline="0" dirty="0" smtClean="0"/>
              <a:t> stream processing.  A pure function is a function that takes all of its input from its arguments, has no side-effects, and always provides the same result for any given inputs.  A commutative function is a function that always produces the same result regardless of how its inputs are ordered.  Pure commutative functions are inherently multi-thread safe and work correctly with unordered data because the same result will be produced regardless of what order the data is provided.  If it can be determined that an entire stream processing consists of pure commutative functions, no further analysis is required to determine thread safety and correct processing with unordered data such as a </a:t>
            </a:r>
            <a:r>
              <a:rPr lang="en-US" baseline="0" dirty="0" err="1" smtClean="0"/>
              <a:t>HashSet</a:t>
            </a:r>
            <a:r>
              <a:rPr lang="en-US" baseline="0" dirty="0" smtClean="0"/>
              <a:t>.  When a requirement is given for a “Pure Function” it usually means the function should also be commutative.</a:t>
            </a:r>
            <a:br>
              <a:rPr lang="en-US" baseline="0" dirty="0" smtClean="0"/>
            </a:b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17</a:t>
            </a:fld>
            <a:endParaRPr lang="en-US"/>
          </a:p>
        </p:txBody>
      </p:sp>
    </p:spTree>
    <p:extLst>
      <p:ext uri="{BB962C8B-B14F-4D97-AF65-F5344CB8AC3E}">
        <p14:creationId xmlns:p14="http://schemas.microsoft.com/office/powerpoint/2010/main" val="3075335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examples to give you a feel for what is a pure commutative function and what is not.  Streams consisting entirely</a:t>
            </a:r>
            <a:r>
              <a:rPr lang="en-US" baseline="0" dirty="0" smtClean="0"/>
              <a:t> of pure commutative functions are inherently parallelizable and work correctly with unordered data.  The </a:t>
            </a:r>
            <a:r>
              <a:rPr lang="en-US" baseline="0" dirty="0" err="1" smtClean="0"/>
              <a:t>addOne</a:t>
            </a:r>
            <a:r>
              <a:rPr lang="en-US" baseline="0" dirty="0" smtClean="0"/>
              <a:t> operator is pure because it uses no data outside of the function and commutative because single argument functions are inherently commutative.  The </a:t>
            </a:r>
            <a:r>
              <a:rPr lang="en-US" baseline="0" dirty="0" err="1" smtClean="0"/>
              <a:t>getSalary</a:t>
            </a:r>
            <a:r>
              <a:rPr lang="en-US" baseline="0" dirty="0" smtClean="0"/>
              <a:t> function is pure commutative.  Per-objects property getters are pure commutative because they use no data outside of the object passed in, and the result is always the same property value of the object.  The </a:t>
            </a:r>
            <a:r>
              <a:rPr lang="en-US" baseline="0" dirty="0" err="1" smtClean="0"/>
              <a:t>getSet</a:t>
            </a:r>
            <a:r>
              <a:rPr lang="en-US" baseline="0" dirty="0" smtClean="0"/>
              <a:t> supplier is pure commutative because it always creates empty sets.  </a:t>
            </a:r>
            <a:r>
              <a:rPr lang="en-US" baseline="0" dirty="0" err="1" smtClean="0"/>
              <a:t>addTwo</a:t>
            </a:r>
            <a:r>
              <a:rPr lang="en-US" baseline="0" dirty="0" smtClean="0"/>
              <a:t> is pure commutative because the result is the same regardless of the argument order.  </a:t>
            </a:r>
            <a:r>
              <a:rPr lang="en-US" baseline="0" dirty="0" err="1" smtClean="0"/>
              <a:t>subtractTwo</a:t>
            </a:r>
            <a:r>
              <a:rPr lang="en-US" baseline="0" dirty="0" smtClean="0"/>
              <a:t> is not pure commutative.  Although it is pure because it only uses its arguments, the result depends on the order of the </a:t>
            </a:r>
            <a:r>
              <a:rPr lang="en-US" baseline="0" dirty="0" err="1" smtClean="0"/>
              <a:t>arguents</a:t>
            </a:r>
            <a:r>
              <a:rPr lang="en-US" baseline="0" dirty="0" smtClean="0"/>
              <a:t>.  </a:t>
            </a:r>
            <a:r>
              <a:rPr lang="en-US" baseline="0" dirty="0" err="1" smtClean="0"/>
              <a:t>testSet</a:t>
            </a:r>
            <a:r>
              <a:rPr lang="en-US" baseline="0" dirty="0" smtClean="0"/>
              <a:t> is not pure because it uses information outside of its arguments to get its result, and it has side effects.  </a:t>
            </a:r>
            <a:r>
              <a:rPr lang="en-US" baseline="0" dirty="0" err="1" smtClean="0"/>
              <a:t>printConsumer</a:t>
            </a:r>
            <a:r>
              <a:rPr lang="en-US" baseline="0" dirty="0" smtClean="0"/>
              <a:t> is not pure because it has side effects.  In general, consumers are never pure functions.  The only possible pure function consumer is one that does nothing.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18</a:t>
            </a:fld>
            <a:endParaRPr lang="en-US"/>
          </a:p>
        </p:txBody>
      </p:sp>
    </p:spTree>
    <p:extLst>
      <p:ext uri="{BB962C8B-B14F-4D97-AF65-F5344CB8AC3E}">
        <p14:creationId xmlns:p14="http://schemas.microsoft.com/office/powerpoint/2010/main" val="624438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reference is a shorthand way of specifying</a:t>
            </a:r>
            <a:r>
              <a:rPr lang="en-US" baseline="0" dirty="0"/>
              <a:t> a lambda that only calls a single method.  The specification also guarantees that method references are folded into a single </a:t>
            </a:r>
            <a:r>
              <a:rPr lang="en-US" baseline="0" dirty="0" smtClean="0"/>
              <a:t>instance.  </a:t>
            </a:r>
            <a:r>
              <a:rPr lang="en-US" baseline="0" dirty="0"/>
              <a:t>As a practical matter, any lambda that doesn’t use anything except the arguments that are passed into it gets folded into a single instance.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most straightforward method reference to understand is the static method reference.  The 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is an unnamed function </a:t>
            </a:r>
            <a:r>
              <a:rPr lang="en-US" baseline="0" dirty="0" smtClean="0"/>
              <a:t>object that implements a functional interface.  A functional interface is an interface with exactly one abstract method</a:t>
            </a:r>
            <a:r>
              <a:rPr lang="en-US" dirty="0" smtClean="0"/>
              <a:t>.  Lambda visibility includes the members </a:t>
            </a:r>
            <a:r>
              <a:rPr lang="en-US" dirty="0"/>
              <a:t>of the class where a lambda is declared,</a:t>
            </a:r>
            <a:r>
              <a:rPr lang="en-US" baseline="0" dirty="0"/>
              <a:t> and arguments and local </a:t>
            </a:r>
            <a:r>
              <a:rPr lang="en-US" baseline="0" dirty="0" smtClean="0"/>
              <a:t>variables of an enclosing method </a:t>
            </a:r>
            <a:r>
              <a:rPr lang="en-US" baseline="0" dirty="0"/>
              <a:t>that are effectively final may be referenced by a lambda. </a:t>
            </a:r>
            <a:r>
              <a:rPr lang="en-US" dirty="0" smtClean="0"/>
              <a:t>Effectively </a:t>
            </a:r>
            <a:r>
              <a:rPr lang="en-US" dirty="0"/>
              <a:t>final means If</a:t>
            </a:r>
            <a:r>
              <a:rPr lang="en-US" baseline="0" dirty="0"/>
              <a:t> you can take a local variable or argument, and add the keyword “final” without breaking compilation, it is effectively final.  The compiler infers that the variable is final even if it is not declared as such</a:t>
            </a:r>
            <a:r>
              <a:rPr lang="en-US" baseline="0" dirty="0" smtClean="0"/>
              <a:t>. In Java, a lambda must be assigned to a functional interface.</a:t>
            </a:r>
            <a:r>
              <a:rPr lang="en-US" dirty="0" smtClean="0"/>
              <a:t>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constructor method reference is</a:t>
            </a:r>
            <a:r>
              <a:rPr lang="en-US" baseline="0" dirty="0"/>
              <a:t> used to create new instances using the specified constructor</a:t>
            </a:r>
            <a:r>
              <a:rPr lang="en-US" baseline="0" dirty="0" smtClean="0"/>
              <a:t>.  The syntax is the similar to a static method reference that creates a new object.  The primary difference is the use of the “ new” keyword to reference the constructor.  </a:t>
            </a:r>
            <a:r>
              <a:rPr lang="en-US" baseline="0" dirty="0"/>
              <a:t>They may only be bound to FIs with a compatible return type</a:t>
            </a:r>
            <a:r>
              <a:rPr lang="en-US" baseline="0" dirty="0" smtClean="0"/>
              <a:t>.  The Supplier is the canonical FI for a constructor method reference.</a:t>
            </a:r>
            <a:r>
              <a:rPr lang="en-US" dirty="0" smtClean="0"/>
              <a:t>  </a:t>
            </a:r>
            <a:r>
              <a:rPr lang="en-US" dirty="0"/>
              <a:t>What</a:t>
            </a:r>
            <a:r>
              <a:rPr lang="en-US" baseline="0" dirty="0"/>
              <a:t> I mean by the supplier is canonically used for the constructor method reference is: since supplier’s purpose is to supply a value, it is the most natural of the Java FIs to select for a constructor.  The supplier requires a public constructor with no arguments.</a:t>
            </a:r>
            <a:r>
              <a:rPr lang="en-US" dirty="0"/>
              <a:t>  On the OCP exam, anything</a:t>
            </a:r>
            <a:r>
              <a:rPr lang="en-US" baseline="0" dirty="0"/>
              <a:t> that asks which FI to use for a lambda involving a constructor, the right answer is always the Supplier.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method reference on an instance is like the static method reference except that it is bound to a specific instance of an object.  An instance is only eligible to be used for a method reference if it is a class member,</a:t>
            </a:r>
            <a:r>
              <a:rPr lang="en-US" baseline="0" dirty="0"/>
              <a:t> an effectively final argument or an effectively final local variable.  The arguments are bound to it the same way they are for a static method reference. </a:t>
            </a:r>
            <a:r>
              <a:rPr lang="en-US" dirty="0"/>
              <a:t>  Recall that </a:t>
            </a:r>
            <a:r>
              <a:rPr lang="en-US" dirty="0" err="1"/>
              <a:t>forEach</a:t>
            </a:r>
            <a:r>
              <a:rPr lang="en-US" baseline="0" dirty="0"/>
              <a:t> is a method on a collection that processes each element with a consumer.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a:t>
            </a:r>
            <a:r>
              <a:rPr lang="en-US" dirty="0" err="1"/>
              <a:t>UnaryOperator</a:t>
            </a:r>
            <a:r>
              <a:rPr lang="en-US" dirty="0"/>
              <a:t> is a specialized</a:t>
            </a:r>
            <a:r>
              <a:rPr lang="en-US" baseline="0" dirty="0"/>
              <a:t> function that returns the same type as its argument.  </a:t>
            </a:r>
            <a:r>
              <a:rPr lang="en-US" dirty="0"/>
              <a:t>The instance method reference can be the most difficult to understand.  Although the reference is named against the class, it is applied to an instance of the class by using the first argument of the lambda as the object instance to apply the method to.  Any remaining arguments in the FI are bound to the method arguments in the order they occur.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Java Stream framework has nothing to do with the IO Streams framework.  It is a framework for processing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a:t>
            </a:r>
            <a:r>
              <a:rPr lang="en-US" baseline="0" dirty="0"/>
              <a:t>stream is a structure to perform a computation.  A Stream is passive until a terminal operation is run.  A stream consists of a data source which provides the values for processing.  Zero or more intermediate operations that transform or discard values.  </a:t>
            </a:r>
            <a:r>
              <a:rPr lang="en-US" baseline="0" dirty="0" smtClean="0"/>
              <a:t>The data source and </a:t>
            </a:r>
            <a:r>
              <a:rPr lang="en-US" baseline="0" dirty="0"/>
              <a:t>intermediate operations are lazy and only executed when a terminal operation is added.  A terminal operation </a:t>
            </a:r>
            <a:r>
              <a:rPr lang="en-US" baseline="0" dirty="0" smtClean="0"/>
              <a:t>processes </a:t>
            </a:r>
            <a:r>
              <a:rPr lang="en-US" baseline="0" dirty="0"/>
              <a:t>the stream </a:t>
            </a:r>
            <a:r>
              <a:rPr lang="en-US" baseline="0" dirty="0" smtClean="0"/>
              <a:t>elements and often returns a result.  </a:t>
            </a:r>
            <a:r>
              <a:rPr lang="en-US" baseline="0" dirty="0"/>
              <a:t>It is eager.  Applying a terminal operation to a stream starts the processing and </a:t>
            </a:r>
            <a:r>
              <a:rPr lang="en-US" baseline="0" dirty="0" smtClean="0"/>
              <a:t>commits the </a:t>
            </a:r>
            <a:r>
              <a:rPr lang="en-US" baseline="0" dirty="0"/>
              <a:t>stream.  Any further operations result in an exception</a:t>
            </a:r>
            <a:r>
              <a:rPr lang="en-US" baseline="0" dirty="0" smtClean="0"/>
              <a:t>.  So </a:t>
            </a:r>
            <a:r>
              <a:rPr lang="en-US" baseline="0" dirty="0" err="1" smtClean="0"/>
              <a:t>lets’s</a:t>
            </a:r>
            <a:r>
              <a:rPr lang="en-US" baseline="0" dirty="0" smtClean="0"/>
              <a:t> go over each part of the Java Stream.</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 source supplies the data used by a stream.   It can be virtually anything  that supplies data: A collection, file, iterated function.   A stream can be infinite,  never running out of elements unless transformed into a finite stream.  A data source  is lazy.  It is only used when a terminal operation is applied</a:t>
            </a:r>
            <a:r>
              <a:rPr lang="en-US" dirty="0" smtClean="0"/>
              <a:t>.</a:t>
            </a:r>
            <a:r>
              <a:rPr lang="en-US" baseline="0" dirty="0" smtClean="0"/>
              <a:t>  Streams created from closable resources such as </a:t>
            </a:r>
            <a:r>
              <a:rPr lang="en-US" baseline="0" dirty="0" smtClean="0"/>
              <a:t>files </a:t>
            </a:r>
            <a:r>
              <a:rPr lang="en-US" baseline="0" dirty="0" smtClean="0"/>
              <a:t>should be closed using the try-with-resources feature of Java 7.  The limit intermediate will be covered later.  It specifies a maximum number of elements that will be processed.</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9180164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 operations transform a stream.  They typically filter, map, skip, or limit the items in the stream</a:t>
            </a:r>
            <a:r>
              <a:rPr lang="en-US" dirty="0" smtClean="0"/>
              <a:t>.  They can turn an infinite stream into</a:t>
            </a:r>
            <a:r>
              <a:rPr lang="en-US" baseline="0" dirty="0" smtClean="0"/>
              <a:t> a finite stream.</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13730701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 terminal operation processes the stream and may return a result.  It is eager.  Until a terminal operation is applied, a stream is a passive description of a data source and intermediate operations.  Applying a terminal operation to a stream starts the processing.  Any further stream operations except close result in an exception.</a:t>
            </a:r>
            <a:endParaRPr lang="en-US" i="1" dirty="0" smtClean="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35707512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baseline="0" dirty="0"/>
              <a:t>Go over slide, but explain identify property: </a:t>
            </a:r>
            <a:r>
              <a:rPr lang="en-US" dirty="0"/>
              <a:t>In</a:t>
            </a:r>
            <a:r>
              <a:rPr lang="en-US" baseline="0" dirty="0"/>
              <a:t> mathematics, an identity property is a number or value such that when it is applied with an operator it does not change the value of the other operand.  0 + X = X, 1 * X = X, “” + X = X, etc.  </a:t>
            </a:r>
            <a:r>
              <a:rPr lang="en-US" baseline="0" dirty="0" smtClean="0"/>
              <a:t>In the reduce terminal operation, the </a:t>
            </a:r>
            <a:r>
              <a:rPr lang="en-US" baseline="0" dirty="0"/>
              <a:t>identify property is passed as the second argument to the </a:t>
            </a:r>
            <a:r>
              <a:rPr lang="en-US" baseline="0" dirty="0" err="1"/>
              <a:t>BinaryOperator</a:t>
            </a:r>
            <a:r>
              <a:rPr lang="en-US" baseline="0" dirty="0"/>
              <a:t> the first time it is called.  It is also what is returned if the stream is empty</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Lambda</a:t>
            </a:r>
            <a:r>
              <a:rPr lang="en-US" baseline="0" dirty="0"/>
              <a:t> operator is =&gt; in most other languages, but Oracle decided on -&gt;.  Their documentation suggests that programmers might get =&gt; confused with &gt;= .  That </a:t>
            </a:r>
            <a:r>
              <a:rPr lang="en-US" baseline="0" dirty="0" smtClean="0"/>
              <a:t>has never </a:t>
            </a:r>
            <a:r>
              <a:rPr lang="en-US" baseline="0" dirty="0"/>
              <a:t>actually </a:t>
            </a:r>
            <a:r>
              <a:rPr lang="en-US" baseline="0" dirty="0" smtClean="0"/>
              <a:t>happened to me </a:t>
            </a:r>
            <a:r>
              <a:rPr lang="en-US" baseline="0" dirty="0"/>
              <a:t>in other languages, but here we are.  Example 1a is a predicate that returns true when given a 5.  Example 1b is a higher order </a:t>
            </a:r>
            <a:r>
              <a:rPr lang="en-US" baseline="0" dirty="0" smtClean="0"/>
              <a:t>function </a:t>
            </a:r>
            <a:r>
              <a:rPr lang="en-US" baseline="0" dirty="0"/>
              <a:t>that returns a </a:t>
            </a:r>
            <a:r>
              <a:rPr lang="en-US" baseline="0" dirty="0" smtClean="0"/>
              <a:t>predicate that </a:t>
            </a:r>
            <a:r>
              <a:rPr lang="en-US" baseline="0" dirty="0"/>
              <a:t>is true when given a value </a:t>
            </a:r>
            <a:r>
              <a:rPr lang="en-US" baseline="0" dirty="0" smtClean="0"/>
              <a:t>matches the </a:t>
            </a:r>
            <a:r>
              <a:rPr lang="en-US" baseline="0" dirty="0"/>
              <a:t>value passed to the </a:t>
            </a:r>
            <a:r>
              <a:rPr lang="en-US" baseline="0" dirty="0" smtClean="0"/>
              <a:t>function.  A higher order function is a function that returns another function, or accepts a function as a parameter.  Lambdas must be assigned to a functional interface.  The </a:t>
            </a:r>
            <a:r>
              <a:rPr lang="en-US" baseline="0" dirty="0"/>
              <a:t>first </a:t>
            </a:r>
            <a:r>
              <a:rPr lang="en-US" baseline="0" dirty="0" err="1"/>
              <a:t>var</a:t>
            </a:r>
            <a:r>
              <a:rPr lang="en-US" baseline="0" dirty="0"/>
              <a:t> declaration doesn’t work because there is no functional </a:t>
            </a:r>
            <a:r>
              <a:rPr lang="en-US" baseline="0" dirty="0" smtClean="0"/>
              <a:t>interface.  The compiler has no idea what the intended functional interface should be.  </a:t>
            </a:r>
            <a:r>
              <a:rPr lang="en-US" baseline="0" dirty="0"/>
              <a:t>The second </a:t>
            </a:r>
            <a:r>
              <a:rPr lang="en-US" baseline="0" dirty="0" err="1"/>
              <a:t>var</a:t>
            </a:r>
            <a:r>
              <a:rPr lang="en-US" baseline="0" dirty="0"/>
              <a:t> declaration works because </a:t>
            </a:r>
            <a:r>
              <a:rPr lang="en-US" baseline="0" dirty="0" err="1"/>
              <a:t>mkTestFunc</a:t>
            </a:r>
            <a:r>
              <a:rPr lang="en-US" baseline="0" dirty="0"/>
              <a:t> returns a </a:t>
            </a:r>
            <a:r>
              <a:rPr lang="en-US" baseline="0" dirty="0" smtClean="0"/>
              <a:t>Predicate so the functional interface type is known to the compiler.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Map should not be confused with </a:t>
            </a:r>
            <a:r>
              <a:rPr lang="en-US" i="0" baseline="0" dirty="0" err="1" smtClean="0"/>
              <a:t>java.util.Map</a:t>
            </a:r>
            <a:r>
              <a:rPr lang="en-US" i="0" baseline="0" dirty="0" smtClean="0"/>
              <a:t>.  </a:t>
            </a:r>
            <a:r>
              <a:rPr lang="en-US" baseline="0" dirty="0" smtClean="0"/>
              <a:t>Map </a:t>
            </a:r>
            <a:r>
              <a:rPr lang="en-US" baseline="0" dirty="0"/>
              <a:t>is a reference to the mathematical concept that any function may be thought of as a means of mapping its input values to output values.  Pure functions should be used if possible</a:t>
            </a:r>
            <a:r>
              <a:rPr lang="en-US" baseline="0" dirty="0" smtClean="0"/>
              <a:t>. In the </a:t>
            </a:r>
            <a:r>
              <a:rPr lang="en-US" baseline="0" dirty="0" err="1" smtClean="0"/>
              <a:t>sumListsOfLists</a:t>
            </a:r>
            <a:r>
              <a:rPr lang="en-US" baseline="0" dirty="0" smtClean="0"/>
              <a:t> example, the </a:t>
            </a:r>
            <a:r>
              <a:rPr lang="en-US" baseline="0" dirty="0" err="1" smtClean="0"/>
              <a:t>flatMap</a:t>
            </a:r>
            <a:r>
              <a:rPr lang="en-US" baseline="0" dirty="0" smtClean="0"/>
              <a:t> replaces the element in the stream with the contents of the returned stream allowing all of the lists to be summed in a single stream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The limit intermediate operation limits the number of items processed.  It transforms an infinite stream into a finite stream.  The skip intermediate operation skips the specified elements in the stream.  </a:t>
            </a:r>
            <a:r>
              <a:rPr lang="en-US" baseline="0" dirty="0" smtClean="0"/>
              <a:t>Iterate </a:t>
            </a:r>
            <a:r>
              <a:rPr lang="en-US" baseline="0" dirty="0"/>
              <a:t>repeatedly applies an </a:t>
            </a:r>
            <a:r>
              <a:rPr lang="en-US" baseline="0" dirty="0" err="1"/>
              <a:t>IntUnaryOperator</a:t>
            </a:r>
            <a:r>
              <a:rPr lang="en-US" baseline="0" dirty="0"/>
              <a:t> on the seed value to start with and then the previous value to generate the next </a:t>
            </a:r>
            <a:r>
              <a:rPr lang="en-US" baseline="0" dirty="0" smtClean="0"/>
              <a:t>value.  These operations can also be useful on a finite stream to exclude processing of beginning and ending elements.  </a:t>
            </a:r>
            <a:r>
              <a:rPr lang="en-US" dirty="0"/>
              <a:t>You will see the skip</a:t>
            </a:r>
            <a:r>
              <a:rPr lang="en-US" baseline="0" dirty="0"/>
              <a:t> - </a:t>
            </a:r>
            <a:r>
              <a:rPr lang="en-US" dirty="0"/>
              <a:t>limit or limit</a:t>
            </a:r>
            <a:r>
              <a:rPr lang="en-US" baseline="0" dirty="0"/>
              <a:t> - </a:t>
            </a:r>
            <a:r>
              <a:rPr lang="en-US" dirty="0"/>
              <a:t>skip on the</a:t>
            </a:r>
            <a:r>
              <a:rPr lang="en-US" baseline="0" dirty="0"/>
              <a:t> OCP exam.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a stream does not have a known upper bound for its elements, it should always be processed using the limit intermediate operation.  This is a defensive programming tactic to prevent the system from hanging if the stream is not what you expect.  Stream processing may be intentionally infinite in some cases.  An example is an event processor that runs for the duration of the program that is implemented as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7784681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stream example</a:t>
            </a:r>
            <a:r>
              <a:rPr lang="en-US" baseline="0" dirty="0" smtClean="0"/>
              <a:t> has two issues: There is no limit on the number of items processed.  A large file without blue widgets could result in the stream process appearing to hang.</a:t>
            </a:r>
          </a:p>
          <a:p>
            <a:r>
              <a:rPr lang="en-US" baseline="0" dirty="0" smtClean="0"/>
              <a:t>This stream is not closed.  Any file or database resources managed by the Stream will not be released and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8839311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previously</a:t>
            </a:r>
            <a:r>
              <a:rPr lang="en-US" baseline="0" dirty="0" smtClean="0"/>
              <a:t> identified issues of the stream processing never stopping and closing the resources have been fixed.  The limit intermediate operation addresses the possibility that a blue item may never be found, and the try-with-resources ensures that all resources used by the stream are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21208175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first</a:t>
            </a:r>
            <a:r>
              <a:rPr lang="en-US" i="1" baseline="0" dirty="0"/>
              <a:t> </a:t>
            </a:r>
            <a:r>
              <a:rPr lang="en-US" i="1" baseline="0" dirty="0" smtClean="0"/>
              <a:t>sentence.  </a:t>
            </a:r>
            <a:r>
              <a:rPr lang="en-US" i="0" baseline="0" dirty="0" smtClean="0"/>
              <a:t>For the associates, it creates a new stream of associates that are commission qualified.  That is, those associates can receive commissions.  Then it creates another stream of doubles representing the commission earned from the stream of associates that are commission qualified.  By adding the sum of the commissions earned by the associates that can receive commissions, it gets the total commissions payable.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distinct intermediate operation filters out duplicate items according to</a:t>
            </a:r>
            <a:r>
              <a:rPr lang="en-US" baseline="0" dirty="0" smtClean="0"/>
              <a:t> the Object’s equals method.  For this operation to work effectively, the object should have implemented a </a:t>
            </a:r>
            <a:r>
              <a:rPr lang="en-US" baseline="0" dirty="0" err="1" smtClean="0"/>
              <a:t>hashCode</a:t>
            </a:r>
            <a:r>
              <a:rPr lang="en-US" baseline="0" dirty="0" smtClean="0"/>
              <a:t> method that is consistent with its equals method.  A </a:t>
            </a:r>
            <a:r>
              <a:rPr lang="en-US" baseline="0" dirty="0" err="1" smtClean="0"/>
              <a:t>hashCode</a:t>
            </a:r>
            <a:r>
              <a:rPr lang="en-US" baseline="0" dirty="0" smtClean="0"/>
              <a:t> method is consistent with equals if it always returns the same value for two objects that are equal.  Note that for objects that use the default equal and </a:t>
            </a:r>
            <a:r>
              <a:rPr lang="en-US" baseline="0" dirty="0" err="1" smtClean="0"/>
              <a:t>hashCode</a:t>
            </a:r>
            <a:r>
              <a:rPr lang="en-US" baseline="0" dirty="0" smtClean="0"/>
              <a:t> methods, distinct will only filter out objects that are equal by identity.  Although distinct will work with parallel streams, it introduces substantial overhead to do so and makes no guarantee about which duplicate elements get preserved.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24665903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43</a:t>
            </a:fld>
            <a:endParaRPr lang="en-US"/>
          </a:p>
        </p:txBody>
      </p:sp>
    </p:spTree>
    <p:extLst>
      <p:ext uri="{BB962C8B-B14F-4D97-AF65-F5344CB8AC3E}">
        <p14:creationId xmlns:p14="http://schemas.microsoft.com/office/powerpoint/2010/main" val="36617851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solution is more efficient.  When modulo is null the</a:t>
            </a:r>
            <a:r>
              <a:rPr lang="en-US" baseline="0" dirty="0" smtClean="0"/>
              <a:t> filter isn’t used at all and the numbers are directly summed.  When modulo is not null the filter no longer has to include the check against it for null and the unboxing of modulo has been factored out by assigning it to an </a:t>
            </a:r>
            <a:r>
              <a:rPr lang="en-US" baseline="0" dirty="0" err="1" smtClean="0"/>
              <a:t>int</a:t>
            </a:r>
            <a:r>
              <a:rPr lang="en-US" baseline="0" dirty="0" smtClean="0"/>
              <a:t> and performing the computations on the int.  Since intermediate operations like filter return a new stream, </a:t>
            </a:r>
            <a:r>
              <a:rPr lang="en-US" baseline="0" dirty="0" err="1" smtClean="0"/>
              <a:t>sumStream</a:t>
            </a:r>
            <a:r>
              <a:rPr lang="en-US" baseline="0" dirty="0" smtClean="0"/>
              <a:t> must be re-assigned the result of the intermediate operation.  Otherwise, the filter operation will never be applied when the terminal sum() operation is called.</a:t>
            </a:r>
          </a:p>
        </p:txBody>
      </p:sp>
      <p:sp>
        <p:nvSpPr>
          <p:cNvPr id="4" name="Slide Number Placeholder 3"/>
          <p:cNvSpPr>
            <a:spLocks noGrp="1"/>
          </p:cNvSpPr>
          <p:nvPr>
            <p:ph type="sldNum" sz="quarter" idx="10"/>
          </p:nvPr>
        </p:nvSpPr>
        <p:spPr/>
        <p:txBody>
          <a:bodyPr/>
          <a:lstStyle/>
          <a:p>
            <a:fld id="{9B9A5078-34A5-4200-8953-1FDEE337BA82}" type="slidenum">
              <a:rPr lang="en-US" smtClean="0"/>
              <a:t>44</a:t>
            </a:fld>
            <a:endParaRPr lang="en-US"/>
          </a:p>
        </p:txBody>
      </p:sp>
    </p:spTree>
    <p:extLst>
      <p:ext uri="{BB962C8B-B14F-4D97-AF65-F5344CB8AC3E}">
        <p14:creationId xmlns:p14="http://schemas.microsoft.com/office/powerpoint/2010/main" val="260360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lambda argument lists, only </a:t>
            </a:r>
            <a:r>
              <a:rPr lang="en-US" baseline="0" dirty="0"/>
              <a:t>a single argument is valid without parentheses, but </a:t>
            </a:r>
            <a:r>
              <a:rPr lang="en-US" baseline="0" dirty="0" smtClean="0"/>
              <a:t>any </a:t>
            </a:r>
            <a:r>
              <a:rPr lang="en-US" baseline="0" dirty="0"/>
              <a:t>argument list is always valid with them.  The argument type </a:t>
            </a:r>
            <a:r>
              <a:rPr lang="en-US" baseline="0" dirty="0" smtClean="0"/>
              <a:t>names may only be supplied when parentheses are used and must be either supplied or omitted for all the arguments.  They </a:t>
            </a:r>
            <a:r>
              <a:rPr lang="en-US" baseline="0" dirty="0"/>
              <a:t>can be useful to resolve ambiguous lambda expressions.  These can occur when a lambda is passed to an overloaded method with multiple FIs and more than 1 match</a:t>
            </a:r>
            <a:r>
              <a:rPr lang="en-US" baseline="0" dirty="0" smtClean="0"/>
              <a:t>. </a:t>
            </a:r>
            <a:r>
              <a:rPr lang="en-US" dirty="0" smtClean="0"/>
              <a:t>A</a:t>
            </a:r>
            <a:r>
              <a:rPr lang="en-US" baseline="0" dirty="0" smtClean="0"/>
              <a:t> lambda may have a single statement, or a statement block with a return.  </a:t>
            </a:r>
            <a:r>
              <a:rPr lang="en-US" dirty="0" smtClean="0"/>
              <a:t>Unlike other programming languages, the value</a:t>
            </a:r>
            <a:r>
              <a:rPr lang="en-US" baseline="0" dirty="0" smtClean="0"/>
              <a:t> of a Java lambda statement block is not implicitly the result of the last expression executed.  The return keyword is necessary unless the single statement form is used or the functional interface’s return type is void.  The forms with the </a:t>
            </a:r>
            <a:r>
              <a:rPr lang="en-US" baseline="0" dirty="0" err="1" smtClean="0"/>
              <a:t>var</a:t>
            </a:r>
            <a:r>
              <a:rPr lang="en-US" baseline="0" dirty="0" smtClean="0"/>
              <a:t> keyword or types declared allow parameter annotations to be applied.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a:t>
            </a:r>
            <a:r>
              <a:rPr lang="en-US" i="1" baseline="0" dirty="0"/>
              <a:t> slide</a:t>
            </a:r>
            <a:r>
              <a:rPr lang="en-US" i="1" dirty="0"/>
              <a:t>.  </a:t>
            </a:r>
            <a:r>
              <a:rPr lang="en-US" i="0" dirty="0" smtClean="0"/>
              <a:t>A</a:t>
            </a:r>
            <a:r>
              <a:rPr lang="en-US" i="0" baseline="0" dirty="0" smtClean="0"/>
              <a:t> reduction is an operation that always processes every element to produce a single result.</a:t>
            </a:r>
            <a:endParaRPr lang="en-US" i="1" dirty="0" smtClean="0"/>
          </a:p>
          <a:p>
            <a:r>
              <a:rPr lang="en-US" dirty="0" smtClean="0"/>
              <a:t>The </a:t>
            </a:r>
            <a:r>
              <a:rPr lang="en-US" dirty="0"/>
              <a:t>match family of operations is not considered a reduction because it doesn’t always process all of the elements.  </a:t>
            </a:r>
            <a:r>
              <a:rPr lang="en-US" dirty="0" err="1"/>
              <a:t>forEach</a:t>
            </a:r>
            <a:r>
              <a:rPr lang="en-US" baseline="0" dirty="0"/>
              <a:t> processes all the values but isn’t considered a reduction because it does not return a value.  </a:t>
            </a:r>
            <a:r>
              <a:rPr lang="en-US" dirty="0"/>
              <a:t>Never use any reduction on an infinite stream.  By definition, a reduction processes all of the elements</a:t>
            </a:r>
            <a:r>
              <a:rPr lang="en-US" dirty="0" smtClean="0"/>
              <a:t>.  I say “avoid” instead of “never” use </a:t>
            </a:r>
            <a:r>
              <a:rPr lang="en-US" dirty="0" err="1" smtClean="0"/>
              <a:t>forEach</a:t>
            </a:r>
            <a:r>
              <a:rPr lang="en-US" dirty="0" smtClean="0"/>
              <a:t> on an infinite stream because it could make sense to have an event processing loop implemented as an infinite stream.  Implementing such an event loop as a stream could make sense as a way to separate the generation of events, event</a:t>
            </a:r>
            <a:r>
              <a:rPr lang="en-US" baseline="0" dirty="0" smtClean="0"/>
              <a:t> filtering, and</a:t>
            </a:r>
            <a:r>
              <a:rPr lang="en-US" dirty="0" smtClean="0"/>
              <a:t> processing</a:t>
            </a:r>
            <a:r>
              <a:rPr lang="en-US" baseline="0" dirty="0" smtClean="0"/>
              <a:t>. </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Go over the slide as-is. </a:t>
            </a:r>
            <a:r>
              <a:rPr lang="en-US" i="1" baseline="0" dirty="0"/>
              <a:t> </a:t>
            </a:r>
            <a:r>
              <a:rPr lang="en-US" i="0" baseline="0" dirty="0" smtClean="0"/>
              <a:t>This is an example of how to add numbers using a reduction.   The </a:t>
            </a:r>
            <a:r>
              <a:rPr lang="en-US" i="0" baseline="0" dirty="0" err="1" smtClean="0"/>
              <a:t>BiFunction</a:t>
            </a:r>
            <a:r>
              <a:rPr lang="en-US" i="0" baseline="0" dirty="0" smtClean="0"/>
              <a:t> is a pure function because it only operates on its arguments and produces the same results regardless of the order of the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a:t>
            </a:r>
            <a:r>
              <a:rPr lang="en-US" i="1" baseline="0" dirty="0"/>
              <a:t> over slide as-is.</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29124807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collectors provide pre-packaged collectors to create a list or a set.  It also provides a </a:t>
            </a:r>
            <a:r>
              <a:rPr lang="en-US" dirty="0" err="1"/>
              <a:t>toCollection</a:t>
            </a:r>
            <a:r>
              <a:rPr lang="en-US" dirty="0"/>
              <a:t> collection which allows the use of a Supplier to create</a:t>
            </a:r>
            <a:r>
              <a:rPr lang="en-US" baseline="0" dirty="0"/>
              <a:t> the collection to use.  In this example, t</a:t>
            </a:r>
            <a:r>
              <a:rPr lang="en-US" dirty="0"/>
              <a:t>he</a:t>
            </a:r>
            <a:r>
              <a:rPr lang="en-US" baseline="0" dirty="0"/>
              <a:t> </a:t>
            </a:r>
            <a:r>
              <a:rPr lang="en-US" baseline="0" dirty="0" err="1"/>
              <a:t>Collections.toCollection</a:t>
            </a:r>
            <a:r>
              <a:rPr lang="en-US" baseline="0" dirty="0"/>
              <a:t> uses a constructor reference to </a:t>
            </a:r>
            <a:r>
              <a:rPr lang="en-US" baseline="0" dirty="0" err="1"/>
              <a:t>LinkedHashSet</a:t>
            </a:r>
            <a:r>
              <a:rPr lang="en-US" baseline="0" dirty="0"/>
              <a:t>  to create a Set that only allows one copy of each element, and also retains the sort ordering imposed by the sorted intermediate operation</a:t>
            </a:r>
            <a:r>
              <a:rPr lang="en-US" baseline="0" dirty="0" smtClean="0"/>
              <a:t>.  The </a:t>
            </a:r>
            <a:r>
              <a:rPr lang="en-US" baseline="0" dirty="0" err="1" smtClean="0"/>
              <a:t>LinkedHashSet</a:t>
            </a:r>
            <a:r>
              <a:rPr lang="en-US" baseline="0" dirty="0" smtClean="0"/>
              <a:t> trick is handy if you have a set of unique values that you need sorted for display purposes, but would also like to map using key hash values for per-element performance.  The </a:t>
            </a:r>
            <a:r>
              <a:rPr lang="en-US" baseline="0" dirty="0" err="1" smtClean="0"/>
              <a:t>LinkedHashSet</a:t>
            </a:r>
            <a:r>
              <a:rPr lang="en-US" baseline="0" dirty="0" smtClean="0"/>
              <a:t> lets you have your cake (the sorting) and eat it too (the hash association).</a:t>
            </a:r>
            <a:endParaRPr lang="en-US" baseline="0" dirty="0"/>
          </a:p>
        </p:txBody>
      </p:sp>
      <p:sp>
        <p:nvSpPr>
          <p:cNvPr id="4" name="Slide Number Placeholder 3"/>
          <p:cNvSpPr>
            <a:spLocks noGrp="1"/>
          </p:cNvSpPr>
          <p:nvPr>
            <p:ph type="sldNum" sz="quarter" idx="10"/>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Downstream collectors are collectors that</a:t>
            </a:r>
            <a:r>
              <a:rPr lang="en-US" baseline="0" dirty="0"/>
              <a:t> are called from other collectors to process or reduce the values</a:t>
            </a:r>
            <a:r>
              <a:rPr lang="en-US" baseline="0" dirty="0" smtClean="0"/>
              <a:t>.  By default, the partition collector uses a downstream collector that collects the values for each key into a list.  </a:t>
            </a:r>
            <a:r>
              <a:rPr lang="en-US" baseline="0" dirty="0"/>
              <a:t>In this case, we produce a map with the keys and sum of the values, instead of a map with the values 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grouping by collector places the stream elements in a map using</a:t>
            </a:r>
            <a:r>
              <a:rPr lang="en-US" baseline="0" dirty="0" smtClean="0"/>
              <a:t> a classifier function which returns the key value for the stream element.  </a:t>
            </a:r>
            <a:r>
              <a:rPr lang="en-US" dirty="0" smtClean="0"/>
              <a:t>This </a:t>
            </a:r>
            <a:r>
              <a:rPr lang="en-US" dirty="0"/>
              <a:t>example groups the</a:t>
            </a:r>
            <a:r>
              <a:rPr lang="en-US" baseline="0" dirty="0"/>
              <a:t> words by their starting letter, listing each word with its letter</a:t>
            </a:r>
            <a:r>
              <a:rPr lang="en-US" baseline="0" dirty="0" smtClean="0"/>
              <a:t>.  We specify that a </a:t>
            </a:r>
            <a:r>
              <a:rPr lang="en-US" baseline="0" dirty="0" err="1" smtClean="0"/>
              <a:t>TreeMap</a:t>
            </a:r>
            <a:r>
              <a:rPr lang="en-US" baseline="0" dirty="0" smtClean="0"/>
              <a:t> should be used for the mapping, and a </a:t>
            </a:r>
            <a:r>
              <a:rPr lang="en-US" baseline="0" dirty="0" err="1" smtClean="0"/>
              <a:t>TreeSet</a:t>
            </a:r>
            <a:r>
              <a:rPr lang="en-US" baseline="0" dirty="0" smtClean="0"/>
              <a:t> as the </a:t>
            </a:r>
            <a:r>
              <a:rPr lang="en-US" i="0" baseline="0" smtClean="0"/>
              <a:t>downstream collector.  </a:t>
            </a:r>
            <a:r>
              <a:rPr lang="en-US" i="0" baseline="0" dirty="0" smtClean="0"/>
              <a:t>The downstream collector collects the element for each key in the map.</a:t>
            </a:r>
            <a:r>
              <a:rPr lang="en-US" baseline="0" dirty="0" smtClean="0"/>
              <a:t>   Specifying the </a:t>
            </a:r>
            <a:r>
              <a:rPr lang="en-US" baseline="0" dirty="0" err="1" smtClean="0"/>
              <a:t>TreeMap</a:t>
            </a:r>
            <a:r>
              <a:rPr lang="en-US" baseline="0" dirty="0" smtClean="0"/>
              <a:t> and </a:t>
            </a:r>
            <a:r>
              <a:rPr lang="en-US" baseline="0" dirty="0" err="1" smtClean="0"/>
              <a:t>TreeSet</a:t>
            </a:r>
            <a:r>
              <a:rPr lang="en-US" baseline="0" dirty="0" smtClean="0"/>
              <a:t> demonstrates </a:t>
            </a:r>
            <a:r>
              <a:rPr lang="en-US" baseline="0" dirty="0"/>
              <a:t>the flexibility </a:t>
            </a:r>
            <a:r>
              <a:rPr lang="en-US" baseline="0" dirty="0" smtClean="0"/>
              <a:t>of specifying </a:t>
            </a:r>
            <a:r>
              <a:rPr lang="en-US" baseline="0" dirty="0"/>
              <a:t>the collection implementation: with </a:t>
            </a:r>
            <a:r>
              <a:rPr lang="en-US" baseline="0" dirty="0" smtClean="0"/>
              <a:t>little </a:t>
            </a:r>
            <a:r>
              <a:rPr lang="en-US" baseline="0" dirty="0"/>
              <a:t>effort on our part, we have produced </a:t>
            </a:r>
            <a:r>
              <a:rPr lang="en-US" baseline="0" dirty="0" smtClean="0"/>
              <a:t>a </a:t>
            </a:r>
            <a:r>
              <a:rPr lang="en-US" baseline="0" dirty="0"/>
              <a:t>sorted map with a set of sorted values for each letter</a:t>
            </a:r>
            <a:r>
              <a:rPr lang="en-US" baseline="0" dirty="0" smtClean="0"/>
              <a:t>.  By default, if only a classifier is specified, a </a:t>
            </a:r>
            <a:r>
              <a:rPr lang="en-US" baseline="0" dirty="0" err="1" smtClean="0"/>
              <a:t>HashMap</a:t>
            </a:r>
            <a:r>
              <a:rPr lang="en-US" baseline="0" dirty="0" smtClean="0"/>
              <a:t> is used as the map, and a list is used as the downstream collector.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54</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Grouping By to work with concurrent processing</a:t>
            </a:r>
            <a:r>
              <a:rPr lang="en-US" baseline="0" dirty="0" smtClean="0"/>
              <a:t>.  Although the collections from the previous slide would work with a parallel stream, it is generally more performant to use the concurrent variants of the collectors.  </a:t>
            </a:r>
            <a:r>
              <a:rPr lang="en-US" baseline="0" dirty="0"/>
              <a:t>We also have a version using a downstream collector to count the number of occurrences of each word.</a:t>
            </a:r>
          </a:p>
          <a:p>
            <a:r>
              <a:rPr lang="en-US" baseline="0" dirty="0"/>
              <a:t>This is not necessarily faster than the sequential stream.  </a:t>
            </a:r>
            <a:r>
              <a:rPr lang="en-US" baseline="0" dirty="0" smtClean="0"/>
              <a:t>Creating the threads as well as using the concurrent </a:t>
            </a:r>
            <a:r>
              <a:rPr lang="en-US" baseline="0" dirty="0"/>
              <a:t>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55</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argument to </a:t>
            </a:r>
            <a:r>
              <a:rPr lang="en-US" baseline="0" dirty="0" err="1"/>
              <a:t>Collectors.joining</a:t>
            </a:r>
            <a:r>
              <a:rPr lang="en-US" baseline="0" dirty="0"/>
              <a:t> is the character to separate each part of the string.  In this case it is a space.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56</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teeing</a:t>
            </a:r>
            <a:r>
              <a:rPr lang="en-US" baseline="0" dirty="0" smtClean="0"/>
              <a:t> collector allows the results of two different downstream collectors to be combined into a single result using a </a:t>
            </a:r>
            <a:r>
              <a:rPr lang="en-US" baseline="0" dirty="0" err="1" smtClean="0"/>
              <a:t>BiFunction</a:t>
            </a:r>
            <a:r>
              <a:rPr lang="en-US" baseline="0" dirty="0" smtClean="0"/>
              <a:t>.  In this example, the minimum and maximum salary are found using downstream collectors.  The merge </a:t>
            </a:r>
            <a:r>
              <a:rPr lang="en-US" baseline="0" dirty="0" err="1" smtClean="0"/>
              <a:t>BiFunction</a:t>
            </a:r>
            <a:r>
              <a:rPr lang="en-US" baseline="0" dirty="0" smtClean="0"/>
              <a:t> creates a range object that is used to report the minimum and maximum salaries.  The arguments to the </a:t>
            </a:r>
            <a:r>
              <a:rPr lang="en-US" baseline="0" dirty="0" err="1" smtClean="0"/>
              <a:t>BiFunction</a:t>
            </a:r>
            <a:r>
              <a:rPr lang="en-US" baseline="0" dirty="0" smtClean="0"/>
              <a:t> are in the same order as the order of the downstream collectors.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57</a:t>
            </a:fld>
            <a:endParaRPr lang="en-US"/>
          </a:p>
        </p:txBody>
      </p:sp>
    </p:spTree>
    <p:extLst>
      <p:ext uri="{BB962C8B-B14F-4D97-AF65-F5344CB8AC3E}">
        <p14:creationId xmlns:p14="http://schemas.microsoft.com/office/powerpoint/2010/main" val="35167665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this code works it is cluttered.  In</a:t>
            </a:r>
            <a:r>
              <a:rPr lang="en-US" baseline="0" dirty="0" smtClean="0"/>
              <a:t> order to see what it is trying to accomplish we have to read through five lines of code managing the lock resource.  The execute around lambda may be used to clean up this code.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59</a:t>
            </a:fld>
            <a:endParaRPr lang="en-US"/>
          </a:p>
        </p:txBody>
      </p:sp>
    </p:spTree>
    <p:extLst>
      <p:ext uri="{BB962C8B-B14F-4D97-AF65-F5344CB8AC3E}">
        <p14:creationId xmlns:p14="http://schemas.microsoft.com/office/powerpoint/2010/main" val="3025777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interface contains</a:t>
            </a:r>
            <a:r>
              <a:rPr lang="en-US" baseline="0" dirty="0"/>
              <a:t> exactly one abstract method called the functional method.  D</a:t>
            </a:r>
            <a:r>
              <a:rPr lang="en-US" dirty="0"/>
              <a:t>efault and static methods are not abstract because they have an implementation.  Equals and </a:t>
            </a:r>
            <a:r>
              <a:rPr lang="en-US" dirty="0" err="1"/>
              <a:t>hashCode</a:t>
            </a:r>
            <a:r>
              <a:rPr lang="en-US" baseline="0" dirty="0"/>
              <a:t> are not abstract because they are defined by </a:t>
            </a:r>
            <a:r>
              <a:rPr lang="en-US" baseline="0" dirty="0" smtClean="0"/>
              <a:t>Object and all objects, including lambdas, inherit from Object.  </a:t>
            </a:r>
            <a:r>
              <a:rPr lang="en-US" baseline="0" dirty="0"/>
              <a:t>The optional @</a:t>
            </a:r>
            <a:r>
              <a:rPr lang="en-US" baseline="0" dirty="0" err="1"/>
              <a:t>FunctionalInterface</a:t>
            </a:r>
            <a:r>
              <a:rPr lang="en-US" baseline="0" dirty="0"/>
              <a:t> annotation causes the compiler to verify and enforce that there is exactly 1 abstract </a:t>
            </a:r>
            <a:r>
              <a:rPr lang="en-US" baseline="0" dirty="0" smtClean="0"/>
              <a:t>method.  The annotation is not required for an interface to be a functional interface.   </a:t>
            </a:r>
            <a:r>
              <a:rPr lang="en-US" baseline="0" dirty="0"/>
              <a:t>If you take the OCP exam, you will see something like this.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introducing a higher</a:t>
            </a:r>
            <a:r>
              <a:rPr lang="en-US" baseline="0" dirty="0" smtClean="0"/>
              <a:t> order function that executes around the user operation, in this case a supplier that returns a value, the code to manipulate the lock and do something is reduced to a single line.  Note the clean separation of concerns.  There is the call to “</a:t>
            </a:r>
            <a:r>
              <a:rPr lang="en-US" baseline="0" dirty="0" err="1" smtClean="0"/>
              <a:t>useLock</a:t>
            </a:r>
            <a:r>
              <a:rPr lang="en-US" baseline="0" dirty="0" smtClean="0"/>
              <a:t>” parameterized with the operation to be performed.  What this code is doing can quickly be discerned from this single line.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60</a:t>
            </a:fld>
            <a:endParaRPr lang="en-US"/>
          </a:p>
        </p:txBody>
      </p:sp>
    </p:spTree>
    <p:extLst>
      <p:ext uri="{BB962C8B-B14F-4D97-AF65-F5344CB8AC3E}">
        <p14:creationId xmlns:p14="http://schemas.microsoft.com/office/powerpoint/2010/main" val="25758532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refinement of the execute around pattern that the loan pattern makes </a:t>
            </a:r>
            <a:r>
              <a:rPr lang="en-US" dirty="0" smtClean="0"/>
              <a:t>is the loan pattern provides a resource to the operation in the form of a function</a:t>
            </a:r>
            <a:r>
              <a:rPr lang="en-US" baseline="0" dirty="0" smtClean="0"/>
              <a:t> argument.  The loan pattern is a pattern in its own right because a common use case of the execute around pattern is to provide a resource.  So it makes sense to talk about a “loan pattern” instead of an “execute around pattern that provides a resource”.  The </a:t>
            </a:r>
            <a:r>
              <a:rPr lang="en-US" baseline="0" dirty="0" err="1" smtClean="0"/>
              <a:t>SqlFunction</a:t>
            </a:r>
            <a:r>
              <a:rPr lang="en-US" baseline="0" dirty="0" smtClean="0"/>
              <a:t> Functional Interface is necessary because Function does not allow any checked exceptions to be thrown.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62</a:t>
            </a:fld>
            <a:endParaRPr lang="en-US"/>
          </a:p>
        </p:txBody>
      </p:sp>
    </p:spTree>
    <p:extLst>
      <p:ext uri="{BB962C8B-B14F-4D97-AF65-F5344CB8AC3E}">
        <p14:creationId xmlns:p14="http://schemas.microsoft.com/office/powerpoint/2010/main" val="41916605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63</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i="1" baseline="0" dirty="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64</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65</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66</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However, this way of doing this requires creating</a:t>
            </a:r>
            <a:r>
              <a:rPr lang="en-US" baseline="0" dirty="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67</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It is no longer necessary to create a new interface to change out the exception that is thrown.</a:t>
            </a:r>
          </a:p>
        </p:txBody>
      </p:sp>
      <p:sp>
        <p:nvSpPr>
          <p:cNvPr id="4" name="Slide Number Placeholder 3"/>
          <p:cNvSpPr>
            <a:spLocks noGrp="1"/>
          </p:cNvSpPr>
          <p:nvPr>
            <p:ph type="sldNum" sz="quarter" idx="10"/>
          </p:nvPr>
        </p:nvSpPr>
        <p:spPr/>
        <p:txBody>
          <a:bodyPr/>
          <a:lstStyle/>
          <a:p>
            <a:fld id="{9B9A5078-34A5-4200-8953-1FDEE337BA82}" type="slidenum">
              <a:rPr lang="en-US" smtClean="0"/>
              <a:t>68</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69</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i="0" dirty="0"/>
              <a:t>The</a:t>
            </a:r>
            <a:r>
              <a:rPr lang="en-US" i="0" baseline="0" dirty="0"/>
              <a:t> decorated lambda is created using a higher order function that accepts the </a:t>
            </a:r>
            <a:r>
              <a:rPr lang="en-US" i="0" baseline="0" dirty="0" err="1"/>
              <a:t>AutoClosable</a:t>
            </a:r>
            <a:r>
              <a:rPr lang="en-US" i="0" baseline="0" dirty="0"/>
              <a:t> as an argument and returns the decorated lambda object.</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70</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two equivalent implementations of the Example2 interface from the previous slide.  Note that the inner class takes six lines of code to accomplish what the lambda does with six characters.  Another key advantage of the lambda is if a lambda does not use anything outside of its arguments the compiler will automatically fold it into a single static implementation.  Such an inner class would have to be manually declared as a static class member.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6703406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order function </a:t>
            </a:r>
            <a:r>
              <a:rPr lang="en-US" dirty="0" err="1"/>
              <a:t>wrapAllException</a:t>
            </a:r>
            <a:r>
              <a:rPr lang="en-US" baseline="0" dirty="0"/>
              <a:t> returns a lambda that will call the close method of the original </a:t>
            </a:r>
            <a:r>
              <a:rPr lang="en-US" baseline="0" dirty="0" err="1"/>
              <a:t>autoClosable</a:t>
            </a:r>
            <a:r>
              <a:rPr lang="en-US" baseline="0" dirty="0"/>
              <a:t>.  If it throws an Exception, it will decorate it by wrapping the exception 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71</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Java books say you can’t catch</a:t>
            </a:r>
            <a:r>
              <a:rPr lang="en-US" baseline="0" dirty="0" smtClean="0"/>
              <a:t> a close exception from try-with-resources separately from the body exception.  Using this technique you can.  </a:t>
            </a:r>
            <a:r>
              <a:rPr lang="en-US" dirty="0" smtClean="0"/>
              <a:t>The </a:t>
            </a:r>
            <a:r>
              <a:rPr lang="en-US" dirty="0"/>
              <a:t>logger here is using </a:t>
            </a:r>
            <a:r>
              <a:rPr lang="en-US" dirty="0" err="1"/>
              <a:t>getCause</a:t>
            </a:r>
            <a:r>
              <a:rPr lang="en-US" dirty="0"/>
              <a:t>() because it knows that this exception</a:t>
            </a:r>
            <a:r>
              <a:rPr lang="en-US" baseline="0" dirty="0"/>
              <a:t> will always be wrapped.  It is printing the actual exception thrown by the close() </a:t>
            </a:r>
            <a:r>
              <a:rPr lang="en-US" baseline="0" dirty="0" smtClean="0"/>
              <a:t>method..  </a:t>
            </a:r>
            <a:r>
              <a:rPr lang="en-US" baseline="0" dirty="0"/>
              <a:t>The </a:t>
            </a:r>
            <a:r>
              <a:rPr lang="en-US" baseline="0" dirty="0" err="1"/>
              <a:t>NotClosedException</a:t>
            </a:r>
            <a:r>
              <a:rPr lang="en-US" baseline="0" dirty="0"/>
              <a:t> won’t be caught if an exception occurs in the body because it will be a suppressed exception.  This allows exception handlers to handle the case where no exception is thrown in the body but an exception is thrown in the close() method differently than if the exception is thrown in the body</a:t>
            </a:r>
            <a:r>
              <a:rPr lang="en-US" baseline="0" dirty="0" smtClean="0"/>
              <a:t>.  In this case, if we successfully read something from the context we can continue our execution even if the close operation fails.  This allows us to handle that case by logging an exception instead of failing the execution.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72</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a:t>Go over slide.  </a:t>
            </a:r>
            <a:r>
              <a:rPr lang="en-US" i="0" dirty="0" smtClean="0"/>
              <a:t>You</a:t>
            </a:r>
            <a:r>
              <a:rPr lang="en-US" i="0" baseline="0" dirty="0" smtClean="0"/>
              <a:t> can probably guess that consume and </a:t>
            </a:r>
            <a:r>
              <a:rPr lang="en-US" i="0" baseline="0" dirty="0" err="1" smtClean="0"/>
              <a:t>rethrow</a:t>
            </a:r>
            <a:r>
              <a:rPr lang="en-US" i="0" baseline="0" dirty="0" smtClean="0"/>
              <a:t> take a consumer, and </a:t>
            </a:r>
            <a:r>
              <a:rPr lang="en-US" i="0" baseline="0" dirty="0" err="1" smtClean="0"/>
              <a:t>rethrow</a:t>
            </a:r>
            <a:r>
              <a:rPr lang="en-US" i="0" baseline="0" dirty="0" smtClean="0"/>
              <a:t> when takes a predicate. </a:t>
            </a:r>
            <a:r>
              <a:rPr lang="en-US" dirty="0" smtClean="0"/>
              <a:t>Wrap </a:t>
            </a:r>
            <a:r>
              <a:rPr lang="en-US" dirty="0"/>
              <a:t>is the example shown on the previous two </a:t>
            </a:r>
            <a:r>
              <a:rPr lang="en-US" dirty="0" smtClean="0"/>
              <a:t>slides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73</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 curious about using </a:t>
            </a:r>
            <a:r>
              <a:rPr lang="en-US" dirty="0" err="1" smtClean="0"/>
              <a:t>AutoClosable</a:t>
            </a:r>
            <a:r>
              <a:rPr lang="en-US" dirty="0" smtClean="0"/>
              <a:t> as a lambda, the link to the </a:t>
            </a:r>
            <a:r>
              <a:rPr lang="en-US" dirty="0" err="1" smtClean="0"/>
              <a:t>CloseIt</a:t>
            </a:r>
            <a:r>
              <a:rPr lang="en-US" dirty="0" smtClean="0"/>
              <a:t> project will</a:t>
            </a:r>
            <a:r>
              <a:rPr lang="en-US" baseline="0" dirty="0" smtClean="0"/>
              <a:t> provide you with more information that you want </a:t>
            </a:r>
            <a:r>
              <a:rPr lang="en-US" baseline="0" smtClean="0"/>
              <a:t>to know.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74</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a:t>
            </a:r>
            <a:r>
              <a:rPr lang="en-US" baseline="0" dirty="0" smtClean="0"/>
              <a:t>Java.  </a:t>
            </a:r>
            <a:r>
              <a:rPr lang="en-US" baseline="0" dirty="0"/>
              <a:t>These are used by the Stream framework.  You need to really know these for the OCP exam.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conventions are consistently used by the Java Functional Interfaces.  Awareness of them will help in understanding declarations that use them.  These conventions are worthwhile to use in your own code.  They will help any developer who is familiar with the built-in FIs and Stream classes to understand your code.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Predicate is used</a:t>
            </a:r>
            <a:r>
              <a:rPr lang="en-US" baseline="0" dirty="0" smtClean="0"/>
              <a:t> </a:t>
            </a:r>
            <a:r>
              <a:rPr lang="en-US" baseline="0" dirty="0"/>
              <a:t>for true/false, yes/no answers.  The Stream framework uses Predicates to find a matching element, or filter the Stream for matching elements.  The related primitive FIs are like their generic counterparts except that they </a:t>
            </a:r>
            <a:r>
              <a:rPr lang="en-US" baseline="0" dirty="0" smtClean="0"/>
              <a:t>test a </a:t>
            </a:r>
            <a:r>
              <a:rPr lang="en-US" baseline="0" dirty="0"/>
              <a:t>primitive value of double, int or </a:t>
            </a:r>
            <a:r>
              <a:rPr lang="en-US" baseline="0" dirty="0" smtClean="0"/>
              <a:t>long and return true or false.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795C03-B3CF-42E9-9F3E-EA1341A56DE9}" type="datetime1">
              <a:rPr lang="en-US" smtClean="0"/>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C469A-D1A0-4D81-AB14-34BB2DA5CC87}" type="datetime1">
              <a:rPr lang="en-US" smtClean="0"/>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F2CC1-EE24-44D7-921E-0B78DF8E8BEC}" type="datetime1">
              <a:rPr lang="en-US" smtClean="0"/>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67804-D2BD-4F6E-91DF-2DF5D46085D7}" type="datetime1">
              <a:rPr lang="en-US" smtClean="0"/>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7DF96-DE28-4442-A5DA-B89AC2C6F6F1}" type="datetime1">
              <a:rPr lang="en-US" smtClean="0"/>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6E30F-6CBC-435D-9772-B2390DB1AFD0}" type="datetime1">
              <a:rPr lang="en-US" smtClean="0"/>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1973E-4AAE-48BC-ACDD-D809653449CD}" type="datetime1">
              <a:rPr lang="en-US" smtClean="0"/>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009CC-07BA-47B5-99B8-3D65B3E6C9FE}" type="datetime1">
              <a:rPr lang="en-US" smtClean="0"/>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B6ABC-CFFA-41DC-AD48-F5B2C64BF697}" type="datetime1">
              <a:rPr lang="en-US" smtClean="0"/>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E76DC-4C7A-4457-AD6C-D62C1169936A}" type="datetime1">
              <a:rPr lang="en-US" smtClean="0"/>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65AC22-F13E-4018-83FD-94740138838B}" type="datetime1">
              <a:rPr lang="en-US" smtClean="0"/>
              <a:t>6/17/2022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F3F599-1088-41B8-BB4A-100B59B53F6C}" type="datetime1">
              <a:rPr lang="en-US" smtClean="0"/>
              <a:t>6/17/2022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7FE865-D14D-4EC8-B26A-706839036EF4}" type="datetime1">
              <a:rPr lang="en-US" smtClean="0"/>
              <a:t>6/17/2022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57B33-8C44-440A-9D77-70A180C32469}" type="datetime1">
              <a:rPr lang="en-US" smtClean="0"/>
              <a:t>6/17/2022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9DAD22-300A-44AC-8CD4-E10170D0902D}" type="datetime1">
              <a:rPr lang="en-US" smtClean="0"/>
              <a:t>6/17/2022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75F62D-C989-4DA9-905D-F8556A3CA20A}" type="datetime1">
              <a:rPr lang="en-US" smtClean="0"/>
              <a:t>6/17/2022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061FE8-7CFE-48A5-990E-4B556DA818B7}" type="datetime1">
              <a:rPr lang="en-US" smtClean="0"/>
              <a:t>6/17/2022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tinyurl.com/lambda-we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tinyurl.com/love-lambda" TargetMode="External"/><Relationship Id="rId4" Type="http://schemas.openxmlformats.org/officeDocument/2006/relationships/hyperlink" Target="https://www.linkedin.com/in/richardrod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en.wikipedia.org/wiki/Decorator_pattern"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hyperlink" Target="https://creativecommons.org/licenses/by/3.0/us/" TargetMode="External"/><Relationship Id="rId3" Type="http://schemas.openxmlformats.org/officeDocument/2006/relationships/hyperlink" Target="http://www.oracle.com/webfolder/technetwork/tutorials/obe/java/Lambda-QuickStart/index.html" TargetMode="External"/><Relationship Id="rId7" Type="http://schemas.openxmlformats.org/officeDocument/2006/relationships/hyperlink" Target="https://www.linkedin.com/in/richardroda"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hyperlink" Target="https://github.com/RichardRoda/2017-CodePaLOUsa-Lambda" TargetMode="External"/><Relationship Id="rId5" Type="http://schemas.openxmlformats.org/officeDocument/2006/relationships/hyperlink" Target="https://github.com/RichardRoda/closeit" TargetMode="External"/><Relationship Id="rId4" Type="http://schemas.openxmlformats.org/officeDocument/2006/relationships/hyperlink" Target="https://tinyurl.com/love-lambda" TargetMode="External"/><Relationship Id="rId9" Type="http://schemas.openxmlformats.org/officeDocument/2006/relationships/hyperlink" Target="https://creativecommons.org/licenses/by/3.0/us/legalcod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Introduction to </a:t>
            </a:r>
            <a:r>
              <a:rPr lang="en-US" dirty="0" smtClean="0"/>
              <a:t>Java Lambdas, Functional Interfaces, and Streams</a:t>
            </a:r>
            <a:endParaRPr lang="en-US" dirty="0"/>
          </a:p>
        </p:txBody>
      </p:sp>
    </p:spTree>
    <p:extLst>
      <p:ext uri="{BB962C8B-B14F-4D97-AF65-F5344CB8AC3E}">
        <p14:creationId xmlns:p14="http://schemas.microsoft.com/office/powerpoint/2010/main" val="959408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a:xfrm>
            <a:off x="677334" y="1453018"/>
            <a:ext cx="8596668" cy="5094739"/>
          </a:xfrm>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a:t>
            </a:r>
            <a:r>
              <a:rPr lang="en-US" sz="2400" dirty="0" smtClean="0"/>
              <a:t>find a matching element, </a:t>
            </a:r>
            <a:r>
              <a:rPr lang="en-US" sz="2400" dirty="0"/>
              <a:t>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a:t>
            </a:r>
            <a:r>
              <a:rPr lang="en-US" sz="2400" dirty="0" smtClean="0"/>
              <a:t>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smtClean="0">
                <a:latin typeface="Courier New" panose="02070309020205020404" pitchFamily="49" charset="0"/>
                <a:cs typeface="Courier New" panose="02070309020205020404" pitchFamily="49" charset="0"/>
              </a:rPr>
              <a:t>LongPredicate</a:t>
            </a:r>
            <a:endParaRPr lang="en-US" sz="2400" dirty="0" smtClean="0">
              <a:latin typeface="Courier New" panose="02070309020205020404" pitchFamily="49" charset="0"/>
              <a:cs typeface="Courier New" panose="02070309020205020404" pitchFamily="49" charset="0"/>
            </a:endParaRPr>
          </a:p>
          <a:p>
            <a:r>
              <a:rPr lang="en-US" sz="2400" dirty="0" smtClean="0"/>
              <a:t>Collections have a </a:t>
            </a:r>
            <a:r>
              <a:rPr lang="en-US" sz="2400" dirty="0" err="1" smtClean="0"/>
              <a:t>removeIf</a:t>
            </a:r>
            <a:r>
              <a:rPr lang="en-US" sz="2400" dirty="0" smtClean="0"/>
              <a:t> method to remove all matching elements.</a:t>
            </a:r>
          </a:p>
          <a:p>
            <a:pPr marL="0" indent="0">
              <a:buNone/>
            </a:pPr>
            <a:r>
              <a:rPr lang="en-US" sz="2400" dirty="0" err="1" smtClean="0">
                <a:solidFill>
                  <a:srgbClr val="8000FF"/>
                </a:solidFill>
                <a:highlight>
                  <a:srgbClr val="FFFFFF"/>
                </a:highlight>
                <a:latin typeface="Courier New" panose="02070309020205020404" pitchFamily="49" charset="0"/>
                <a:cs typeface="Courier New" panose="02070309020205020404" pitchFamily="49" charset="0"/>
              </a:rPr>
              <a:t>boolean</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removeIf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super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filter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716057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0069"/>
            <a:ext cx="8596668" cy="739588"/>
          </a:xfrm>
        </p:spPr>
        <p:txBody>
          <a:bodyPr/>
          <a:lstStyle/>
          <a:p>
            <a:r>
              <a:rPr lang="en-US" dirty="0"/>
              <a:t>Consumer&lt;T&gt;</a:t>
            </a:r>
          </a:p>
        </p:txBody>
      </p:sp>
      <p:sp>
        <p:nvSpPr>
          <p:cNvPr id="3" name="Content Placeholder 2"/>
          <p:cNvSpPr>
            <a:spLocks noGrp="1"/>
          </p:cNvSpPr>
          <p:nvPr>
            <p:ph idx="1"/>
          </p:nvPr>
        </p:nvSpPr>
        <p:spPr>
          <a:xfrm>
            <a:off x="677334" y="1367757"/>
            <a:ext cx="8596668" cy="5154706"/>
          </a:xfrm>
        </p:spPr>
        <p:txBody>
          <a:bodyPr>
            <a:normAutofit/>
          </a:bodyPr>
          <a:lstStyle/>
          <a:p>
            <a:r>
              <a:rPr lang="en-US" sz="2400" dirty="0"/>
              <a:t>Accepts an argument.  Returns no value (void).</a:t>
            </a:r>
          </a:p>
          <a:p>
            <a:r>
              <a:rPr lang="en-US" sz="2400" dirty="0"/>
              <a:t>Commonly used to perform an operation, such as printing.</a:t>
            </a:r>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 </a:t>
            </a:r>
            <a:r>
              <a:rPr lang="en-US" sz="2400" dirty="0" err="1"/>
              <a:t>forEach</a:t>
            </a:r>
            <a:r>
              <a:rPr lang="en-US" sz="2400" dirty="0"/>
              <a:t>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a:solidFill>
                  <a:srgbClr val="000080"/>
                </a:solidFill>
                <a:latin typeface="Courier New" panose="02070309020205020404" pitchFamily="49" charset="0"/>
              </a:rPr>
              <a:t>)</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008312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698813"/>
            <a:ext cx="8596668" cy="4342550"/>
          </a:xfrm>
        </p:spPr>
        <p:txBody>
          <a:bodyPr>
            <a:normAutofit/>
          </a:bodyPr>
          <a:lstStyle/>
          <a:p>
            <a:r>
              <a:rPr lang="en-US" sz="2400" dirty="0"/>
              <a:t>Accepts no arguments, returns a result</a:t>
            </a:r>
          </a:p>
          <a:p>
            <a:r>
              <a:rPr lang="en-US" sz="2400" dirty="0"/>
              <a:t>Commonly used to provide an initial value to an algorithm, and as a source for multiple values.</a:t>
            </a:r>
          </a:p>
          <a:p>
            <a:r>
              <a:rPr lang="en-US" sz="2400" dirty="0"/>
              <a:t>Functional 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r>
              <a:rPr lang="en-US" sz="2400" dirty="0" smtClean="0"/>
              <a:t>Does not require that a new object be created.</a:t>
            </a:r>
          </a:p>
          <a:p>
            <a:r>
              <a:rPr lang="en-US" sz="2400" dirty="0" smtClean="0"/>
              <a:t>Useful </a:t>
            </a:r>
            <a:r>
              <a:rPr lang="en-US" sz="2400" dirty="0"/>
              <a:t>for implementing the </a:t>
            </a:r>
            <a:r>
              <a:rPr lang="en-US" sz="2400" dirty="0" smtClean="0"/>
              <a:t>Abstract Factory design pattern.</a:t>
            </a:r>
            <a:endParaRPr lang="en-US" sz="2400" dirty="0"/>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289312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5"/>
            <a:ext cx="8596668" cy="4472538"/>
          </a:xfrm>
        </p:spPr>
        <p:txBody>
          <a:bodyPr>
            <a:normAutofit/>
          </a:bodyPr>
          <a:lstStyle/>
          <a:p>
            <a:r>
              <a:rPr lang="en-US" sz="2400" dirty="0"/>
              <a:t>Accepts an argument, returns a result.</a:t>
            </a:r>
          </a:p>
          <a:p>
            <a:r>
              <a:rPr lang="en-US" sz="2400" dirty="0" smtClean="0"/>
              <a:t>Commonly used to map </a:t>
            </a:r>
            <a:r>
              <a:rPr lang="en-US" sz="2400" dirty="0"/>
              <a:t>one value to another value, or compute a </a:t>
            </a:r>
            <a:r>
              <a:rPr lang="en-US" sz="2400" dirty="0" smtClean="0"/>
              <a:t>result</a:t>
            </a:r>
            <a:r>
              <a:rPr lang="en-US" sz="2400" dirty="0"/>
              <a:t>.</a:t>
            </a: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BiFunction</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647657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 &amp; </a:t>
            </a:r>
            <a:r>
              <a:rPr lang="en-US" dirty="0" err="1"/>
              <a:t>BinaryOperator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A specialization of function: 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218888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and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a:solidFill>
                  <a:srgbClr val="000000"/>
                </a:solidFill>
                <a:highlight>
                  <a:srgbClr val="FFFFFF"/>
                </a:highlight>
                <a:latin typeface="Courier New" panose="02070309020205020404" pitchFamily="49" charset="0"/>
              </a:rPr>
              <a:t>lhs</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a:t>
            </a:r>
            <a:r>
              <a:rPr lang="fr-FR" sz="2400" dirty="0" err="1">
                <a:solidFill>
                  <a:srgbClr val="000000"/>
                </a:solidFill>
                <a:highlight>
                  <a:srgbClr val="FFFFFF"/>
                </a:highlight>
                <a:latin typeface="Courier New" panose="02070309020205020404" pitchFamily="49" charset="0"/>
              </a:rPr>
              <a:t>rhs</a:t>
            </a:r>
            <a:r>
              <a:rPr lang="fr-FR" sz="2400" b="1" dirty="0">
                <a:solidFill>
                  <a:srgbClr val="000080"/>
                </a:solidFill>
                <a:highlight>
                  <a:srgbClr val="FFFFFF"/>
                </a:highlight>
                <a:latin typeface="Courier New" panose="02070309020205020404" pitchFamily="49" charset="0"/>
              </a:rPr>
              <a:t>)</a:t>
            </a:r>
          </a:p>
          <a:p>
            <a:pPr lvl="1"/>
            <a:r>
              <a:rPr lang="en-US" sz="2200" dirty="0"/>
              <a:t>When lhs &lt; </a:t>
            </a:r>
            <a:r>
              <a:rPr lang="en-US" sz="2200" dirty="0" err="1"/>
              <a:t>rhs</a:t>
            </a:r>
            <a:r>
              <a:rPr lang="en-US" sz="2200" dirty="0"/>
              <a:t>, returns &lt; 0</a:t>
            </a:r>
          </a:p>
          <a:p>
            <a:pPr lvl="1"/>
            <a:r>
              <a:rPr lang="en-US" sz="2200" dirty="0"/>
              <a:t>When lhs = </a:t>
            </a:r>
            <a:r>
              <a:rPr lang="en-US" sz="2200" dirty="0" err="1"/>
              <a:t>rhs</a:t>
            </a:r>
            <a:r>
              <a:rPr lang="en-US" sz="2200" dirty="0"/>
              <a:t>, returns 0</a:t>
            </a:r>
          </a:p>
          <a:p>
            <a:pPr lvl="1"/>
            <a:r>
              <a:rPr lang="en-US" sz="2200" dirty="0"/>
              <a:t>When lhs &gt; </a:t>
            </a:r>
            <a:r>
              <a:rPr lang="en-US" sz="2200" dirty="0" err="1"/>
              <a:t>rhs</a:t>
            </a:r>
            <a:r>
              <a:rPr lang="en-US" sz="2200" dirty="0"/>
              <a:t>, returns &gt; 0</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513913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28" y="253252"/>
            <a:ext cx="8596668" cy="693806"/>
          </a:xfrm>
        </p:spPr>
        <p:txBody>
          <a:bodyPr/>
          <a:lstStyle/>
          <a:p>
            <a:r>
              <a:rPr lang="en-US" dirty="0"/>
              <a:t>Optional&lt;T&gt; Class</a:t>
            </a:r>
          </a:p>
        </p:txBody>
      </p:sp>
      <p:sp>
        <p:nvSpPr>
          <p:cNvPr id="3" name="Content Placeholder 2"/>
          <p:cNvSpPr>
            <a:spLocks noGrp="1"/>
          </p:cNvSpPr>
          <p:nvPr>
            <p:ph idx="1"/>
          </p:nvPr>
        </p:nvSpPr>
        <p:spPr>
          <a:xfrm>
            <a:off x="364671" y="999446"/>
            <a:ext cx="9293679" cy="5591853"/>
          </a:xfrm>
        </p:spPr>
        <p:txBody>
          <a:bodyPr>
            <a:normAutofit fontScale="92500" lnSpcReduction="10000"/>
          </a:bodyPr>
          <a:lstStyle/>
          <a:p>
            <a:r>
              <a:rPr lang="en-US" sz="2400" dirty="0" smtClean="0"/>
              <a:t>Represents </a:t>
            </a:r>
            <a:r>
              <a:rPr lang="en-US" sz="2400" dirty="0"/>
              <a:t>a value that may or may not exist</a:t>
            </a:r>
            <a:r>
              <a:rPr lang="en-US" sz="2400" dirty="0" smtClean="0"/>
              <a:t>.</a:t>
            </a:r>
            <a:endParaRPr lang="en-US" sz="2200" dirty="0" smtClean="0"/>
          </a:p>
          <a:p>
            <a:pPr lvl="1"/>
            <a:r>
              <a:rPr lang="en-US" sz="2200" dirty="0"/>
              <a:t>of – Create an optional from a non-null </a:t>
            </a:r>
            <a:r>
              <a:rPr lang="en-US" sz="2200" dirty="0" smtClean="0"/>
              <a:t>value</a:t>
            </a:r>
            <a:r>
              <a:rPr lang="en-US" sz="2200" dirty="0"/>
              <a:t>.</a:t>
            </a:r>
          </a:p>
          <a:p>
            <a:pPr lvl="1"/>
            <a:r>
              <a:rPr lang="en-US" sz="2200" dirty="0" err="1"/>
              <a:t>ofNullable</a:t>
            </a:r>
            <a:r>
              <a:rPr lang="en-US" sz="2200" dirty="0"/>
              <a:t> –Create an optional from a possible null value.  An empty optional is created from a null value.</a:t>
            </a:r>
          </a:p>
          <a:p>
            <a:pPr lvl="1"/>
            <a:r>
              <a:rPr lang="en-US" sz="2200" dirty="0" err="1"/>
              <a:t>isPresent</a:t>
            </a:r>
            <a:r>
              <a:rPr lang="en-US" sz="2200" dirty="0"/>
              <a:t> – Returns true when a value is present.</a:t>
            </a:r>
          </a:p>
          <a:p>
            <a:pPr lvl="1"/>
            <a:r>
              <a:rPr lang="en-US" sz="2200" dirty="0" err="1"/>
              <a:t>ifPresent</a:t>
            </a:r>
            <a:r>
              <a:rPr lang="en-US" sz="2200" dirty="0"/>
              <a:t> –Accepts a Consumer on a present value.</a:t>
            </a:r>
          </a:p>
          <a:p>
            <a:pPr lvl="1"/>
            <a:r>
              <a:rPr lang="en-US" sz="2200" dirty="0" smtClean="0"/>
              <a:t>get – Return present value or throw </a:t>
            </a:r>
            <a:r>
              <a:rPr lang="en-US" sz="2200" dirty="0" err="1" smtClean="0"/>
              <a:t>NoSuchElementException</a:t>
            </a:r>
            <a:endParaRPr lang="en-US" sz="2200" dirty="0" smtClean="0"/>
          </a:p>
          <a:p>
            <a:pPr lvl="1"/>
            <a:r>
              <a:rPr lang="en-US" sz="2200" dirty="0" err="1" smtClean="0"/>
              <a:t>orElse</a:t>
            </a:r>
            <a:r>
              <a:rPr lang="en-US" sz="2200" dirty="0" smtClean="0"/>
              <a:t> </a:t>
            </a:r>
            <a:r>
              <a:rPr lang="en-US" sz="2200" dirty="0"/>
              <a:t>– Return present value or a provided value.</a:t>
            </a:r>
          </a:p>
          <a:p>
            <a:pPr lvl="1"/>
            <a:r>
              <a:rPr lang="en-US" sz="2200" dirty="0" err="1"/>
              <a:t>orElseGet</a:t>
            </a:r>
            <a:r>
              <a:rPr lang="en-US" sz="2200" dirty="0"/>
              <a:t> – Return present value or get a value from Supplier</a:t>
            </a:r>
            <a:r>
              <a:rPr lang="en-US" sz="2200" dirty="0" smtClean="0"/>
              <a:t>.</a:t>
            </a:r>
          </a:p>
          <a:p>
            <a:pPr lvl="1"/>
            <a:r>
              <a:rPr lang="en-US" sz="2200" dirty="0" err="1" smtClean="0"/>
              <a:t>orElseThrow</a:t>
            </a:r>
            <a:r>
              <a:rPr lang="en-US" sz="2200" dirty="0" smtClean="0"/>
              <a:t> – Return present value or throw an Exception from Supplier.</a:t>
            </a:r>
            <a:endParaRPr lang="en-US" sz="2200" dirty="0"/>
          </a:p>
          <a:p>
            <a:pPr lvl="1"/>
            <a:r>
              <a:rPr lang="en-US" sz="2200" dirty="0" smtClean="0"/>
              <a:t>map – Apply a Function mapping on a present value, returning the result of the mapping or empty when empty.</a:t>
            </a:r>
          </a:p>
          <a:p>
            <a:pPr lvl="1"/>
            <a:r>
              <a:rPr lang="en-US" sz="2200" dirty="0" smtClean="0"/>
              <a:t>filter – Tests a Predicate on a present value, returning an empty Optional when the test result is false.</a:t>
            </a:r>
          </a:p>
          <a:p>
            <a:pPr lvl="1"/>
            <a:endParaRPr lang="en-US" sz="2200" dirty="0" smtClean="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181808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97" y="326570"/>
            <a:ext cx="8596668" cy="703944"/>
          </a:xfrm>
        </p:spPr>
        <p:txBody>
          <a:bodyPr/>
          <a:lstStyle/>
          <a:p>
            <a:r>
              <a:rPr lang="en-US" dirty="0" smtClean="0"/>
              <a:t>Pure </a:t>
            </a:r>
            <a:r>
              <a:rPr lang="en-US" dirty="0"/>
              <a:t>Commutative </a:t>
            </a:r>
            <a:r>
              <a:rPr lang="en-US" dirty="0" smtClean="0"/>
              <a:t>Functions</a:t>
            </a:r>
            <a:endParaRPr lang="en-US" dirty="0"/>
          </a:p>
        </p:txBody>
      </p:sp>
      <p:sp>
        <p:nvSpPr>
          <p:cNvPr id="3" name="Content Placeholder 2"/>
          <p:cNvSpPr>
            <a:spLocks noGrp="1"/>
          </p:cNvSpPr>
          <p:nvPr>
            <p:ph idx="1"/>
          </p:nvPr>
        </p:nvSpPr>
        <p:spPr>
          <a:xfrm>
            <a:off x="582397" y="1043214"/>
            <a:ext cx="9729411" cy="5255987"/>
          </a:xfrm>
        </p:spPr>
        <p:txBody>
          <a:bodyPr>
            <a:normAutofit/>
          </a:bodyPr>
          <a:lstStyle/>
          <a:p>
            <a:r>
              <a:rPr lang="en-US" sz="2400" dirty="0" smtClean="0"/>
              <a:t>Do not use any information outside of their argument(s).</a:t>
            </a:r>
          </a:p>
          <a:p>
            <a:r>
              <a:rPr lang="en-US" sz="2400" dirty="0" smtClean="0"/>
              <a:t>No side effects: nothing outside of the return value changes.</a:t>
            </a:r>
          </a:p>
          <a:p>
            <a:r>
              <a:rPr lang="en-US" sz="2400" dirty="0" smtClean="0"/>
              <a:t>For any given arguments </a:t>
            </a:r>
            <a:r>
              <a:rPr lang="en-US" sz="2400" i="1" dirty="0" smtClean="0"/>
              <a:t>X</a:t>
            </a:r>
            <a:r>
              <a:rPr lang="en-US" sz="2400" dirty="0" smtClean="0"/>
              <a:t> an equivalent value </a:t>
            </a:r>
            <a:r>
              <a:rPr lang="en-US" sz="2400" i="1" dirty="0" smtClean="0"/>
              <a:t>Y</a:t>
            </a:r>
            <a:r>
              <a:rPr lang="en-US" sz="2400" dirty="0" smtClean="0"/>
              <a:t> is always returned regardless of the argument ordering.</a:t>
            </a:r>
          </a:p>
          <a:p>
            <a:r>
              <a:rPr lang="en-US" sz="2400" dirty="0" smtClean="0"/>
              <a:t>For Functions: </a:t>
            </a:r>
            <a:r>
              <a:rPr lang="en-US" sz="2400" dirty="0" err="1" smtClean="0"/>
              <a:t>fn.apply</a:t>
            </a:r>
            <a:r>
              <a:rPr lang="en-US" sz="2400" dirty="0" smtClean="0"/>
              <a:t>(X).equals(</a:t>
            </a:r>
            <a:r>
              <a:rPr lang="en-US" sz="2400" dirty="0" err="1" smtClean="0"/>
              <a:t>fn.apply</a:t>
            </a:r>
            <a:r>
              <a:rPr lang="en-US" sz="2400" dirty="0" smtClean="0"/>
              <a:t>(X)) is always true. </a:t>
            </a:r>
          </a:p>
          <a:p>
            <a:r>
              <a:rPr lang="en-US" sz="2400" dirty="0" smtClean="0"/>
              <a:t>For Suppliers: </a:t>
            </a:r>
            <a:r>
              <a:rPr lang="en-US" sz="2400" dirty="0" err="1" smtClean="0"/>
              <a:t>s.get</a:t>
            </a:r>
            <a:r>
              <a:rPr lang="en-US" sz="2400" dirty="0" smtClean="0"/>
              <a:t>().equals(</a:t>
            </a:r>
            <a:r>
              <a:rPr lang="en-US" sz="2400" dirty="0" err="1" smtClean="0"/>
              <a:t>s.get</a:t>
            </a:r>
            <a:r>
              <a:rPr lang="en-US" sz="2400" dirty="0" smtClean="0"/>
              <a:t>()) is always true.</a:t>
            </a:r>
          </a:p>
          <a:p>
            <a:r>
              <a:rPr lang="en-US" sz="2400" dirty="0" smtClean="0"/>
              <a:t>For </a:t>
            </a:r>
            <a:r>
              <a:rPr lang="en-US" sz="2400" dirty="0" err="1" smtClean="0"/>
              <a:t>BiFunctions</a:t>
            </a:r>
            <a:r>
              <a:rPr lang="en-US" sz="2400" dirty="0" smtClean="0"/>
              <a:t> </a:t>
            </a:r>
            <a:r>
              <a:rPr lang="en-US" sz="2400" dirty="0" err="1" smtClean="0"/>
              <a:t>fn.apply</a:t>
            </a:r>
            <a:r>
              <a:rPr lang="en-US" sz="2400" dirty="0" smtClean="0"/>
              <a:t>(X, X1).equals(</a:t>
            </a:r>
            <a:r>
              <a:rPr lang="en-US" sz="2400" dirty="0" err="1" smtClean="0"/>
              <a:t>fn.apply</a:t>
            </a:r>
            <a:r>
              <a:rPr lang="en-US" sz="2400" dirty="0" smtClean="0"/>
              <a:t>(X, X1)) and </a:t>
            </a:r>
            <a:r>
              <a:rPr lang="en-US" sz="2400" dirty="0" err="1"/>
              <a:t>fn.apply</a:t>
            </a:r>
            <a:r>
              <a:rPr lang="en-US" sz="2400" dirty="0"/>
              <a:t>(X, X1).</a:t>
            </a:r>
            <a:r>
              <a:rPr lang="en-US" sz="2400" dirty="0" smtClean="0"/>
              <a:t>equals(</a:t>
            </a:r>
            <a:r>
              <a:rPr lang="en-US" sz="2400" dirty="0" err="1" smtClean="0"/>
              <a:t>fn.apply</a:t>
            </a:r>
            <a:r>
              <a:rPr lang="en-US" sz="2400" dirty="0" smtClean="0"/>
              <a:t>(X1, X)) are always true.</a:t>
            </a:r>
          </a:p>
          <a:p>
            <a:r>
              <a:rPr lang="en-US" sz="2400" dirty="0" smtClean="0"/>
              <a:t>“Pure Functions” usually means Pure Commutative Functions.</a:t>
            </a:r>
          </a:p>
          <a:p>
            <a:r>
              <a:rPr lang="en-US" sz="2400" dirty="0" smtClean="0"/>
              <a:t>Such functions are inherently safe.</a:t>
            </a:r>
          </a:p>
          <a:p>
            <a:endParaRPr lang="en-US" sz="2400" dirty="0" smtClean="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2932562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4672"/>
            <a:ext cx="8596668" cy="707571"/>
          </a:xfrm>
        </p:spPr>
        <p:txBody>
          <a:bodyPr/>
          <a:lstStyle/>
          <a:p>
            <a:r>
              <a:rPr lang="en-US" dirty="0" smtClean="0"/>
              <a:t>Is It </a:t>
            </a:r>
            <a:r>
              <a:rPr lang="en-US" dirty="0"/>
              <a:t>Pure Commutative?</a:t>
            </a:r>
          </a:p>
        </p:txBody>
      </p:sp>
      <p:sp>
        <p:nvSpPr>
          <p:cNvPr id="3" name="Content Placeholder 2"/>
          <p:cNvSpPr>
            <a:spLocks noGrp="1"/>
          </p:cNvSpPr>
          <p:nvPr>
            <p:ph idx="1"/>
          </p:nvPr>
        </p:nvSpPr>
        <p:spPr>
          <a:xfrm>
            <a:off x="715434" y="1072243"/>
            <a:ext cx="8596668" cy="5187043"/>
          </a:xfrm>
        </p:spPr>
        <p:txBody>
          <a:bodyPr>
            <a:normAutofit fontScale="77500" lnSpcReduction="20000"/>
          </a:bodyPr>
          <a:lstStyle/>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addOne</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1</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solidFill>
                <a:srgbClr val="FF8000"/>
              </a:solidFill>
              <a:highlight>
                <a:srgbClr val="FFFFFF"/>
              </a:highlight>
              <a:latin typeface="Courier New" panose="02070309020205020404" pitchFamily="49" charset="0"/>
              <a:cs typeface="Courier New" panose="02070309020205020404" pitchFamily="49" charset="0"/>
            </a:endParaRPr>
          </a:p>
          <a:p>
            <a:pPr lvl="1"/>
            <a:r>
              <a:rPr lang="en-US" sz="2200" dirty="0" smtClean="0"/>
              <a:t>Yes. A pure single argument Function is always commutative.</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ToDoubleFunction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endParaRPr lang="en-US" sz="24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	employee </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 </a:t>
            </a: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2000" dirty="0" smtClean="0"/>
              <a:t>Yes.  Per-object property getters are pure and commutative.</a:t>
            </a:r>
            <a:endParaRPr lang="en-US" sz="2000" dirty="0" smtClean="0">
              <a:latin typeface="Courier New" panose="02070309020205020404" pitchFamily="49" charset="0"/>
              <a:cs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getSet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HashSet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&lt;&gt;();</a:t>
            </a:r>
            <a:endParaRPr lang="en-US" sz="2400" dirty="0" smtClean="0">
              <a:latin typeface="Courier New" panose="02070309020205020404" pitchFamily="49" charset="0"/>
              <a:cs typeface="Courier New" panose="02070309020205020404" pitchFamily="49" charset="0"/>
            </a:endParaRPr>
          </a:p>
          <a:p>
            <a:pPr lvl="1"/>
            <a:r>
              <a:rPr lang="en-US" sz="2200" dirty="0" smtClean="0"/>
              <a:t>Yes. A pure function Supplier</a:t>
            </a:r>
            <a:r>
              <a:rPr lang="en-US" sz="2200" dirty="0"/>
              <a:t> </a:t>
            </a:r>
            <a:r>
              <a:rPr lang="en-US" sz="2200" dirty="0" smtClean="0"/>
              <a:t>is always </a:t>
            </a:r>
            <a:r>
              <a:rPr lang="en-US" sz="2200" dirty="0"/>
              <a:t>commutative</a:t>
            </a:r>
            <a:r>
              <a:rPr lang="en-US" sz="2200" dirty="0" smtClean="0"/>
              <a:t>.</a:t>
            </a:r>
          </a:p>
          <a:p>
            <a:r>
              <a:rPr lang="en-US" sz="2400" dirty="0" smtClean="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dirty="0" err="1" smtClean="0">
                <a:solidFill>
                  <a:srgbClr val="000000"/>
                </a:solidFill>
                <a:highlight>
                  <a:srgbClr val="FFFFFF"/>
                </a:highlight>
                <a:latin typeface="Courier New" panose="02070309020205020404" pitchFamily="49" charset="0"/>
                <a:cs typeface="Courier New" panose="02070309020205020404" pitchFamily="49" charset="0"/>
              </a:rPr>
              <a:t>addTwo</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y</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Yes. It is pure and commutative: 3 + 4 = 7 = 4 + 3.</a:t>
            </a:r>
          </a:p>
          <a:p>
            <a:r>
              <a:rPr lang="en-US" sz="2400" dirty="0" smtClean="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dirty="0" err="1" smtClean="0">
                <a:solidFill>
                  <a:srgbClr val="000000"/>
                </a:solidFill>
                <a:highlight>
                  <a:srgbClr val="FFFFFF"/>
                </a:highlight>
                <a:latin typeface="Courier New" panose="02070309020205020404" pitchFamily="49" charset="0"/>
                <a:cs typeface="Courier New" panose="02070309020205020404" pitchFamily="49" charset="0"/>
              </a:rPr>
              <a:t>subtractTwo</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y</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No. It is pure but not commutative: 3 – 4 = -</a:t>
            </a:r>
            <a:r>
              <a:rPr lang="en-US" sz="2200" dirty="0"/>
              <a:t>1 </a:t>
            </a:r>
            <a:r>
              <a:rPr lang="en-US" sz="2200" dirty="0" smtClean="0"/>
              <a:t>≠ 1 = 4 – 3</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testSet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add</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No. It has side effects and uses information outside of arguments.</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printConsumer</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No. Consumers have side effects and are not pure functions.</a:t>
            </a:r>
            <a:endParaRPr lang="en-US" sz="22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0735055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These slides (web): </a:t>
            </a:r>
            <a:r>
              <a:rPr lang="en-US" sz="2600" dirty="0">
                <a:hlinkClick r:id="rId3"/>
              </a:rPr>
              <a:t>https://tinyurl.com/lambda-web</a:t>
            </a:r>
            <a:r>
              <a:rPr lang="en-US" sz="2600" dirty="0"/>
              <a:t> </a:t>
            </a:r>
          </a:p>
          <a:p>
            <a:r>
              <a:rPr lang="en-US" sz="2600" dirty="0" smtClean="0"/>
              <a:t>Richard </a:t>
            </a:r>
            <a:r>
              <a:rPr lang="en-US" sz="2600" dirty="0"/>
              <a:t>Roda</a:t>
            </a:r>
          </a:p>
          <a:p>
            <a:r>
              <a:rPr lang="en-US" sz="2600" dirty="0"/>
              <a:t>Sr. Developer at USANA Health Sciences</a:t>
            </a:r>
          </a:p>
          <a:p>
            <a:r>
              <a:rPr lang="en-US" sz="2600" dirty="0"/>
              <a:t>Over 15 years of Java development experience</a:t>
            </a:r>
          </a:p>
          <a:p>
            <a:r>
              <a:rPr lang="en-US" sz="2600" dirty="0"/>
              <a:t>Oracle Certified Professional Java 8</a:t>
            </a:r>
          </a:p>
          <a:p>
            <a:r>
              <a:rPr lang="en-US" sz="2600" dirty="0"/>
              <a:t>Linked In: </a:t>
            </a:r>
            <a:r>
              <a:rPr lang="en-US" sz="2600" dirty="0">
                <a:hlinkClick r:id="rId4"/>
              </a:rPr>
              <a:t>https://www.linkedin.com/in/richardroda</a:t>
            </a:r>
            <a:r>
              <a:rPr lang="en-US" sz="2600" dirty="0"/>
              <a:t> </a:t>
            </a:r>
            <a:endParaRPr lang="en-US" sz="2600" dirty="0" smtClean="0"/>
          </a:p>
          <a:p>
            <a:r>
              <a:rPr lang="en-US" sz="2600" dirty="0" smtClean="0"/>
              <a:t>These </a:t>
            </a:r>
            <a:r>
              <a:rPr lang="en-US" sz="2600" dirty="0"/>
              <a:t>slides (pdf): </a:t>
            </a:r>
            <a:r>
              <a:rPr lang="en-US" sz="2600" dirty="0">
                <a:hlinkClick r:id="rId5"/>
              </a:rPr>
              <a:t>https://</a:t>
            </a:r>
            <a:r>
              <a:rPr lang="en-US" sz="2600" dirty="0" smtClean="0">
                <a:hlinkClick r:id="rId5"/>
              </a:rPr>
              <a:t>tinyurl.com/love-lambda</a:t>
            </a:r>
            <a:endParaRPr lang="en-US" sz="2600" dirty="0" smtClean="0"/>
          </a:p>
          <a:p>
            <a:pPr marL="0" indent="0">
              <a:buNone/>
            </a:pPr>
            <a:endParaRPr lang="en-US" sz="2600" dirty="0"/>
          </a:p>
          <a:p>
            <a:pPr marL="0" indent="0">
              <a:buNone/>
            </a:pPr>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70859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smtClean="0"/>
              <a:t>Method </a:t>
            </a:r>
            <a:r>
              <a:rPr lang="en-US" sz="2200" dirty="0"/>
              <a:t>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smtClean="0"/>
              <a:t>Instance </a:t>
            </a:r>
            <a:r>
              <a:rPr lang="en-US" sz="2200" dirty="0"/>
              <a:t>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Once familiar with syntax, these can often be read and understood faster.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4240033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p:txBody>
          <a:bodyPr/>
          <a:lstStyle/>
          <a:p>
            <a:r>
              <a:rPr lang="en-US" sz="2000" dirty="0"/>
              <a:t>Example:</a:t>
            </a:r>
          </a:p>
          <a:p>
            <a:pPr marL="0" indent="0">
              <a:buNone/>
            </a:pPr>
            <a:r>
              <a:rPr lang="en-US" sz="2000" dirty="0">
                <a:solidFill>
                  <a:srgbClr val="008000"/>
                </a:solidFill>
                <a:latin typeface="Courier New" panose="02070309020205020404" pitchFamily="49" charset="0"/>
              </a:rPr>
              <a:t>// public static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H'</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'e'</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'o</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Hello </a:t>
            </a:r>
            <a:endParaRPr lang="en-US" sz="2000" dirty="0"/>
          </a:p>
          <a:p>
            <a:r>
              <a:rPr lang="en-US" sz="2000" dirty="0"/>
              <a:t>Arguments are bound in declaration order.</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38118369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Method Reference</a:t>
            </a:r>
          </a:p>
        </p:txBody>
      </p:sp>
      <p:sp>
        <p:nvSpPr>
          <p:cNvPr id="3" name="Content Placeholder 2"/>
          <p:cNvSpPr>
            <a:spLocks noGrp="1"/>
          </p:cNvSpPr>
          <p:nvPr>
            <p:ph idx="1"/>
          </p:nvPr>
        </p:nvSpPr>
        <p:spPr>
          <a:xfrm>
            <a:off x="677334" y="1676401"/>
            <a:ext cx="8695266" cy="4468585"/>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smtClean="0"/>
              <a:t>Syntax similar to static method reference that creates a new object.</a:t>
            </a:r>
          </a:p>
          <a:p>
            <a:r>
              <a:rPr lang="en-US" sz="2000" dirty="0" smtClean="0"/>
              <a:t>Creates </a:t>
            </a:r>
            <a:r>
              <a:rPr lang="en-US" sz="2000" dirty="0"/>
              <a:t>a new instance of the class, and returns it as the result.</a:t>
            </a:r>
          </a:p>
          <a:p>
            <a:r>
              <a:rPr lang="en-US" sz="2000" dirty="0"/>
              <a:t>Must be bound to a functional interface with a non-void return type.</a:t>
            </a:r>
          </a:p>
          <a:p>
            <a:r>
              <a:rPr lang="en-US" sz="2000" dirty="0" smtClean="0"/>
              <a:t>Supplier FI </a:t>
            </a:r>
            <a:r>
              <a:rPr lang="en-US" sz="2000" dirty="0"/>
              <a:t>is canonically used for a constructor method reference</a:t>
            </a:r>
            <a:r>
              <a:rPr lang="en-US" sz="2000" dirty="0" smtClean="0"/>
              <a:t>.</a:t>
            </a:r>
            <a:endParaRPr lang="en-US" sz="20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5252519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4" y="1788459"/>
            <a:ext cx="8596668" cy="4252903"/>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print(Object x)</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Arrays</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asList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2</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3</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printer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1234</a:t>
            </a:r>
            <a:endParaRPr lang="en-US" sz="2000" dirty="0"/>
          </a:p>
          <a:p>
            <a:r>
              <a:rPr lang="en-US" sz="2000" dirty="0"/>
              <a:t>The same rules that apply for binding lambda variables to a static method also apply when binding to a method on an instance:</a:t>
            </a:r>
          </a:p>
          <a:p>
            <a:r>
              <a:rPr lang="en-US" sz="2000" dirty="0"/>
              <a:t>class members, </a:t>
            </a:r>
            <a:r>
              <a:rPr lang="en-US" sz="2000" i="1" dirty="0"/>
              <a:t>effectively final </a:t>
            </a:r>
            <a:r>
              <a:rPr lang="en-US" sz="2000" dirty="0"/>
              <a:t>arguments and local variables may be used as a method reference on an instance.</a:t>
            </a:r>
          </a:p>
          <a:p>
            <a:r>
              <a:rPr lang="en-US" sz="2000" dirty="0"/>
              <a:t>Arguments are bound in declaration order.</a:t>
            </a:r>
          </a:p>
          <a:p>
            <a:endParaRPr lang="en-US" sz="2000" dirty="0"/>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2718945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957389"/>
            <a:ext cx="8596668" cy="4083974"/>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smtClean="0">
                <a:solidFill>
                  <a:srgbClr val="000000"/>
                </a:solidFill>
                <a:latin typeface="Courier New" panose="02070309020205020404" pitchFamily="49" charset="0"/>
              </a:rPr>
              <a:t>toUpper</a:t>
            </a:r>
            <a:r>
              <a:rPr lang="en-US" sz="2000" dirty="0" smtClean="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6037686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9656"/>
            <a:ext cx="8596668" cy="748553"/>
          </a:xfrm>
        </p:spPr>
        <p:txBody>
          <a:bodyPr/>
          <a:lstStyle/>
          <a:p>
            <a:r>
              <a:rPr lang="en-US" dirty="0"/>
              <a:t>What is a Java Stream?</a:t>
            </a:r>
          </a:p>
        </p:txBody>
      </p:sp>
      <p:sp>
        <p:nvSpPr>
          <p:cNvPr id="3" name="Content Placeholder 2"/>
          <p:cNvSpPr>
            <a:spLocks noGrp="1"/>
          </p:cNvSpPr>
          <p:nvPr>
            <p:ph idx="1"/>
          </p:nvPr>
        </p:nvSpPr>
        <p:spPr>
          <a:xfrm>
            <a:off x="677334" y="1813400"/>
            <a:ext cx="8596668" cy="3506391"/>
          </a:xfrm>
        </p:spPr>
        <p:txBody>
          <a:bodyPr>
            <a:normAutofit/>
          </a:bodyPr>
          <a:lstStyle/>
          <a:p>
            <a:r>
              <a:rPr lang="en-US" sz="2400" dirty="0"/>
              <a:t>Abstraction for computation of elements.</a:t>
            </a:r>
          </a:p>
          <a:p>
            <a:r>
              <a:rPr lang="en-US" sz="2400" dirty="0"/>
              <a:t>A computation structure, not a data structure.</a:t>
            </a:r>
          </a:p>
          <a:p>
            <a:r>
              <a:rPr lang="en-US" sz="2400" dirty="0"/>
              <a:t>A stream consists of</a:t>
            </a:r>
          </a:p>
          <a:p>
            <a:pPr marL="800100" lvl="1" indent="-342900">
              <a:buFont typeface="+mj-lt"/>
              <a:buAutoNum type="arabicPeriod"/>
            </a:pPr>
            <a:r>
              <a:rPr lang="en-US" sz="2000" dirty="0"/>
              <a:t>A data source</a:t>
            </a:r>
          </a:p>
          <a:p>
            <a:pPr marL="800100" lvl="1" indent="-342900">
              <a:buFont typeface="+mj-lt"/>
              <a:buAutoNum type="arabicPeriod"/>
            </a:pPr>
            <a:r>
              <a:rPr lang="en-US" sz="2000" dirty="0"/>
              <a:t>Zero or more intermediate operations.</a:t>
            </a:r>
          </a:p>
          <a:p>
            <a:pPr marL="800100" lvl="1" indent="-342900">
              <a:buFont typeface="+mj-lt"/>
              <a:buAutoNum type="arabicPeriod"/>
            </a:pPr>
            <a:r>
              <a:rPr lang="en-US" sz="2000" dirty="0"/>
              <a:t>A terminal </a:t>
            </a:r>
            <a:r>
              <a:rPr lang="en-US" sz="2000" dirty="0" smtClean="0"/>
              <a:t>operation, which starts the processing.</a:t>
            </a:r>
          </a:p>
          <a:p>
            <a:pPr marL="800100" lvl="1" indent="-342900">
              <a:buFont typeface="+mj-lt"/>
              <a:buAutoNum type="arabicPeriod"/>
            </a:pPr>
            <a:r>
              <a:rPr lang="en-US" sz="2000" dirty="0" smtClean="0"/>
              <a:t>(Optional) A close operation, to release any resources such a files.</a:t>
            </a:r>
            <a:endParaRPr lang="en-US" sz="20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848888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1099A7-8879-B141-9237-C66AEAD5F6B7}"/>
              </a:ext>
            </a:extLst>
          </p:cNvPr>
          <p:cNvSpPr>
            <a:spLocks noGrp="1"/>
          </p:cNvSpPr>
          <p:nvPr>
            <p:ph type="title"/>
          </p:nvPr>
        </p:nvSpPr>
        <p:spPr/>
        <p:txBody>
          <a:bodyPr/>
          <a:lstStyle/>
          <a:p>
            <a:r>
              <a:rPr lang="en-US" dirty="0"/>
              <a:t>A Data Source </a:t>
            </a:r>
          </a:p>
        </p:txBody>
      </p:sp>
      <p:sp>
        <p:nvSpPr>
          <p:cNvPr id="3" name="Content Placeholder 2">
            <a:extLst>
              <a:ext uri="{FF2B5EF4-FFF2-40B4-BE49-F238E27FC236}">
                <a16:creationId xmlns:a16="http://schemas.microsoft.com/office/drawing/2014/main" xmlns="" id="{DE647D84-AA56-C24E-9DC5-D393CBE4ABED}"/>
              </a:ext>
            </a:extLst>
          </p:cNvPr>
          <p:cNvSpPr>
            <a:spLocks noGrp="1"/>
          </p:cNvSpPr>
          <p:nvPr>
            <p:ph idx="1"/>
          </p:nvPr>
        </p:nvSpPr>
        <p:spPr>
          <a:xfrm>
            <a:off x="695096" y="1429860"/>
            <a:ext cx="8596668" cy="4628040"/>
          </a:xfrm>
        </p:spPr>
        <p:txBody>
          <a:bodyPr>
            <a:normAutofit fontScale="77500" lnSpcReduction="20000"/>
          </a:bodyPr>
          <a:lstStyle/>
          <a:p>
            <a:r>
              <a:rPr lang="en-US" sz="2400" dirty="0"/>
              <a:t>Can be </a:t>
            </a:r>
            <a:r>
              <a:rPr lang="en-US" sz="2400" dirty="0" smtClean="0"/>
              <a:t>anything </a:t>
            </a:r>
            <a:r>
              <a:rPr lang="en-US" sz="2400" dirty="0"/>
              <a:t>that supplies data</a:t>
            </a:r>
          </a:p>
          <a:p>
            <a:pPr lvl="1"/>
            <a:r>
              <a:rPr lang="en-US" sz="1800" dirty="0"/>
              <a:t>A Collection </a:t>
            </a:r>
          </a:p>
          <a:p>
            <a:pPr lvl="1"/>
            <a:r>
              <a:rPr lang="en-US" sz="1800" dirty="0"/>
              <a:t>A file</a:t>
            </a:r>
          </a:p>
          <a:p>
            <a:pPr lvl="1"/>
            <a:r>
              <a:rPr lang="en-US" sz="1800" dirty="0"/>
              <a:t>An iterated function </a:t>
            </a:r>
          </a:p>
          <a:p>
            <a:pPr lvl="1"/>
            <a:r>
              <a:rPr lang="en-US" sz="1800" dirty="0"/>
              <a:t>Can be </a:t>
            </a:r>
            <a:r>
              <a:rPr lang="en-US" sz="1800" dirty="0" smtClean="0"/>
              <a:t>infinite. </a:t>
            </a:r>
            <a:endParaRPr lang="en-US" sz="1800" dirty="0"/>
          </a:p>
          <a:p>
            <a:r>
              <a:rPr lang="en-US" sz="2400" dirty="0"/>
              <a:t>Is Lazy</a:t>
            </a:r>
          </a:p>
          <a:p>
            <a:pPr lvl="1"/>
            <a:r>
              <a:rPr lang="en-US" sz="1800" dirty="0"/>
              <a:t>Only used when a </a:t>
            </a:r>
            <a:r>
              <a:rPr lang="en-US" sz="1800" i="1" dirty="0"/>
              <a:t>terminal operation </a:t>
            </a:r>
            <a:r>
              <a:rPr lang="en-US" sz="1800" dirty="0"/>
              <a:t>is applied to the stream</a:t>
            </a:r>
            <a:r>
              <a:rPr lang="en-US" sz="1800" dirty="0" smtClean="0"/>
              <a:t>.</a:t>
            </a:r>
          </a:p>
          <a:p>
            <a:r>
              <a:rPr lang="en-US" sz="2400" dirty="0" smtClean="0"/>
              <a:t>Streams created from resources such as files should be closed</a:t>
            </a:r>
          </a:p>
          <a:p>
            <a:r>
              <a:rPr lang="en-US" sz="2400" dirty="0" smtClean="0">
                <a:solidFill>
                  <a:srgbClr val="000000"/>
                </a:solidFill>
                <a:highlight>
                  <a:srgbClr val="FFFFFF"/>
                </a:highlight>
              </a:rPr>
              <a:t> </a:t>
            </a:r>
            <a:r>
              <a:rPr lang="en-US" sz="2300"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processFileStream</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FF"/>
                </a:solidFill>
                <a:highlight>
                  <a:srgbClr val="FFFFFF"/>
                </a:highlight>
                <a:latin typeface="Courier New" panose="02070309020205020404" pitchFamily="49" charset="0"/>
                <a:cs typeface="Courier New" panose="02070309020205020404" pitchFamily="49" charset="0"/>
              </a:rPr>
              <a:t>try</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fileStream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getStreamFromFile</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808080"/>
                </a:solidFill>
                <a:highlight>
                  <a:srgbClr val="FFFFFF"/>
                </a:highlight>
                <a:latin typeface="Courier New" panose="02070309020205020404" pitchFamily="49" charset="0"/>
                <a:cs typeface="Courier New" panose="02070309020205020404" pitchFamily="49" charset="0"/>
              </a:rPr>
              <a:t>"foo.txt"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fileStream</a:t>
            </a:r>
            <a:r>
              <a:rPr lang="en-US" sz="23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limit</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smtClean="0">
                <a:solidFill>
                  <a:srgbClr val="FF8000"/>
                </a:solidFill>
                <a:highlight>
                  <a:srgbClr val="FFFFFF"/>
                </a:highlight>
                <a:latin typeface="Courier New" panose="02070309020205020404" pitchFamily="49" charset="0"/>
                <a:cs typeface="Courier New" panose="02070309020205020404" pitchFamily="49" charset="0"/>
              </a:rPr>
              <a:t>100000</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11218192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44DCEE-D719-EA48-B6D6-E5B949E302CA}"/>
              </a:ext>
            </a:extLst>
          </p:cNvPr>
          <p:cNvSpPr>
            <a:spLocks noGrp="1"/>
          </p:cNvSpPr>
          <p:nvPr>
            <p:ph type="title"/>
          </p:nvPr>
        </p:nvSpPr>
        <p:spPr/>
        <p:txBody>
          <a:bodyPr/>
          <a:lstStyle/>
          <a:p>
            <a:r>
              <a:rPr lang="en-US"/>
              <a:t>Intermediate Operations </a:t>
            </a:r>
          </a:p>
        </p:txBody>
      </p:sp>
      <p:sp>
        <p:nvSpPr>
          <p:cNvPr id="3" name="Content Placeholder 2">
            <a:extLst>
              <a:ext uri="{FF2B5EF4-FFF2-40B4-BE49-F238E27FC236}">
                <a16:creationId xmlns:a16="http://schemas.microsoft.com/office/drawing/2014/main" xmlns="" id="{596B04A5-F913-8D47-8FAA-B2EFD0A141E5}"/>
              </a:ext>
            </a:extLst>
          </p:cNvPr>
          <p:cNvSpPr>
            <a:spLocks noGrp="1"/>
          </p:cNvSpPr>
          <p:nvPr>
            <p:ph idx="1"/>
          </p:nvPr>
        </p:nvSpPr>
        <p:spPr>
          <a:xfrm>
            <a:off x="677334" y="1627722"/>
            <a:ext cx="8596668" cy="4822064"/>
          </a:xfrm>
        </p:spPr>
        <p:txBody>
          <a:bodyPr>
            <a:normAutofit/>
          </a:bodyPr>
          <a:lstStyle/>
          <a:p>
            <a:r>
              <a:rPr lang="en-US" sz="2400" dirty="0"/>
              <a:t>Accepts a stream, and returns a stream with the operation appended.</a:t>
            </a:r>
          </a:p>
          <a:p>
            <a:r>
              <a:rPr lang="en-US" sz="2400" dirty="0" smtClean="0"/>
              <a:t>Are </a:t>
            </a:r>
            <a:r>
              <a:rPr lang="en-US" sz="2400" dirty="0"/>
              <a:t>Lazy</a:t>
            </a:r>
          </a:p>
          <a:p>
            <a:pPr lvl="1"/>
            <a:r>
              <a:rPr lang="en-US" sz="1800" dirty="0"/>
              <a:t>Only used when a </a:t>
            </a:r>
            <a:r>
              <a:rPr lang="en-US" sz="1800" i="1" dirty="0"/>
              <a:t>terminal operation </a:t>
            </a:r>
            <a:r>
              <a:rPr lang="en-US" sz="1800" dirty="0"/>
              <a:t>is applied to the stream.</a:t>
            </a:r>
          </a:p>
          <a:p>
            <a:r>
              <a:rPr lang="en-US" sz="2400" dirty="0" smtClean="0"/>
              <a:t>Typical </a:t>
            </a:r>
            <a:r>
              <a:rPr lang="en-US" sz="2400" dirty="0"/>
              <a:t>Intermediate operations</a:t>
            </a:r>
          </a:p>
          <a:p>
            <a:pPr lvl="1"/>
            <a:r>
              <a:rPr lang="en-US" sz="1800" dirty="0"/>
              <a:t>Filtering items to those that match a predicate </a:t>
            </a:r>
            <a:endParaRPr lang="en-US" sz="1800" dirty="0" smtClean="0"/>
          </a:p>
          <a:p>
            <a:pPr lvl="1"/>
            <a:r>
              <a:rPr lang="en-US" sz="1800" dirty="0" smtClean="0"/>
              <a:t>Mapping </a:t>
            </a:r>
            <a:r>
              <a:rPr lang="en-US" sz="1800" dirty="0"/>
              <a:t>items using a function </a:t>
            </a:r>
          </a:p>
          <a:p>
            <a:pPr lvl="1"/>
            <a:r>
              <a:rPr lang="en-US" sz="1800" dirty="0"/>
              <a:t>Skipping and limiting items processed.  Can turn an infinite stream into a finite stream</a:t>
            </a:r>
            <a:r>
              <a:rPr lang="en-US" sz="1800" dirty="0" smtClean="0"/>
              <a:t>.</a:t>
            </a:r>
            <a:endParaRPr lang="en-US" sz="18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38467489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8574D1-A136-CC47-84C9-9427079EC3D4}"/>
              </a:ext>
            </a:extLst>
          </p:cNvPr>
          <p:cNvSpPr>
            <a:spLocks noGrp="1"/>
          </p:cNvSpPr>
          <p:nvPr>
            <p:ph type="title"/>
          </p:nvPr>
        </p:nvSpPr>
        <p:spPr/>
        <p:txBody>
          <a:bodyPr/>
          <a:lstStyle/>
          <a:p>
            <a:r>
              <a:rPr lang="en-US"/>
              <a:t>A Terminal Operation </a:t>
            </a:r>
          </a:p>
        </p:txBody>
      </p:sp>
      <p:sp>
        <p:nvSpPr>
          <p:cNvPr id="3" name="Content Placeholder 2">
            <a:extLst>
              <a:ext uri="{FF2B5EF4-FFF2-40B4-BE49-F238E27FC236}">
                <a16:creationId xmlns:a16="http://schemas.microsoft.com/office/drawing/2014/main" xmlns="" id="{A293779C-293F-5945-9EF3-990D36829D17}"/>
              </a:ext>
            </a:extLst>
          </p:cNvPr>
          <p:cNvSpPr>
            <a:spLocks noGrp="1"/>
          </p:cNvSpPr>
          <p:nvPr>
            <p:ph idx="1"/>
          </p:nvPr>
        </p:nvSpPr>
        <p:spPr>
          <a:xfrm>
            <a:off x="677334" y="1636603"/>
            <a:ext cx="8596668" cy="4530154"/>
          </a:xfrm>
        </p:spPr>
        <p:txBody>
          <a:bodyPr>
            <a:normAutofit/>
          </a:bodyPr>
          <a:lstStyle/>
          <a:p>
            <a:r>
              <a:rPr lang="en-US" sz="2400" dirty="0"/>
              <a:t>Often returns a result such as a value or collection </a:t>
            </a:r>
          </a:p>
          <a:p>
            <a:r>
              <a:rPr lang="en-US" sz="2400" dirty="0" smtClean="0"/>
              <a:t>Is Eager</a:t>
            </a:r>
            <a:endParaRPr lang="en-US" sz="2400" dirty="0"/>
          </a:p>
          <a:p>
            <a:pPr lvl="1"/>
            <a:r>
              <a:rPr lang="en-US" sz="1800" dirty="0"/>
              <a:t>Starts the processing of elements from the data source through any Intermediate operations </a:t>
            </a:r>
          </a:p>
          <a:p>
            <a:pPr lvl="1"/>
            <a:r>
              <a:rPr lang="en-US" sz="1800" dirty="0"/>
              <a:t>A stream is a passive description of a </a:t>
            </a:r>
            <a:r>
              <a:rPr lang="en-US" sz="1800" dirty="0" smtClean="0"/>
              <a:t>data source and intermediate operations until </a:t>
            </a:r>
            <a:r>
              <a:rPr lang="en-US" sz="1800" dirty="0"/>
              <a:t>a terminal operation is applied. </a:t>
            </a:r>
          </a:p>
          <a:p>
            <a:r>
              <a:rPr lang="en-US" sz="2000" dirty="0"/>
              <a:t> </a:t>
            </a:r>
            <a:r>
              <a:rPr lang="en-US" sz="2400" dirty="0" smtClean="0"/>
              <a:t>Executes the </a:t>
            </a:r>
            <a:r>
              <a:rPr lang="en-US" sz="2400" dirty="0"/>
              <a:t>stream </a:t>
            </a:r>
          </a:p>
          <a:p>
            <a:pPr lvl="1"/>
            <a:r>
              <a:rPr lang="en-US" sz="1800" dirty="0"/>
              <a:t>Any further </a:t>
            </a:r>
            <a:r>
              <a:rPr lang="en-US" sz="1800" dirty="0" smtClean="0"/>
              <a:t>operations except close() </a:t>
            </a:r>
            <a:r>
              <a:rPr lang="en-US" sz="1800" dirty="0"/>
              <a:t>result in an </a:t>
            </a:r>
            <a:r>
              <a:rPr lang="en-US" sz="1800" dirty="0" err="1"/>
              <a:t>IllegalStateException</a:t>
            </a:r>
            <a:r>
              <a:rPr lang="en-US" sz="1800" dirty="0"/>
              <a:t> </a:t>
            </a:r>
            <a:endParaRPr lang="en-US" sz="1800" dirty="0" smtClean="0"/>
          </a:p>
          <a:p>
            <a:pPr lvl="1"/>
            <a:r>
              <a:rPr lang="en-US" sz="1800" dirty="0" smtClean="0"/>
              <a:t>Does not close the stream.  Streams that should be closed should be used in a try-with-resources block.</a:t>
            </a:r>
            <a:endParaRPr lang="en-US" sz="18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29126730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a Lambda </a:t>
            </a:r>
            <a:r>
              <a:rPr lang="en-US" dirty="0"/>
              <a:t>Expression?</a:t>
            </a:r>
          </a:p>
        </p:txBody>
      </p:sp>
      <p:sp>
        <p:nvSpPr>
          <p:cNvPr id="3" name="Content Placeholder 2"/>
          <p:cNvSpPr>
            <a:spLocks noGrp="1"/>
          </p:cNvSpPr>
          <p:nvPr>
            <p:ph idx="1"/>
          </p:nvPr>
        </p:nvSpPr>
        <p:spPr>
          <a:xfrm>
            <a:off x="677334" y="1385346"/>
            <a:ext cx="8596668" cy="4654773"/>
          </a:xfrm>
        </p:spPr>
        <p:txBody>
          <a:bodyPr>
            <a:normAutofit lnSpcReduction="10000"/>
          </a:bodyPr>
          <a:lstStyle/>
          <a:p>
            <a:r>
              <a:rPr lang="en-US" sz="2400" dirty="0"/>
              <a:t>In Java, it is an unnamed function that is bound to </a:t>
            </a:r>
            <a:r>
              <a:rPr lang="en-US" sz="2400" dirty="0" smtClean="0"/>
              <a:t>a </a:t>
            </a:r>
            <a:r>
              <a:rPr lang="en-US" sz="2400" i="1" dirty="0" smtClean="0"/>
              <a:t>functional </a:t>
            </a:r>
            <a:r>
              <a:rPr lang="en-US" sz="2400" i="1" dirty="0"/>
              <a:t>interface</a:t>
            </a:r>
            <a:r>
              <a:rPr lang="en-US" sz="2400" dirty="0"/>
              <a:t> as an object.</a:t>
            </a:r>
          </a:p>
          <a:p>
            <a:r>
              <a:rPr lang="en-US" sz="2400" dirty="0"/>
              <a:t>Similar to </a:t>
            </a:r>
            <a:r>
              <a:rPr lang="en-US" sz="2400" dirty="0" smtClean="0"/>
              <a:t>an inner class: </a:t>
            </a:r>
            <a:r>
              <a:rPr lang="en-US" sz="2400" dirty="0"/>
              <a:t>class members, </a:t>
            </a:r>
            <a:r>
              <a:rPr lang="en-US" sz="2400" i="1" dirty="0"/>
              <a:t>effectively final </a:t>
            </a:r>
            <a:r>
              <a:rPr lang="en-US" sz="2400" dirty="0"/>
              <a:t>arguments and local variables are available to it.</a:t>
            </a:r>
          </a:p>
          <a:p>
            <a:r>
              <a:rPr lang="en-US" sz="2400" dirty="0"/>
              <a:t>Lambdas may only exist when assigned to a </a:t>
            </a:r>
            <a:r>
              <a:rPr lang="en-US" sz="2400" dirty="0" smtClean="0"/>
              <a:t>functional </a:t>
            </a:r>
            <a:r>
              <a:rPr lang="en-US" sz="2400" dirty="0"/>
              <a:t>i</a:t>
            </a:r>
            <a:r>
              <a:rPr lang="en-US" sz="2400" dirty="0" smtClean="0"/>
              <a:t>nterface</a:t>
            </a:r>
            <a:r>
              <a:rPr lang="en-US" sz="2400" dirty="0"/>
              <a:t>, including being passed in as a parameter or returned as a result.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r>
              <a:rPr lang="en-US" sz="2400" dirty="0" smtClean="0"/>
              <a:t>.</a:t>
            </a:r>
          </a:p>
          <a:p>
            <a:r>
              <a:rPr lang="en-US" sz="2400" dirty="0" smtClean="0"/>
              <a:t>A </a:t>
            </a:r>
            <a:r>
              <a:rPr lang="en-US" sz="2400" i="1" dirty="0" smtClean="0"/>
              <a:t>functional interface</a:t>
            </a:r>
            <a:r>
              <a:rPr lang="en-US" sz="2400" dirty="0" smtClean="0"/>
              <a:t> is an interface with exactly one abstract method.</a:t>
            </a:r>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34893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fontScale="92500" lnSpcReduction="10000"/>
          </a:bodyPr>
          <a:lstStyle/>
          <a:p>
            <a:r>
              <a:rPr lang="en-US" sz="2400" dirty="0"/>
              <a:t>The data source is the raw material to be processed.</a:t>
            </a:r>
          </a:p>
          <a:p>
            <a:r>
              <a:rPr lang="en-US" sz="2400" dirty="0"/>
              <a:t>Adding the intermediate operations is like getting the workers into place.  The terminal operation is like the worker who packages the finished product.</a:t>
            </a:r>
          </a:p>
          <a:p>
            <a:r>
              <a:rPr lang="en-US" sz="2400" dirty="0"/>
              <a:t>Like a conveyor belt takes the result of the previous worker’s changes to the next worker, a Stream takes the data source output or previous intermediate operation result as the input to the next intermediate operation or 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it is running, it can’t be changed.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6035663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012372"/>
            <a:ext cx="8596668" cy="5366016"/>
          </a:xfrm>
        </p:spPr>
        <p:txBody>
          <a:bodyPr>
            <a:normAutofit fontScale="92500" lnSpcReduction="10000"/>
          </a:bodyPr>
          <a:lstStyle/>
          <a:p>
            <a:pPr marL="0" indent="0">
              <a:buNone/>
            </a:pPr>
            <a:r>
              <a:rPr lang="en-US"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addPositive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Intermediate Operation</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Operation</a:t>
            </a: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smtClean="0">
                <a:solidFill>
                  <a:schemeClr val="tx1"/>
                </a:solidFill>
                <a:highlight>
                  <a:srgbClr val="FFFFFF"/>
                </a:highlight>
                <a:cs typeface="Courier New" panose="02070309020205020404" pitchFamily="49" charset="0"/>
              </a:rPr>
              <a:t>All </a:t>
            </a:r>
            <a:r>
              <a:rPr lang="en-US" dirty="0">
                <a:solidFill>
                  <a:schemeClr val="tx1"/>
                </a:solidFill>
                <a:highlight>
                  <a:srgbClr val="FFFFFF"/>
                </a:highlight>
                <a:cs typeface="Courier New" panose="02070309020205020404" pitchFamily="49" charset="0"/>
              </a:rPr>
              <a:t>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r>
              <a:rPr lang="en-US" dirty="0" smtClean="0">
                <a:solidFill>
                  <a:schemeClr val="tx1"/>
                </a:solidFill>
                <a:highlight>
                  <a:srgbClr val="FFFFFF"/>
                </a:highlight>
                <a:cs typeface="Courier New" panose="02070309020205020404" pitchFamily="49" charset="0"/>
              </a:rPr>
              <a:t>.</a:t>
            </a:r>
          </a:p>
          <a:p>
            <a:r>
              <a:rPr lang="en-US" dirty="0">
                <a:solidFill>
                  <a:srgbClr val="000000"/>
                </a:solidFill>
                <a:highlight>
                  <a:srgbClr val="FFFFFF"/>
                </a:highlight>
                <a:latin typeface="Courier New" panose="02070309020205020404" pitchFamily="49" charset="0"/>
                <a:cs typeface="Courier New" panose="02070309020205020404" pitchFamily="49" charset="0"/>
              </a:rPr>
              <a:t>f</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ilter </a:t>
            </a:r>
            <a:r>
              <a:rPr lang="en-US" dirty="0">
                <a:solidFill>
                  <a:schemeClr val="tx1"/>
                </a:solidFill>
                <a:highlight>
                  <a:srgbClr val="FFFFFF"/>
                </a:highlight>
                <a:cs typeface="Courier New" panose="02070309020205020404" pitchFamily="49" charset="0"/>
              </a:rPr>
              <a:t>is </a:t>
            </a:r>
            <a:r>
              <a:rPr lang="en-US" dirty="0" smtClean="0">
                <a:solidFill>
                  <a:schemeClr val="tx1"/>
                </a:solidFill>
                <a:highlight>
                  <a:srgbClr val="FFFFFF"/>
                </a:highlight>
                <a:cs typeface="Courier New" panose="02070309020205020404" pitchFamily="49" charset="0"/>
              </a:rPr>
              <a:t>an intermediate operation.</a:t>
            </a:r>
          </a:p>
          <a:p>
            <a:r>
              <a:rPr lang="en-US" dirty="0" smtClean="0">
                <a:solidFill>
                  <a:srgbClr val="000000"/>
                </a:solidFill>
                <a:highlight>
                  <a:srgbClr val="FFFFFF"/>
                </a:highlight>
                <a:latin typeface="Courier New" panose="02070309020205020404" pitchFamily="49" charset="0"/>
                <a:cs typeface="Courier New" panose="02070309020205020404" pitchFamily="49" charset="0"/>
              </a:rPr>
              <a:t>reduce</a:t>
            </a:r>
            <a:r>
              <a:rPr lang="en-US" dirty="0" smtClean="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a:t>
            </a:r>
            <a:r>
              <a:rPr lang="en-US" dirty="0" smtClean="0">
                <a:solidFill>
                  <a:schemeClr val="tx1"/>
                </a:solidFill>
                <a:highlight>
                  <a:srgbClr val="FFFFFF"/>
                </a:highlight>
                <a:cs typeface="Courier New" panose="02070309020205020404" pitchFamily="49" charset="0"/>
              </a:rPr>
              <a:t>the </a:t>
            </a:r>
            <a:r>
              <a:rPr lang="en-US" dirty="0">
                <a:solidFill>
                  <a:schemeClr val="tx1"/>
                </a:solidFill>
                <a:highlight>
                  <a:srgbClr val="FFFFFF"/>
                </a:highlight>
                <a:cs typeface="Courier New" panose="02070309020205020404" pitchFamily="49" charset="0"/>
              </a:rPr>
              <a:t>terminal </a:t>
            </a:r>
            <a:r>
              <a:rPr lang="en-US" i="1" dirty="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on the </a:t>
            </a:r>
            <a:r>
              <a:rPr lang="en-US" dirty="0" smtClean="0">
                <a:solidFill>
                  <a:schemeClr val="tx1"/>
                </a:solidFill>
                <a:highlight>
                  <a:srgbClr val="FFFFFF"/>
                </a:highlight>
                <a:cs typeface="Courier New" panose="02070309020205020404" pitchFamily="49" charset="0"/>
              </a:rPr>
              <a:t>stream.</a:t>
            </a:r>
            <a:endParaRPr lang="en-US" dirty="0">
              <a:solidFill>
                <a:schemeClr val="tx1"/>
              </a:solidFill>
              <a:highlight>
                <a:srgbClr val="FFFFFF"/>
              </a:highlight>
              <a:cs typeface="Courier New" panose="02070309020205020404" pitchFamily="49" charset="0"/>
            </a:endParaRPr>
          </a:p>
          <a:p>
            <a:r>
              <a:rPr lang="en-US" dirty="0">
                <a:solidFill>
                  <a:schemeClr val="tx1"/>
                </a:solidFill>
                <a:highlight>
                  <a:srgbClr val="FFFFFF"/>
                </a:highlight>
                <a:cs typeface="Courier New" panose="02070309020205020404" pitchFamily="49" charset="0"/>
              </a:rPr>
              <a:t>A reduction processes 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a:p>
            <a:r>
              <a:rPr lang="en-US" dirty="0"/>
              <a:t>The first argument to </a:t>
            </a:r>
            <a:r>
              <a:rPr lang="en-US" dirty="0">
                <a:latin typeface="Courier New" panose="02070309020205020404" pitchFamily="49" charset="0"/>
                <a:cs typeface="Courier New" panose="02070309020205020404" pitchFamily="49" charset="0"/>
              </a:rPr>
              <a:t>reduce</a:t>
            </a:r>
            <a:r>
              <a:rPr lang="en-US" dirty="0"/>
              <a:t> is the identity property.  For addition and counting, it is 0.  For a multiplication it is 1, for strings it is “” (empty string).</a:t>
            </a:r>
          </a:p>
          <a:p>
            <a:r>
              <a:rPr lang="en-US" dirty="0"/>
              <a:t>The lambda is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 that is given a running total and the current element.  They are processed by adding them together.</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6423481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They offer a performance benefit over the generic stream by avoiding boxing of primitive computations.</a:t>
            </a:r>
          </a:p>
          <a:p>
            <a:r>
              <a:rPr lang="en-US" dirty="0"/>
              <a:t>They offer additional terminal operations,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 with range and </a:t>
            </a:r>
            <a:r>
              <a:rPr lang="en-US" dirty="0" err="1"/>
              <a:t>forEach</a:t>
            </a:r>
            <a:r>
              <a:rPr lang="en-US" dirty="0"/>
              <a:t>.</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37901026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a16="http://schemas.microsoft.com/office/drawing/2014/main" xmlns=""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32" y="334404"/>
            <a:ext cx="8596668" cy="690282"/>
          </a:xfrm>
        </p:spPr>
        <p:txBody>
          <a:bodyPr/>
          <a:lstStyle/>
          <a:p>
            <a:r>
              <a:rPr lang="en-US" dirty="0" smtClean="0"/>
              <a:t>Map </a:t>
            </a:r>
            <a:endParaRPr lang="en-US" dirty="0"/>
          </a:p>
        </p:txBody>
      </p:sp>
      <p:sp>
        <p:nvSpPr>
          <p:cNvPr id="3" name="Content Placeholder 2"/>
          <p:cNvSpPr>
            <a:spLocks noGrp="1"/>
          </p:cNvSpPr>
          <p:nvPr>
            <p:ph idx="1"/>
          </p:nvPr>
        </p:nvSpPr>
        <p:spPr>
          <a:xfrm>
            <a:off x="536133" y="1126670"/>
            <a:ext cx="8977982" cy="5236029"/>
          </a:xfrm>
        </p:spPr>
        <p:txBody>
          <a:bodyPr>
            <a:normAutofit fontScale="70000" lnSpcReduction="20000"/>
          </a:bodyPr>
          <a:lstStyle/>
          <a:p>
            <a:r>
              <a:rPr lang="en-US" sz="2600" dirty="0"/>
              <a:t>Not to be confused with </a:t>
            </a:r>
            <a:r>
              <a:rPr lang="en-US" sz="2600" dirty="0" err="1">
                <a:solidFill>
                  <a:srgbClr val="000000"/>
                </a:solidFill>
                <a:latin typeface="Courier New" panose="02070309020205020404" pitchFamily="49" charset="0"/>
              </a:rPr>
              <a:t>java.util.Map</a:t>
            </a:r>
            <a:r>
              <a:rPr lang="en-US" sz="2600" dirty="0"/>
              <a:t>.</a:t>
            </a:r>
          </a:p>
          <a:p>
            <a:r>
              <a:rPr lang="en-US" sz="2600" dirty="0"/>
              <a:t>Uses a </a:t>
            </a:r>
            <a:r>
              <a:rPr lang="en-US" sz="2600" dirty="0">
                <a:latin typeface="Courier New" panose="02070309020205020404" pitchFamily="49" charset="0"/>
                <a:cs typeface="Courier New" panose="02070309020205020404" pitchFamily="49" charset="0"/>
              </a:rPr>
              <a:t>Function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T,R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t> </a:t>
            </a:r>
            <a:r>
              <a:rPr lang="en-US" sz="2600" dirty="0" smtClean="0"/>
              <a:t>to </a:t>
            </a:r>
            <a:r>
              <a:rPr lang="en-US" sz="2600" dirty="0"/>
              <a:t>apply a computation or mapping on stream elements.</a:t>
            </a:r>
          </a:p>
          <a:p>
            <a:r>
              <a:rPr lang="en-US" sz="2600" dirty="0"/>
              <a:t>A pure function should be used if possible</a:t>
            </a:r>
            <a:r>
              <a:rPr lang="en-US" sz="2600" dirty="0" smtClean="0"/>
              <a:t>.</a:t>
            </a:r>
          </a:p>
          <a:p>
            <a:r>
              <a:rPr lang="en-US" sz="2600" dirty="0" smtClean="0"/>
              <a:t>May </a:t>
            </a:r>
            <a:r>
              <a:rPr lang="en-US" sz="2600" dirty="0"/>
              <a:t>change the </a:t>
            </a:r>
            <a:r>
              <a:rPr lang="en-US" sz="2600" dirty="0" smtClean="0"/>
              <a:t>type </a:t>
            </a:r>
            <a:r>
              <a:rPr lang="en-US" sz="2600" dirty="0"/>
              <a:t>of a stream by returning values of a different type</a:t>
            </a:r>
            <a:r>
              <a:rPr lang="en-US" sz="2600" dirty="0" smtClean="0"/>
              <a:t>.</a:t>
            </a:r>
            <a:endParaRPr lang="en-US" sz="2600" dirty="0"/>
          </a:p>
          <a:p>
            <a:pPr marL="0" indent="0">
              <a:buNone/>
            </a:pPr>
            <a:r>
              <a:rPr lang="en-US" sz="2600" dirty="0" smtClean="0">
                <a:solidFill>
                  <a:srgbClr val="8000FF"/>
                </a:solidFill>
                <a:highlight>
                  <a:srgbClr val="FFFFFF"/>
                </a:highlight>
                <a:latin typeface="Courier New" panose="02070309020205020404" pitchFamily="49" charset="0"/>
                <a:cs typeface="Courier New" panose="02070309020205020404" pitchFamily="49" charset="0"/>
              </a:rPr>
              <a:t>public</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smtClean="0">
                <a:solidFill>
                  <a:srgbClr val="000000"/>
                </a:solidFill>
                <a:highlight>
                  <a:srgbClr val="FFFFFF"/>
                </a:highlight>
                <a:latin typeface="Courier New" panose="02070309020205020404" pitchFamily="49" charset="0"/>
                <a:cs typeface="Courier New" panose="02070309020205020404" pitchFamily="49" charset="0"/>
              </a:rPr>
              <a:t>totalSalary</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Collection</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employees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mapToDouble</a:t>
            </a:r>
            <a:r>
              <a:rPr lang="en-US" sz="2600" dirty="0">
                <a:solidFill>
                  <a:srgbClr val="008000"/>
                </a:solidFill>
                <a:highlight>
                  <a:srgbClr val="FFFFFF"/>
                </a:highlight>
                <a:latin typeface="Courier New" panose="02070309020205020404" pitchFamily="49" charset="0"/>
                <a:cs typeface="Courier New" panose="02070309020205020404" pitchFamily="49" charset="0"/>
              </a:rPr>
              <a:t> creates a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DoubleStream</a:t>
            </a:r>
            <a:r>
              <a:rPr lang="en-US" sz="2600" dirty="0">
                <a:solidFill>
                  <a:srgbClr val="008000"/>
                </a:solidFill>
                <a:highlight>
                  <a:srgbClr val="FFFFFF"/>
                </a:highlight>
                <a:latin typeface="Courier New" panose="02070309020205020404" pitchFamily="49" charset="0"/>
                <a:cs typeface="Courier New" panose="02070309020205020404" pitchFamily="49" charset="0"/>
              </a:rPr>
              <a:t> from a Stream.</a:t>
            </a:r>
          </a:p>
          <a:p>
            <a:pPr marL="0" indent="0">
              <a:buNone/>
            </a:pP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employees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800" dirty="0">
                <a:solidFill>
                  <a:srgbClr val="000000"/>
                </a:solidFill>
                <a:highlight>
                  <a:srgbClr val="FFFFFF"/>
                </a:highlight>
                <a:latin typeface="Courier New" panose="02070309020205020404" pitchFamily="49" charset="0"/>
                <a:cs typeface="Courier New" panose="02070309020205020404" pitchFamily="49" charset="0"/>
              </a:rPr>
              <a:t>sum</a:t>
            </a:r>
            <a:r>
              <a:rPr lang="en-US" sz="28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smtClean="0"/>
              <a:t>Use </a:t>
            </a:r>
            <a:r>
              <a:rPr lang="en-US" sz="2600" dirty="0" err="1" smtClean="0"/>
              <a:t>flatMap</a:t>
            </a:r>
            <a:r>
              <a:rPr lang="en-US" sz="2600" dirty="0" smtClean="0"/>
              <a:t> to process functions that return Streams.</a:t>
            </a:r>
          </a:p>
          <a:p>
            <a:pPr marL="0" indent="0">
              <a:buNone/>
            </a:pPr>
            <a:r>
              <a:rPr lang="en-US" sz="2600"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mapToInt</a:t>
            </a:r>
            <a:r>
              <a:rPr lang="en-US" sz="2600" dirty="0">
                <a:solidFill>
                  <a:srgbClr val="008000"/>
                </a:solidFill>
                <a:highlight>
                  <a:srgbClr val="FFFFFF"/>
                </a:highlight>
                <a:latin typeface="Courier New" panose="02070309020205020404" pitchFamily="49" charset="0"/>
                <a:cs typeface="Courier New" panose="02070309020205020404" pitchFamily="49" charset="0"/>
              </a:rPr>
              <a:t> creates an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IntStream</a:t>
            </a:r>
            <a:r>
              <a:rPr lang="en-US" sz="2600" dirty="0">
                <a:solidFill>
                  <a:srgbClr val="008000"/>
                </a:solidFill>
                <a:highlight>
                  <a:srgbClr val="FFFFFF"/>
                </a:highlight>
                <a:latin typeface="Courier New" panose="02070309020205020404" pitchFamily="49" charset="0"/>
                <a:cs typeface="Courier New" panose="02070309020205020404" pitchFamily="49" charset="0"/>
              </a:rPr>
              <a:t> from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smtClean="0">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err="1" smtClean="0">
                <a:solidFill>
                  <a:srgbClr val="000000"/>
                </a:solidFill>
                <a:highlight>
                  <a:srgbClr val="FFFFFF"/>
                </a:highlight>
                <a:latin typeface="Courier New" panose="02070309020205020404" pitchFamily="49" charset="0"/>
                <a:cs typeface="Courier New" panose="02070309020205020404" pitchFamily="49" charset="0"/>
              </a:rPr>
              <a:t>flatMap</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8433646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1320800"/>
          </a:xfrm>
        </p:spPr>
        <p:txBody>
          <a:bodyPr/>
          <a:lstStyle/>
          <a:p>
            <a:r>
              <a:rPr lang="en-US" dirty="0"/>
              <a:t>Limit and Skip – Infinite Streams</a:t>
            </a:r>
          </a:p>
        </p:txBody>
      </p:sp>
      <p:sp>
        <p:nvSpPr>
          <p:cNvPr id="3" name="Content Placeholder 2"/>
          <p:cNvSpPr>
            <a:spLocks noGrp="1"/>
          </p:cNvSpPr>
          <p:nvPr>
            <p:ph idx="1"/>
          </p:nvPr>
        </p:nvSpPr>
        <p:spPr>
          <a:xfrm>
            <a:off x="677334" y="1081742"/>
            <a:ext cx="8596668" cy="5291698"/>
          </a:xfrm>
        </p:spPr>
        <p:txBody>
          <a:bodyPr>
            <a:normAutofit/>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Order 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45</a:t>
            </a:r>
          </a:p>
          <a:p>
            <a:pPr lvl="0">
              <a:buClr>
                <a:srgbClr val="90C226"/>
              </a:buClr>
            </a:pPr>
            <a:r>
              <a:rPr lang="en-US" sz="2000" dirty="0" err="1">
                <a:solidFill>
                  <a:srgbClr val="000000"/>
                </a:solidFill>
                <a:latin typeface="Courier New" panose="02070309020205020404" pitchFamily="49" charset="0"/>
                <a:cs typeface="Courier New" panose="02070309020205020404" pitchFamily="49" charset="0"/>
              </a:rPr>
              <a:t>IntStream.iterate</a:t>
            </a:r>
            <a:r>
              <a:rPr lang="en-US" sz="2400" dirty="0">
                <a:solidFill>
                  <a:prstClr val="black">
                    <a:lumMod val="75000"/>
                    <a:lumOff val="25000"/>
                  </a:prstClr>
                </a:solidFill>
              </a:rPr>
              <a:t> </a:t>
            </a:r>
            <a:r>
              <a:rPr lang="en-US" sz="2000" dirty="0">
                <a:solidFill>
                  <a:prstClr val="black">
                    <a:lumMod val="75000"/>
                    <a:lumOff val="25000"/>
                  </a:prstClr>
                </a:solidFill>
              </a:rPr>
              <a:t>uses an initial value with an </a:t>
            </a:r>
            <a:r>
              <a:rPr lang="en-US" sz="2000" dirty="0" err="1">
                <a:solidFill>
                  <a:srgbClr val="000000"/>
                </a:solidFill>
                <a:latin typeface="Courier New" panose="02070309020205020404" pitchFamily="49" charset="0"/>
                <a:cs typeface="Courier New" panose="02070309020205020404" pitchFamily="49" charset="0"/>
              </a:rPr>
              <a:t>IntUnaryOperator</a:t>
            </a:r>
            <a:r>
              <a:rPr lang="en-US" sz="2000" dirty="0">
                <a:solidFill>
                  <a:prstClr val="black">
                    <a:lumMod val="75000"/>
                    <a:lumOff val="25000"/>
                  </a:prstClr>
                </a:solidFill>
              </a:rPr>
              <a:t> to create an infinite stream</a:t>
            </a:r>
            <a:r>
              <a:rPr lang="en-US" sz="2000" dirty="0" smtClean="0">
                <a:solidFill>
                  <a:prstClr val="black">
                    <a:lumMod val="75000"/>
                    <a:lumOff val="25000"/>
                  </a:prstClr>
                </a:solidFill>
              </a:rPr>
              <a:t>.</a:t>
            </a:r>
          </a:p>
          <a:p>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13499956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08713" cy="783771"/>
          </a:xfrm>
        </p:spPr>
        <p:txBody>
          <a:bodyPr/>
          <a:lstStyle/>
          <a:p>
            <a:r>
              <a:rPr lang="en-US" dirty="0" smtClean="0"/>
              <a:t>Limit Unbounded Streams</a:t>
            </a:r>
            <a:endParaRPr lang="en-US" dirty="0"/>
          </a:p>
        </p:txBody>
      </p:sp>
      <p:sp>
        <p:nvSpPr>
          <p:cNvPr id="3" name="Content Placeholder 2"/>
          <p:cNvSpPr>
            <a:spLocks noGrp="1"/>
          </p:cNvSpPr>
          <p:nvPr>
            <p:ph idx="1"/>
          </p:nvPr>
        </p:nvSpPr>
        <p:spPr>
          <a:xfrm>
            <a:off x="677333" y="1393371"/>
            <a:ext cx="9081710" cy="4473294"/>
          </a:xfrm>
        </p:spPr>
        <p:txBody>
          <a:bodyPr>
            <a:normAutofit fontScale="92500" lnSpcReduction="10000"/>
          </a:bodyPr>
          <a:lstStyle/>
          <a:p>
            <a:r>
              <a:rPr lang="en-US" sz="2400" dirty="0" smtClean="0"/>
              <a:t>An unbounded stream is a stream that has no known upper limit on its elements.  An infinite stream is a kind of unbounded stream.</a:t>
            </a:r>
          </a:p>
          <a:p>
            <a:r>
              <a:rPr lang="en-US" sz="2400" dirty="0" smtClean="0"/>
              <a:t>Unless an unbounded stream is intentionally infinite, it should always be limited to prevent hanging.</a:t>
            </a:r>
          </a:p>
          <a:p>
            <a:r>
              <a:rPr lang="en-US" sz="2400" dirty="0" smtClean="0"/>
              <a:t>Even if the stream “should” terminate it is still a good defensive programming practice to include a limit.</a:t>
            </a:r>
          </a:p>
          <a:p>
            <a:r>
              <a:rPr lang="en-US" sz="2400" dirty="0" smtClean="0"/>
              <a:t>A limit larger than the upper bound of what will be processed but small enough to stop processing in a reasonable amount of time should be used.</a:t>
            </a:r>
          </a:p>
          <a:p>
            <a:r>
              <a:rPr lang="en-US" sz="2400" dirty="0" smtClean="0"/>
              <a:t>A good starting point for a limit value is an order or two of magnitude (ten to a hundred times) more than the longest observed (or known possible) size.</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21583530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Dangerous Unbounded Processing</a:t>
            </a:r>
            <a:endParaRPr lang="en-US" dirty="0"/>
          </a:p>
        </p:txBody>
      </p:sp>
      <p:sp>
        <p:nvSpPr>
          <p:cNvPr id="3" name="Content Placeholder 2"/>
          <p:cNvSpPr>
            <a:spLocks noGrp="1"/>
          </p:cNvSpPr>
          <p:nvPr>
            <p:ph idx="1"/>
          </p:nvPr>
        </p:nvSpPr>
        <p:spPr>
          <a:xfrm>
            <a:off x="677334" y="1416425"/>
            <a:ext cx="8596668" cy="5049689"/>
          </a:xfrm>
        </p:spPr>
        <p:txBody>
          <a:bodyPr>
            <a:normAutofit/>
          </a:bodyPr>
          <a:lstStyle/>
          <a:p>
            <a:r>
              <a:rPr lang="en-US" sz="2800" dirty="0" smtClean="0"/>
              <a:t>Dangerous</a:t>
            </a:r>
          </a:p>
          <a:p>
            <a:r>
              <a:rPr lang="en-US" dirty="0">
                <a:solidFill>
                  <a:srgbClr val="000000"/>
                </a:solidFill>
                <a:highlight>
                  <a:srgbClr val="FFFFFF"/>
                </a:highlight>
              </a:rPr>
              <a:t> </a:t>
            </a:r>
            <a:r>
              <a:rPr lang="en-US" sz="20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000"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findBlueWidget</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 May never get to the end nor find a blue widget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 Will not close any underlying stream resources.</a:t>
            </a:r>
            <a:endParaRPr lang="en-US"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endParaRPr lang="en-US" sz="2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i="1" dirty="0">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i="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400" dirty="0" smtClean="0"/>
              <a:t>The stream has no upper limit on what is will process.</a:t>
            </a:r>
          </a:p>
          <a:p>
            <a:r>
              <a:rPr lang="en-US" sz="2400" dirty="0" smtClean="0"/>
              <a:t>The stream does not close any resources  such as files</a:t>
            </a:r>
          </a:p>
          <a:p>
            <a:pPr lvl="1"/>
            <a:r>
              <a:rPr lang="en-US" sz="2000" dirty="0" smtClean="0"/>
              <a:t>Note: terminal operations do </a:t>
            </a:r>
            <a:r>
              <a:rPr lang="en-US" sz="2000" i="1" dirty="0" smtClean="0"/>
              <a:t>not</a:t>
            </a:r>
            <a:r>
              <a:rPr lang="en-US" sz="2000" dirty="0" smtClean="0"/>
              <a:t> close a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13872156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 Unbounded Processing</a:t>
            </a:r>
            <a:endParaRPr lang="en-US" dirty="0"/>
          </a:p>
        </p:txBody>
      </p:sp>
      <p:sp>
        <p:nvSpPr>
          <p:cNvPr id="3" name="Content Placeholder 2"/>
          <p:cNvSpPr>
            <a:spLocks noGrp="1"/>
          </p:cNvSpPr>
          <p:nvPr>
            <p:ph idx="1"/>
          </p:nvPr>
        </p:nvSpPr>
        <p:spPr>
          <a:xfrm>
            <a:off x="677334" y="1416425"/>
            <a:ext cx="8596668" cy="5049689"/>
          </a:xfrm>
        </p:spPr>
        <p:txBody>
          <a:bodyPr>
            <a:normAutofit lnSpcReduction="10000"/>
          </a:bodyPr>
          <a:lstStyle/>
          <a:p>
            <a:r>
              <a:rPr lang="en-US" sz="2800" dirty="0" smtClean="0"/>
              <a:t>Safe</a:t>
            </a:r>
          </a:p>
          <a:p>
            <a:r>
              <a:rPr lang="en-US"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Will exit with </a:t>
            </a:r>
            <a:r>
              <a:rPr lang="en-US" dirty="0" err="1">
                <a:solidFill>
                  <a:srgbClr val="008000"/>
                </a:solidFill>
                <a:highlight>
                  <a:srgbClr val="FFFFFF"/>
                </a:highlight>
                <a:latin typeface="Courier New" panose="02070309020205020404" pitchFamily="49" charset="0"/>
                <a:cs typeface="Courier New" panose="02070309020205020404" pitchFamily="49" charset="0"/>
              </a:rPr>
              <a:t>Optional.empty</a:t>
            </a:r>
            <a:r>
              <a:rPr lang="en-US" dirty="0">
                <a:solidFill>
                  <a:srgbClr val="008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after 10000 widgets.</a:t>
            </a:r>
            <a:endParaRPr lang="en-US"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try</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unbounded</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err="1" smtClean="0">
                <a:solidFill>
                  <a:srgbClr val="000000"/>
                </a:solidFill>
                <a:highlight>
                  <a:srgbClr val="FFFFFF"/>
                </a:highlight>
                <a:latin typeface="Courier New" panose="02070309020205020404" pitchFamily="49" charset="0"/>
                <a:cs typeface="Courier New" panose="02070309020205020404" pitchFamily="49" charset="0"/>
              </a:rPr>
              <a:t>limit</a:t>
            </a:r>
            <a:r>
              <a:rPr lang="en-US" sz="19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smtClean="0">
                <a:solidFill>
                  <a:srgbClr val="FF8000"/>
                </a:solidFill>
                <a:highlight>
                  <a:srgbClr val="FFFFFF"/>
                </a:highlight>
                <a:latin typeface="Courier New" panose="02070309020205020404" pitchFamily="49" charset="0"/>
                <a:cs typeface="Courier New" panose="02070309020205020404" pitchFamily="49" charset="0"/>
              </a:rPr>
              <a:t>10000</a:t>
            </a:r>
            <a:r>
              <a:rPr lang="en-US" sz="19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widget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a:t>
            </a: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smtClean="0"/>
              <a:t>The limit intermediate operation ensures a quick exit from the stream.</a:t>
            </a:r>
          </a:p>
          <a:p>
            <a:r>
              <a:rPr lang="en-US" dirty="0" smtClean="0"/>
              <a:t>The try-with-resources ensures that any underlying resources are closed.</a:t>
            </a:r>
          </a:p>
          <a:p>
            <a:r>
              <a:rPr lang="en-US" dirty="0" smtClean="0"/>
              <a:t>When building a stream from a closable resource, use the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onClose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t> </a:t>
            </a:r>
            <a:r>
              <a:rPr lang="en-US" dirty="0" smtClean="0"/>
              <a:t>intermediate operation to register a handler that is called when the stream is closed to close any underlying resources.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6853473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597843"/>
            <a:ext cx="9098037" cy="4858297"/>
          </a:xfrm>
        </p:spPr>
        <p:txBody>
          <a:bodyPr>
            <a:normAutofit/>
          </a:bodyPr>
          <a:lstStyle/>
          <a:p>
            <a:r>
              <a:rPr lang="en-US" sz="2400" dirty="0" smtClean="0"/>
              <a:t>The </a:t>
            </a:r>
            <a:r>
              <a:rPr lang="en-US" sz="2400" dirty="0" smtClean="0">
                <a:latin typeface="Courier New" panose="02070309020205020404" pitchFamily="49" charset="0"/>
                <a:cs typeface="Courier New" panose="02070309020205020404" pitchFamily="49" charset="0"/>
              </a:rPr>
              <a:t>filter</a:t>
            </a:r>
            <a:r>
              <a:rPr lang="en-US" sz="2400" dirty="0" smtClean="0">
                <a:cs typeface="Courier New" panose="02070309020205020404" pitchFamily="49" charset="0"/>
              </a:rPr>
              <a:t> </a:t>
            </a:r>
            <a:r>
              <a:rPr lang="en-US" sz="2400" dirty="0">
                <a:cs typeface="Courier New" panose="02070309020205020404" pitchFamily="49" charset="0"/>
              </a:rPr>
              <a:t>intermediate operation creates a new stream with the contents of the previous stream where </a:t>
            </a:r>
            <a:r>
              <a:rPr lang="en-US" sz="2400" dirty="0" smtClean="0">
                <a:cs typeface="Courier New" panose="02070309020205020404" pitchFamily="49" charset="0"/>
              </a:rPr>
              <a:t>the </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dirty="0" smtClean="0">
                <a:solidFill>
                  <a:schemeClr val="tx1"/>
                </a:solidFill>
                <a:highlight>
                  <a:srgbClr val="FFFFFF"/>
                </a:highlight>
                <a:cs typeface="Courier New" panose="02070309020205020404" pitchFamily="49" charset="0"/>
              </a:rPr>
              <a:t>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dirty="0" smtClean="0">
                <a:solidFill>
                  <a:srgbClr val="8000FF"/>
                </a:solidFill>
                <a:highlight>
                  <a:srgbClr val="FFFFFF"/>
                </a:highlight>
                <a:latin typeface="Courier New" panose="02070309020205020404" pitchFamily="49" charset="0"/>
                <a:cs typeface="Courier New" panose="02070309020205020404" pitchFamily="49" charset="0"/>
              </a:rPr>
              <a:t>double</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totalCommissionPayable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associates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associates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isCommissionQualified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getCommissionEarned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sz="2400" dirty="0" smtClean="0">
                <a:cs typeface="Courier New" panose="02070309020205020404" pitchFamily="49" charset="0"/>
              </a:rPr>
              <a:t>In this example, the total commission payable is computed by filtering for records that are qualified for commission payment and then summing the commission earned.</a:t>
            </a:r>
            <a:endParaRPr lang="en-US" sz="2400" dirty="0">
              <a:solidFill>
                <a:schemeClr val="tx1"/>
              </a:solidFill>
              <a:highlight>
                <a:srgbClr val="FFFFFF"/>
              </a:highlight>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37473148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9588"/>
            <a:ext cx="8596668" cy="1045788"/>
          </a:xfrm>
        </p:spPr>
        <p:txBody>
          <a:bodyPr/>
          <a:lstStyle/>
          <a:p>
            <a:r>
              <a:rPr lang="en-US" dirty="0"/>
              <a:t>Lambda Examples</a:t>
            </a:r>
          </a:p>
        </p:txBody>
      </p:sp>
      <p:sp>
        <p:nvSpPr>
          <p:cNvPr id="3" name="Content Placeholder 2"/>
          <p:cNvSpPr>
            <a:spLocks noGrp="1"/>
          </p:cNvSpPr>
          <p:nvPr>
            <p:ph idx="1"/>
          </p:nvPr>
        </p:nvSpPr>
        <p:spPr>
          <a:xfrm>
            <a:off x="677334" y="1188720"/>
            <a:ext cx="8596668" cy="5318760"/>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smtClean="0">
                <a:solidFill>
                  <a:srgbClr val="008000"/>
                </a:solidFill>
                <a:highlight>
                  <a:srgbClr val="FFFFFF"/>
                </a:highlight>
                <a:latin typeface="Courier New" panose="02070309020205020404" pitchFamily="49" charset="0"/>
              </a:rPr>
              <a:t>// Higher order function that creates predicates.</a:t>
            </a:r>
            <a:endParaRPr lang="en-US" sz="2000" dirty="0" smtClean="0">
              <a:solidFill>
                <a:srgbClr val="000000"/>
              </a:solidFill>
              <a:highlight>
                <a:srgbClr val="FFFFFF"/>
              </a:highlight>
              <a:latin typeface="Courier New" panose="02070309020205020404" pitchFamily="49" charset="0"/>
            </a:endParaRPr>
          </a:p>
          <a:p>
            <a:pPr marL="0" indent="0">
              <a:buNone/>
            </a:pPr>
            <a:r>
              <a:rPr lang="en-US" sz="2000" dirty="0" smtClean="0">
                <a:solidFill>
                  <a:srgbClr val="000000"/>
                </a:solidFill>
                <a:highlight>
                  <a:srgbClr val="FFFFFF"/>
                </a:highlight>
                <a:latin typeface="Courier New" panose="02070309020205020404" pitchFamily="49" charset="0"/>
              </a:rPr>
              <a:t>Predicate</a:t>
            </a:r>
            <a:r>
              <a:rPr lang="en-US" sz="2000" b="1" dirty="0" smtClean="0">
                <a:solidFill>
                  <a:srgbClr val="000080"/>
                </a:solidFill>
                <a:highlight>
                  <a:srgbClr val="FFFFFF"/>
                </a:highlight>
                <a:latin typeface="Courier New" panose="02070309020205020404" pitchFamily="49" charset="0"/>
              </a:rPr>
              <a:t>&lt;</a:t>
            </a:r>
            <a:r>
              <a:rPr lang="en-US" sz="2000" dirty="0" smtClean="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unknown</a:t>
            </a:r>
            <a:r>
              <a:rPr lang="en-US" sz="2000" dirty="0">
                <a:solidFill>
                  <a:srgbClr val="000000"/>
                </a:solidFill>
                <a:latin typeface="Courier New" panose="02070309020205020404" pitchFamily="49" charset="0"/>
              </a:rPr>
              <a:t>Type </a:t>
            </a:r>
            <a:r>
              <a:rPr lang="en-US" sz="2000" b="1" dirty="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predicate</a:t>
            </a:r>
            <a:r>
              <a:rPr lang="en-US" sz="2000" dirty="0" err="1">
                <a:solidFill>
                  <a:srgbClr val="000000"/>
                </a:solidFill>
                <a:latin typeface="Courier New" panose="02070309020205020404" pitchFamily="49" charset="0"/>
              </a:rPr>
              <a:t>Type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8000"/>
                </a:solidFill>
                <a:highlight>
                  <a:srgbClr val="FFFFFF"/>
                </a:highlight>
                <a:latin typeface="Courier New" panose="02070309020205020404" pitchFamily="49" charset="0"/>
              </a:rPr>
              <a:t>// Compiles</a:t>
            </a: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508180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9471"/>
          </a:xfrm>
        </p:spPr>
        <p:txBody>
          <a:bodyPr/>
          <a:lstStyle/>
          <a:p>
            <a:r>
              <a:rPr lang="en-US" dirty="0" smtClean="0"/>
              <a:t>Distinct</a:t>
            </a:r>
            <a:endParaRPr lang="en-US" dirty="0"/>
          </a:p>
        </p:txBody>
      </p:sp>
      <p:sp>
        <p:nvSpPr>
          <p:cNvPr id="3" name="Content Placeholder 2"/>
          <p:cNvSpPr>
            <a:spLocks noGrp="1"/>
          </p:cNvSpPr>
          <p:nvPr>
            <p:ph idx="1"/>
          </p:nvPr>
        </p:nvSpPr>
        <p:spPr>
          <a:xfrm>
            <a:off x="677334" y="1545771"/>
            <a:ext cx="8596668" cy="4495591"/>
          </a:xfrm>
        </p:spPr>
        <p:txBody>
          <a:bodyPr>
            <a:normAutofit/>
          </a:bodyPr>
          <a:lstStyle/>
          <a:p>
            <a:r>
              <a:rPr lang="en-US" sz="2000" dirty="0" smtClean="0"/>
              <a:t>Filters out any duplicate items according to the </a:t>
            </a:r>
            <a:r>
              <a:rPr lang="en-US" sz="2000" dirty="0" err="1" smtClean="0"/>
              <a:t>Object.equals</a:t>
            </a:r>
            <a:r>
              <a:rPr lang="en-US" sz="2000" dirty="0" smtClean="0"/>
              <a:t> method.</a:t>
            </a:r>
          </a:p>
          <a:p>
            <a:r>
              <a:rPr lang="en-US" sz="2000" dirty="0" smtClean="0"/>
              <a:t>Distinct objects should have a </a:t>
            </a:r>
            <a:r>
              <a:rPr lang="en-US" sz="2000" dirty="0" err="1" smtClean="0"/>
              <a:t>hashCode</a:t>
            </a:r>
            <a:r>
              <a:rPr lang="en-US" sz="2000" dirty="0" smtClean="0"/>
              <a:t> method that is </a:t>
            </a:r>
            <a:r>
              <a:rPr lang="en-US" sz="2000" i="1" dirty="0" smtClean="0"/>
              <a:t>consistent with equals</a:t>
            </a:r>
            <a:r>
              <a:rPr lang="en-US" sz="2000" dirty="0" smtClean="0"/>
              <a:t>.</a:t>
            </a:r>
          </a:p>
          <a:p>
            <a:r>
              <a:rPr lang="en-US" sz="2000" dirty="0" smtClean="0"/>
              <a:t>For ordered streams, the first of a given value is preserved.</a:t>
            </a:r>
          </a:p>
          <a:p>
            <a:r>
              <a:rPr lang="en-US" sz="2000" dirty="0" smtClean="0"/>
              <a:t>Avoid use with parallel streams.</a:t>
            </a:r>
          </a:p>
          <a:p>
            <a:pPr marL="0" indent="0">
              <a:buNone/>
            </a:pPr>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IntStream</a:t>
            </a:r>
            <a:r>
              <a:rPr lang="en-US" sz="20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5</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1 4 2 5 3 */</a:t>
            </a:r>
            <a:endParaRPr lang="en-US" sz="2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40458085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err="1" smtClean="0"/>
              <a:t>takeWhile</a:t>
            </a:r>
            <a:r>
              <a:rPr lang="en-US" dirty="0" smtClean="0"/>
              <a:t> (Java 9+)</a:t>
            </a:r>
            <a:endParaRPr lang="en-US" dirty="0"/>
          </a:p>
        </p:txBody>
      </p:sp>
      <p:sp>
        <p:nvSpPr>
          <p:cNvPr id="3" name="Content Placeholder 2"/>
          <p:cNvSpPr>
            <a:spLocks noGrp="1"/>
          </p:cNvSpPr>
          <p:nvPr>
            <p:ph idx="1"/>
          </p:nvPr>
        </p:nvSpPr>
        <p:spPr>
          <a:xfrm>
            <a:off x="677334" y="1312632"/>
            <a:ext cx="9103480" cy="4517362"/>
          </a:xfrm>
        </p:spPr>
        <p:txBody>
          <a:bodyPr>
            <a:normAutofit/>
          </a:bodyPr>
          <a:lstStyle/>
          <a:p>
            <a:r>
              <a:rPr lang="en-US" sz="2400" dirty="0" smtClean="0"/>
              <a:t>Creates a new stream that includes the elements that match the predicate until an element that does not match is found.</a:t>
            </a:r>
          </a:p>
          <a:p>
            <a:pPr marL="0" indent="0">
              <a:buNone/>
            </a:pPr>
            <a:r>
              <a:rPr lang="en-US" sz="2400" dirty="0" smtClean="0"/>
              <a:t> </a:t>
            </a:r>
            <a:r>
              <a:rPr lang="en-US" sz="1900" dirty="0" err="1">
                <a:solidFill>
                  <a:srgbClr val="000000"/>
                </a:solidFill>
                <a:highlight>
                  <a:srgbClr val="FFFFFF"/>
                </a:highlight>
                <a:latin typeface="Courier New" panose="02070309020205020404" pitchFamily="49" charset="0"/>
              </a:rPr>
              <a:t>IntStream</a:t>
            </a:r>
            <a:r>
              <a:rPr lang="en-US" sz="1900" b="1" dirty="0" err="1">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range</a:t>
            </a:r>
            <a:r>
              <a:rPr lang="en-US" sz="1900" b="1" dirty="0">
                <a:solidFill>
                  <a:srgbClr val="000080"/>
                </a:solidFill>
                <a:highlight>
                  <a:srgbClr val="FFFFFF"/>
                </a:highlight>
                <a:latin typeface="Courier New" panose="02070309020205020404" pitchFamily="49" charset="0"/>
              </a:rPr>
              <a:t>(</a:t>
            </a:r>
            <a:r>
              <a:rPr lang="en-US" sz="1900" dirty="0">
                <a:solidFill>
                  <a:srgbClr val="FF8000"/>
                </a:solidFill>
                <a:highlight>
                  <a:srgbClr val="FFFFFF"/>
                </a:highlight>
                <a:latin typeface="Courier New" panose="02070309020205020404" pitchFamily="49" charset="0"/>
              </a:rPr>
              <a:t>0</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a:solidFill>
                  <a:srgbClr val="FF8000"/>
                </a:solidFill>
                <a:highlight>
                  <a:srgbClr val="FFFFFF"/>
                </a:highlight>
                <a:latin typeface="Courier New" panose="02070309020205020404" pitchFamily="49" charset="0"/>
              </a:rPr>
              <a:t>1000</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a:solidFill>
                  <a:srgbClr val="008000"/>
                </a:solidFill>
                <a:highlight>
                  <a:srgbClr val="FFFFFF"/>
                </a:highlight>
                <a:latin typeface="Courier New" panose="02070309020205020404" pitchFamily="49" charset="0"/>
              </a:rPr>
              <a:t>// Data Source</a:t>
            </a: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takeWhile</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i</a:t>
            </a:r>
            <a:r>
              <a:rPr lang="en-US" sz="1900" b="1" dirty="0">
                <a:solidFill>
                  <a:srgbClr val="000080"/>
                </a:solidFill>
                <a:highlight>
                  <a:srgbClr val="FFFFFF"/>
                </a:highlight>
                <a:latin typeface="Courier New" panose="02070309020205020404" pitchFamily="49" charset="0"/>
              </a:rPr>
              <a:t>-&gt;</a:t>
            </a:r>
            <a:r>
              <a:rPr lang="en-US" sz="1900" dirty="0" err="1">
                <a:solidFill>
                  <a:srgbClr val="000000"/>
                </a:solidFill>
                <a:highlight>
                  <a:srgbClr val="FFFFFF"/>
                </a:highlight>
                <a:latin typeface="Courier New" panose="02070309020205020404" pitchFamily="49" charset="0"/>
              </a:rPr>
              <a:t>i</a:t>
            </a:r>
            <a:r>
              <a:rPr lang="en-US" sz="1900" b="1" dirty="0">
                <a:solidFill>
                  <a:srgbClr val="000080"/>
                </a:solidFill>
                <a:highlight>
                  <a:srgbClr val="FFFFFF"/>
                </a:highlight>
                <a:latin typeface="Courier New" panose="02070309020205020404" pitchFamily="49" charset="0"/>
              </a:rPr>
              <a:t>/</a:t>
            </a:r>
            <a:r>
              <a:rPr lang="en-US" sz="1900" dirty="0">
                <a:solidFill>
                  <a:srgbClr val="FF8000"/>
                </a:solidFill>
                <a:highlight>
                  <a:srgbClr val="FFFFFF"/>
                </a:highlight>
                <a:latin typeface="Courier New" panose="02070309020205020404" pitchFamily="49" charset="0"/>
              </a:rPr>
              <a:t>8</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a:solidFill>
                  <a:srgbClr val="FF8000"/>
                </a:solidFill>
                <a:highlight>
                  <a:srgbClr val="FFFFFF"/>
                </a:highlight>
                <a:latin typeface="Courier New" panose="02070309020205020404" pitchFamily="49" charset="0"/>
              </a:rPr>
              <a:t>0</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a:solidFill>
                  <a:srgbClr val="008000"/>
                </a:solidFill>
                <a:highlight>
                  <a:srgbClr val="FFFFFF"/>
                </a:highlight>
                <a:latin typeface="Courier New" panose="02070309020205020404" pitchFamily="49" charset="0"/>
              </a:rPr>
              <a:t>// </a:t>
            </a:r>
            <a:r>
              <a:rPr lang="en-US" sz="1900" dirty="0" smtClean="0">
                <a:solidFill>
                  <a:srgbClr val="008000"/>
                </a:solidFill>
                <a:highlight>
                  <a:srgbClr val="FFFFFF"/>
                </a:highlight>
                <a:latin typeface="Courier New" panose="02070309020205020404" pitchFamily="49" charset="0"/>
              </a:rPr>
              <a:t>Intermediate</a:t>
            </a:r>
            <a:endParaRPr lang="en-US" sz="1900" dirty="0">
              <a:solidFill>
                <a:srgbClr val="008000"/>
              </a:solidFill>
              <a:highlight>
                <a:srgbClr val="FFFFFF"/>
              </a:highlight>
              <a:latin typeface="Courier New" panose="02070309020205020404" pitchFamily="49" charset="0"/>
            </a:endParaRP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forEach</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i</a:t>
            </a:r>
            <a:r>
              <a:rPr lang="en-US" sz="1900" b="1" dirty="0">
                <a:solidFill>
                  <a:srgbClr val="000080"/>
                </a:solidFill>
                <a:highlight>
                  <a:srgbClr val="FFFFFF"/>
                </a:highlight>
                <a:latin typeface="Courier New" panose="02070309020205020404" pitchFamily="49" charset="0"/>
              </a:rPr>
              <a:t>-&gt;</a:t>
            </a:r>
            <a:r>
              <a:rPr lang="en-US" sz="1900" dirty="0" err="1">
                <a:solidFill>
                  <a:srgbClr val="000000"/>
                </a:solidFill>
                <a:highlight>
                  <a:srgbClr val="FFFFFF"/>
                </a:highlight>
                <a:latin typeface="Courier New" panose="02070309020205020404" pitchFamily="49" charset="0"/>
              </a:rPr>
              <a:t>System</a:t>
            </a:r>
            <a:r>
              <a:rPr lang="en-US" sz="1900" b="1" dirty="0" err="1">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out</a:t>
            </a:r>
            <a:r>
              <a:rPr lang="en-US" sz="1900" b="1" dirty="0" err="1">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print</a:t>
            </a:r>
            <a:r>
              <a:rPr lang="en-US" sz="1900" b="1" dirty="0">
                <a:solidFill>
                  <a:srgbClr val="000080"/>
                </a:solidFill>
                <a:highlight>
                  <a:srgbClr val="FFFFFF"/>
                </a:highlight>
                <a:latin typeface="Courier New" panose="02070309020205020404" pitchFamily="49" charset="0"/>
              </a:rPr>
              <a:t>(</a:t>
            </a:r>
            <a:r>
              <a:rPr lang="en-US" sz="1900" dirty="0">
                <a:solidFill>
                  <a:srgbClr val="808080"/>
                </a:solidFill>
                <a:highlight>
                  <a:srgbClr val="FFFFFF"/>
                </a:highlight>
                <a:latin typeface="Courier New" panose="02070309020205020404" pitchFamily="49" charset="0"/>
              </a:rPr>
              <a:t>" "</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i</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a:solidFill>
                  <a:srgbClr val="008000"/>
                </a:solidFill>
                <a:highlight>
                  <a:srgbClr val="FFFFFF"/>
                </a:highlight>
                <a:latin typeface="Courier New" panose="02070309020205020404" pitchFamily="49" charset="0"/>
              </a:rPr>
              <a:t>// </a:t>
            </a:r>
            <a:r>
              <a:rPr lang="en-US" sz="1900" dirty="0" smtClean="0">
                <a:solidFill>
                  <a:srgbClr val="008000"/>
                </a:solidFill>
                <a:highlight>
                  <a:srgbClr val="FFFFFF"/>
                </a:highlight>
                <a:latin typeface="Courier New" panose="02070309020205020404" pitchFamily="49" charset="0"/>
              </a:rPr>
              <a:t>Terminal</a:t>
            </a:r>
            <a:endParaRPr lang="en-US" sz="1900" dirty="0">
              <a:solidFill>
                <a:srgbClr val="008000"/>
              </a:solidFill>
              <a:highlight>
                <a:srgbClr val="FFFFFF"/>
              </a:highlight>
              <a:latin typeface="Courier New" panose="02070309020205020404" pitchFamily="49" charset="0"/>
            </a:endParaRPr>
          </a:p>
          <a:p>
            <a:pPr marL="0" indent="0">
              <a:buNone/>
            </a:pPr>
            <a:r>
              <a:rPr lang="en-US" sz="1900" dirty="0" smtClean="0">
                <a:solidFill>
                  <a:srgbClr val="008000"/>
                </a:solidFill>
                <a:highlight>
                  <a:srgbClr val="FFFFFF"/>
                </a:highlight>
                <a:latin typeface="Courier New" panose="02070309020205020404" pitchFamily="49" charset="0"/>
              </a:rPr>
              <a:t>/* </a:t>
            </a:r>
            <a:r>
              <a:rPr lang="en-US" sz="1900" dirty="0">
                <a:solidFill>
                  <a:srgbClr val="008000"/>
                </a:solidFill>
                <a:highlight>
                  <a:srgbClr val="FFFFFF"/>
                </a:highlight>
                <a:latin typeface="Courier New" panose="02070309020205020404" pitchFamily="49" charset="0"/>
              </a:rPr>
              <a:t>0 1 2 3 4 5 6 </a:t>
            </a:r>
            <a:r>
              <a:rPr lang="en-US" sz="1900" dirty="0" smtClean="0">
                <a:solidFill>
                  <a:srgbClr val="008000"/>
                </a:solidFill>
                <a:highlight>
                  <a:srgbClr val="FFFFFF"/>
                </a:highlight>
                <a:latin typeface="Courier New" panose="02070309020205020404" pitchFamily="49" charset="0"/>
              </a:rPr>
              <a:t>7 */</a:t>
            </a:r>
          </a:p>
          <a:p>
            <a:r>
              <a:rPr lang="en-US" sz="2400" dirty="0" smtClean="0"/>
              <a:t>Unlike filter, processing stops at number 7.</a:t>
            </a:r>
          </a:p>
          <a:p>
            <a:r>
              <a:rPr lang="en-US" sz="2400" dirty="0" smtClean="0"/>
              <a:t>Stream is empty if first element does not match.  </a:t>
            </a:r>
          </a:p>
          <a:p>
            <a:r>
              <a:rPr lang="en-US" sz="2400" dirty="0" smtClean="0"/>
              <a:t>Result is nondeterministic on parallel and unordered streams.</a:t>
            </a:r>
          </a:p>
          <a:p>
            <a:pPr lvl="1"/>
            <a:r>
              <a:rPr lang="en-US" sz="2200" dirty="0" smtClean="0"/>
              <a:t>Do not use this on a </a:t>
            </a:r>
            <a:r>
              <a:rPr lang="en-US" sz="2200" dirty="0" err="1" smtClean="0"/>
              <a:t>HashSet</a:t>
            </a:r>
            <a:r>
              <a:rPr lang="en-US" sz="2200" dirty="0" smtClean="0"/>
              <a:t>.  Use a </a:t>
            </a:r>
            <a:r>
              <a:rPr lang="en-US" sz="2200" dirty="0" err="1" smtClean="0"/>
              <a:t>LinkedHashSet</a:t>
            </a:r>
            <a:r>
              <a:rPr lang="en-US" sz="2200" dirty="0" smtClean="0"/>
              <a:t> instead.</a:t>
            </a:r>
            <a:endParaRPr lang="en-US" sz="22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11953113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035"/>
          </a:xfrm>
        </p:spPr>
        <p:txBody>
          <a:bodyPr/>
          <a:lstStyle/>
          <a:p>
            <a:r>
              <a:rPr lang="en-US" dirty="0" err="1" smtClean="0"/>
              <a:t>dropWhile</a:t>
            </a:r>
            <a:r>
              <a:rPr lang="en-US" dirty="0" smtClean="0"/>
              <a:t> (Java 9+)</a:t>
            </a:r>
            <a:endParaRPr lang="en-US" dirty="0"/>
          </a:p>
        </p:txBody>
      </p:sp>
      <p:sp>
        <p:nvSpPr>
          <p:cNvPr id="3" name="Content Placeholder 2"/>
          <p:cNvSpPr>
            <a:spLocks noGrp="1"/>
          </p:cNvSpPr>
          <p:nvPr>
            <p:ph idx="1"/>
          </p:nvPr>
        </p:nvSpPr>
        <p:spPr>
          <a:xfrm>
            <a:off x="677333" y="1362635"/>
            <a:ext cx="9147985" cy="4678727"/>
          </a:xfrm>
        </p:spPr>
        <p:txBody>
          <a:bodyPr>
            <a:normAutofit/>
          </a:bodyPr>
          <a:lstStyle/>
          <a:p>
            <a:r>
              <a:rPr lang="en-US" sz="2400" dirty="0" smtClean="0"/>
              <a:t>Creates a new stream that skips the elements that match the predicate until an element is found that matches it.</a:t>
            </a:r>
          </a:p>
          <a:p>
            <a:pPr marL="0" indent="0">
              <a:buNone/>
            </a:pP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16</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it-IT" dirty="0">
                <a:solidFill>
                  <a:srgbClr val="000000"/>
                </a:solidFill>
                <a:highlight>
                  <a:srgbClr val="FFFFFF"/>
                </a:highlight>
                <a:latin typeface="Courier New" panose="02070309020205020404" pitchFamily="49" charset="0"/>
                <a:cs typeface="Courier New" panose="02070309020205020404" pitchFamily="49" charset="0"/>
              </a:rPr>
              <a:t>  </a:t>
            </a:r>
            <a:r>
              <a:rPr lang="it-IT" b="1" dirty="0" smtClean="0">
                <a:solidFill>
                  <a:srgbClr val="000080"/>
                </a:solidFill>
                <a:highlight>
                  <a:srgbClr val="FFFFFF"/>
                </a:highlight>
                <a:latin typeface="Courier New" panose="02070309020205020404" pitchFamily="49" charset="0"/>
                <a:cs typeface="Courier New" panose="02070309020205020404" pitchFamily="49" charset="0"/>
              </a:rPr>
              <a:t>.</a:t>
            </a:r>
            <a:r>
              <a:rPr lang="it-IT" dirty="0">
                <a:solidFill>
                  <a:srgbClr val="000000"/>
                </a:solidFill>
                <a:highlight>
                  <a:srgbClr val="FFFFFF"/>
                </a:highlight>
                <a:latin typeface="Courier New" panose="02070309020205020404" pitchFamily="49" charset="0"/>
                <a:cs typeface="Courier New" panose="02070309020205020404" pitchFamily="49" charset="0"/>
              </a:rPr>
              <a:t>dropWhile</a:t>
            </a:r>
            <a:r>
              <a:rPr lang="it-IT" b="1" dirty="0">
                <a:solidFill>
                  <a:srgbClr val="000080"/>
                </a:solidFill>
                <a:highlight>
                  <a:srgbClr val="FFFFFF"/>
                </a:highlight>
                <a:latin typeface="Courier New" panose="02070309020205020404" pitchFamily="49" charset="0"/>
                <a:cs typeface="Courier New" panose="02070309020205020404" pitchFamily="49" charset="0"/>
              </a:rPr>
              <a:t>(</a:t>
            </a:r>
            <a:r>
              <a:rPr lang="it-IT" dirty="0">
                <a:solidFill>
                  <a:srgbClr val="000000"/>
                </a:solidFill>
                <a:highlight>
                  <a:srgbClr val="FFFFFF"/>
                </a:highlight>
                <a:latin typeface="Courier New" panose="02070309020205020404" pitchFamily="49" charset="0"/>
                <a:cs typeface="Courier New" panose="02070309020205020404" pitchFamily="49" charset="0"/>
              </a:rPr>
              <a:t>i</a:t>
            </a:r>
            <a:r>
              <a:rPr lang="it-IT" b="1" dirty="0">
                <a:solidFill>
                  <a:srgbClr val="000080"/>
                </a:solidFill>
                <a:highlight>
                  <a:srgbClr val="FFFFFF"/>
                </a:highlight>
                <a:latin typeface="Courier New" panose="02070309020205020404" pitchFamily="49" charset="0"/>
                <a:cs typeface="Courier New" panose="02070309020205020404" pitchFamily="49" charset="0"/>
              </a:rPr>
              <a:t>-&gt;</a:t>
            </a:r>
            <a:r>
              <a:rPr lang="it-IT" dirty="0">
                <a:solidFill>
                  <a:srgbClr val="000000"/>
                </a:solidFill>
                <a:highlight>
                  <a:srgbClr val="FFFFFF"/>
                </a:highlight>
                <a:latin typeface="Courier New" panose="02070309020205020404" pitchFamily="49" charset="0"/>
                <a:cs typeface="Courier New" panose="02070309020205020404" pitchFamily="49" charset="0"/>
              </a:rPr>
              <a:t>i</a:t>
            </a:r>
            <a:r>
              <a:rPr lang="it-IT" b="1" dirty="0">
                <a:solidFill>
                  <a:srgbClr val="000080"/>
                </a:solidFill>
                <a:highlight>
                  <a:srgbClr val="FFFFFF"/>
                </a:highlight>
                <a:latin typeface="Courier New" panose="02070309020205020404" pitchFamily="49" charset="0"/>
                <a:cs typeface="Courier New" panose="02070309020205020404" pitchFamily="49" charset="0"/>
              </a:rPr>
              <a:t>/</a:t>
            </a:r>
            <a:r>
              <a:rPr lang="it-IT" dirty="0">
                <a:solidFill>
                  <a:srgbClr val="FF8000"/>
                </a:solidFill>
                <a:highlight>
                  <a:srgbClr val="FFFFFF"/>
                </a:highlight>
                <a:latin typeface="Courier New" panose="02070309020205020404" pitchFamily="49" charset="0"/>
                <a:cs typeface="Courier New" panose="02070309020205020404" pitchFamily="49" charset="0"/>
              </a:rPr>
              <a:t>8</a:t>
            </a:r>
            <a:r>
              <a:rPr lang="it-IT" dirty="0">
                <a:solidFill>
                  <a:srgbClr val="000000"/>
                </a:solidFill>
                <a:highlight>
                  <a:srgbClr val="FFFFFF"/>
                </a:highlight>
                <a:latin typeface="Courier New" panose="02070309020205020404" pitchFamily="49" charset="0"/>
                <a:cs typeface="Courier New" panose="02070309020205020404" pitchFamily="49" charset="0"/>
              </a:rPr>
              <a:t> </a:t>
            </a:r>
            <a:r>
              <a:rPr lang="it-IT" b="1" dirty="0">
                <a:solidFill>
                  <a:srgbClr val="000080"/>
                </a:solidFill>
                <a:highlight>
                  <a:srgbClr val="FFFFFF"/>
                </a:highlight>
                <a:latin typeface="Courier New" panose="02070309020205020404" pitchFamily="49" charset="0"/>
                <a:cs typeface="Courier New" panose="02070309020205020404" pitchFamily="49" charset="0"/>
              </a:rPr>
              <a:t>==</a:t>
            </a:r>
            <a:r>
              <a:rPr lang="it-IT" dirty="0">
                <a:solidFill>
                  <a:srgbClr val="000000"/>
                </a:solidFill>
                <a:highlight>
                  <a:srgbClr val="FFFFFF"/>
                </a:highlight>
                <a:latin typeface="Courier New" panose="02070309020205020404" pitchFamily="49" charset="0"/>
                <a:cs typeface="Courier New" panose="02070309020205020404" pitchFamily="49" charset="0"/>
              </a:rPr>
              <a:t> </a:t>
            </a:r>
            <a:r>
              <a:rPr lang="it-IT" dirty="0">
                <a:solidFill>
                  <a:srgbClr val="FF8000"/>
                </a:solidFill>
                <a:highlight>
                  <a:srgbClr val="FFFFFF"/>
                </a:highlight>
                <a:latin typeface="Courier New" panose="02070309020205020404" pitchFamily="49" charset="0"/>
                <a:cs typeface="Courier New" panose="02070309020205020404" pitchFamily="49" charset="0"/>
              </a:rPr>
              <a:t>0</a:t>
            </a:r>
            <a:r>
              <a:rPr lang="it-IT" b="1" dirty="0">
                <a:solidFill>
                  <a:srgbClr val="000080"/>
                </a:solidFill>
                <a:highlight>
                  <a:srgbClr val="FFFFFF"/>
                </a:highlight>
                <a:latin typeface="Courier New" panose="02070309020205020404" pitchFamily="49" charset="0"/>
                <a:cs typeface="Courier New" panose="02070309020205020404" pitchFamily="49" charset="0"/>
              </a:rPr>
              <a:t>)</a:t>
            </a:r>
            <a:r>
              <a:rPr lang="it-IT" dirty="0">
                <a:solidFill>
                  <a:srgbClr val="000000"/>
                </a:solidFill>
                <a:highlight>
                  <a:srgbClr val="FFFFFF"/>
                </a:highlight>
                <a:latin typeface="Courier New" panose="02070309020205020404" pitchFamily="49" charset="0"/>
                <a:cs typeface="Courier New" panose="02070309020205020404" pitchFamily="49" charset="0"/>
              </a:rPr>
              <a:t> </a:t>
            </a:r>
            <a:r>
              <a:rPr lang="it-IT" dirty="0">
                <a:solidFill>
                  <a:srgbClr val="008000"/>
                </a:solidFill>
                <a:highlight>
                  <a:srgbClr val="FFFFFF"/>
                </a:highlight>
                <a:latin typeface="Courier New" panose="02070309020205020404" pitchFamily="49" charset="0"/>
                <a:cs typeface="Courier New" panose="02070309020205020404" pitchFamily="49" charset="0"/>
              </a:rPr>
              <a:t>// Intermediate Operation</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Terminal Operation</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8 9 10 11 12 13 14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15 */</a:t>
            </a:r>
            <a:endParaRPr lang="en-US" dirty="0">
              <a:solidFill>
                <a:srgbClr val="008000"/>
              </a:solidFill>
              <a:highlight>
                <a:srgbClr val="FFFFFF"/>
              </a:highlight>
              <a:latin typeface="Courier New" panose="02070309020205020404" pitchFamily="49" charset="0"/>
              <a:cs typeface="Courier New" panose="02070309020205020404" pitchFamily="49" charset="0"/>
            </a:endParaRPr>
          </a:p>
          <a:p>
            <a:r>
              <a:rPr lang="en-US" sz="2400" dirty="0" smtClean="0"/>
              <a:t>Unlike filter, matching and skipping stops at number 7.</a:t>
            </a:r>
          </a:p>
          <a:p>
            <a:r>
              <a:rPr lang="en-US" sz="2400" dirty="0" smtClean="0"/>
              <a:t>Stream has all elements if first element does not match.</a:t>
            </a:r>
          </a:p>
          <a:p>
            <a:r>
              <a:rPr lang="en-US" sz="2400" dirty="0" smtClean="0"/>
              <a:t>Result is nondeterministic on parallel and unordered streams.</a:t>
            </a:r>
          </a:p>
          <a:p>
            <a:pPr lvl="1"/>
            <a:r>
              <a:rPr lang="en-US" sz="2200" dirty="0"/>
              <a:t>Do not use this on a </a:t>
            </a:r>
            <a:r>
              <a:rPr lang="en-US" sz="2200" dirty="0" err="1"/>
              <a:t>HashSet</a:t>
            </a:r>
            <a:r>
              <a:rPr lang="en-US" sz="2200" dirty="0"/>
              <a:t>. Use a </a:t>
            </a:r>
            <a:r>
              <a:rPr lang="en-US" sz="2200" dirty="0" err="1"/>
              <a:t>LinkedHashSet</a:t>
            </a:r>
            <a:r>
              <a:rPr lang="en-US" sz="2200" dirty="0"/>
              <a:t> instead.</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39812454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8214"/>
            <a:ext cx="7818966" cy="1320800"/>
          </a:xfrm>
        </p:spPr>
        <p:txBody>
          <a:bodyPr/>
          <a:lstStyle/>
          <a:p>
            <a:r>
              <a:rPr lang="en-US" dirty="0" smtClean="0"/>
              <a:t>Intermediate Operations May Be Added Conditionally</a:t>
            </a:r>
            <a:endParaRPr lang="en-US" dirty="0"/>
          </a:p>
        </p:txBody>
      </p:sp>
      <p:sp>
        <p:nvSpPr>
          <p:cNvPr id="3" name="Content Placeholder 2"/>
          <p:cNvSpPr>
            <a:spLocks noGrp="1"/>
          </p:cNvSpPr>
          <p:nvPr>
            <p:ph idx="1"/>
          </p:nvPr>
        </p:nvSpPr>
        <p:spPr>
          <a:xfrm>
            <a:off x="677334" y="1970316"/>
            <a:ext cx="8596668" cy="4403062"/>
          </a:xfrm>
        </p:spPr>
        <p:txBody>
          <a:bodyPr>
            <a:normAutofit/>
          </a:bodyPr>
          <a:lstStyle/>
          <a:p>
            <a:r>
              <a:rPr lang="en-US" sz="2000" dirty="0" smtClean="0"/>
              <a:t>Consider this code:</a:t>
            </a:r>
          </a:p>
          <a:p>
            <a:r>
              <a:rPr lang="en-US" sz="2000"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addModulo</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modulo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null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sum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smtClean="0"/>
              <a:t>When a null modulo</a:t>
            </a:r>
            <a:r>
              <a:rPr lang="en-US" sz="2000" dirty="0" smtClean="0">
                <a:solidFill>
                  <a:srgbClr val="000000"/>
                </a:solidFill>
                <a:highlight>
                  <a:srgbClr val="FFFFFF"/>
                </a:highlight>
              </a:rPr>
              <a:t> </a:t>
            </a:r>
            <a:r>
              <a:rPr lang="en-US" sz="2000" dirty="0" smtClean="0"/>
              <a:t>is passed in, all elements will be processed</a:t>
            </a:r>
          </a:p>
          <a:p>
            <a:r>
              <a:rPr lang="en-US" sz="2000" dirty="0" smtClean="0"/>
              <a:t>Is there a way we can take advantage of the fact that all are processed when modulo is null?</a:t>
            </a:r>
            <a:endParaRPr lang="en-US" sz="20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25525112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2385"/>
            <a:ext cx="8596668" cy="1320800"/>
          </a:xfrm>
        </p:spPr>
        <p:txBody>
          <a:bodyPr/>
          <a:lstStyle/>
          <a:p>
            <a:r>
              <a:rPr lang="en-US" dirty="0" smtClean="0"/>
              <a:t>Optimize By Filtering Conditionally</a:t>
            </a:r>
            <a:endParaRPr lang="en-US" dirty="0"/>
          </a:p>
        </p:txBody>
      </p:sp>
      <p:sp>
        <p:nvSpPr>
          <p:cNvPr id="3" name="Content Placeholder 2"/>
          <p:cNvSpPr>
            <a:spLocks noGrp="1"/>
          </p:cNvSpPr>
          <p:nvPr>
            <p:ph idx="1"/>
          </p:nvPr>
        </p:nvSpPr>
        <p:spPr>
          <a:xfrm>
            <a:off x="677334" y="1572987"/>
            <a:ext cx="8909957" cy="4523014"/>
          </a:xfrm>
        </p:spPr>
        <p:txBody>
          <a:bodyPr>
            <a:normAutofit fontScale="77500" lnSpcReduction="20000"/>
          </a:bodyPr>
          <a:lstStyle/>
          <a:p>
            <a:r>
              <a:rPr lang="en-US" sz="2600" dirty="0" smtClean="0"/>
              <a:t>The example on the previous slide may be optimized by conditionally adding the filter</a:t>
            </a:r>
            <a:r>
              <a:rPr lang="en-US" sz="2600" dirty="0"/>
              <a:t> </a:t>
            </a:r>
            <a:r>
              <a:rPr lang="en-US" sz="2600" dirty="0" smtClean="0"/>
              <a:t>and unboxing modulo.</a:t>
            </a:r>
          </a:p>
          <a:p>
            <a:r>
              <a:rPr lang="en-US" sz="2300" dirty="0">
                <a:solidFill>
                  <a:srgbClr val="000000"/>
                </a:solidFill>
                <a:highlight>
                  <a:srgbClr val="FFFFFF"/>
                </a:highlight>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FF"/>
                </a:solidFill>
                <a:highlight>
                  <a:srgbClr val="FFFFFF"/>
                </a:highlight>
                <a:latin typeface="Courier New" panose="02070309020205020404" pitchFamily="49" charset="0"/>
                <a:cs typeface="Courier New" panose="02070309020205020404" pitchFamily="49" charset="0"/>
              </a:rPr>
              <a:t>if</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smtClean="0">
                <a:solidFill>
                  <a:srgbClr val="8000FF"/>
                </a:solidFill>
                <a:highlight>
                  <a:srgbClr val="FFFFFF"/>
                </a:highlight>
                <a:latin typeface="Courier New" panose="02070309020205020404" pitchFamily="49" charset="0"/>
                <a:cs typeface="Courier New" panose="02070309020205020404" pitchFamily="49" charset="0"/>
              </a:rPr>
              <a:t>final</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Factor out unboxing of int.</a:t>
            </a: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Must re-assign because .filter creates a new stream.</a:t>
            </a:r>
          </a:p>
          <a:p>
            <a:pPr marL="0" indent="0">
              <a:buNone/>
            </a:pP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smtClean="0">
                <a:solidFill>
                  <a:srgbClr val="000000"/>
                </a:solidFill>
                <a:highlight>
                  <a:srgbClr val="FFFFFF"/>
                </a:highlight>
                <a:latin typeface="Courier New" panose="02070309020205020404" pitchFamily="49" charset="0"/>
                <a:cs typeface="Courier New" panose="02070309020205020404" pitchFamily="49" charset="0"/>
              </a:rPr>
              <a:t>sumStream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mod</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a:solidFill>
                  <a:srgbClr val="FF8000"/>
                </a:solidFill>
                <a:highlight>
                  <a:srgbClr val="FFFFFF"/>
                </a:highlight>
                <a:latin typeface="Courier New" panose="02070309020205020404" pitchFamily="49" charset="0"/>
                <a:cs typeface="Courier New" panose="02070309020205020404" pitchFamily="49" charset="0"/>
              </a:rPr>
              <a:t>0</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smtClean="0"/>
              <a:t>The check for null and unboxing of modulo is done only once.  The resulting stream operation will be more performant.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21567273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a16="http://schemas.microsoft.com/office/drawing/2014/main" xmlns=""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1FC55F-B025-1646-8698-4E547B39859F}"/>
              </a:ext>
            </a:extLst>
          </p:cNvPr>
          <p:cNvSpPr>
            <a:spLocks noGrp="1"/>
          </p:cNvSpPr>
          <p:nvPr>
            <p:ph type="title"/>
          </p:nvPr>
        </p:nvSpPr>
        <p:spPr>
          <a:xfrm>
            <a:off x="791634" y="284704"/>
            <a:ext cx="8596668" cy="696686"/>
          </a:xfrm>
        </p:spPr>
        <p:txBody>
          <a:bodyPr>
            <a:normAutofit/>
          </a:bodyPr>
          <a:lstStyle/>
          <a:p>
            <a:r>
              <a:rPr lang="en-US" dirty="0"/>
              <a:t>Terminal Operations</a:t>
            </a:r>
          </a:p>
        </p:txBody>
      </p:sp>
      <p:sp>
        <p:nvSpPr>
          <p:cNvPr id="3" name="Content Placeholder 2">
            <a:extLst>
              <a:ext uri="{FF2B5EF4-FFF2-40B4-BE49-F238E27FC236}">
                <a16:creationId xmlns:a16="http://schemas.microsoft.com/office/drawing/2014/main" xmlns="" id="{212DEAB1-CB9C-0443-A7F4-896B0EDCEF7F}"/>
              </a:ext>
            </a:extLst>
          </p:cNvPr>
          <p:cNvSpPr>
            <a:spLocks noGrp="1"/>
          </p:cNvSpPr>
          <p:nvPr>
            <p:ph idx="1"/>
          </p:nvPr>
        </p:nvSpPr>
        <p:spPr>
          <a:xfrm>
            <a:off x="399747" y="933241"/>
            <a:ext cx="8940196" cy="5424016"/>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does </a:t>
            </a:r>
            <a:r>
              <a:rPr lang="en-US" sz="2000" b="1" dirty="0"/>
              <a:t>not</a:t>
            </a:r>
            <a:r>
              <a:rPr lang="en-US" sz="2000" dirty="0"/>
              <a:t> match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matches the supplied </a:t>
            </a:r>
            <a:r>
              <a:rPr lang="en-US" sz="2000" dirty="0" smtClean="0">
                <a:latin typeface="Courier New" panose="02070309020205020404" pitchFamily="49" charset="0"/>
                <a:cs typeface="Courier New" panose="02070309020205020404" pitchFamily="49" charset="0"/>
              </a:rPr>
              <a:t>Predicate</a:t>
            </a:r>
            <a:r>
              <a:rPr lang="en-US" sz="2000" dirty="0"/>
              <a:t> ,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r>
              <a:rPr lang="en-US" sz="2000" dirty="0"/>
              <a:t>.</a:t>
            </a:r>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a:t>
            </a:r>
            <a:r>
              <a:rPr lang="en-US" sz="2000" dirty="0" smtClean="0"/>
              <a:t>processing.  Avoid use on an infinite stream.</a:t>
            </a:r>
            <a:endParaRPr lang="en-US" sz="2000" dirty="0"/>
          </a:p>
          <a:p>
            <a:r>
              <a:rPr lang="en-US" sz="2000" dirty="0"/>
              <a:t>A reduction is an operation that computes a single value by processing all the values on the stream. Never reduce an infinite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40807709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310987" y="1004974"/>
            <a:ext cx="8724155" cy="5361913"/>
          </a:xfrm>
        </p:spPr>
        <p:txBody>
          <a:bodyPr>
            <a:normAutofit/>
          </a:bodyPr>
          <a:lstStyle/>
          <a:p>
            <a:r>
              <a:rPr lang="en-US" dirty="0"/>
              <a:t>A reduction is </a:t>
            </a:r>
            <a:r>
              <a:rPr lang="en-US" dirty="0" smtClean="0"/>
              <a:t>a terminal </a:t>
            </a:r>
            <a:r>
              <a:rPr lang="en-US" dirty="0"/>
              <a:t>operation that computes a value by processing all the values in the stream.</a:t>
            </a:r>
          </a:p>
          <a:p>
            <a:r>
              <a:rPr lang="en-US" dirty="0"/>
              <a:t>Given </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dirty="0"/>
              <a:t>that has integers from 1 to 1000, add the collection.</a:t>
            </a:r>
          </a:p>
          <a:p>
            <a:r>
              <a:rPr lang="en-US" dirty="0"/>
              <a:t>For Loop</a:t>
            </a:r>
          </a:p>
          <a:p>
            <a:pPr marL="0" indent="0">
              <a:buNone/>
            </a:pPr>
            <a:r>
              <a:rPr lang="en-US" sz="1600" dirty="0">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for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Integer number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dirty="0"/>
              <a:t>Stream reduction (using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a:t>
            </a:r>
            <a:endParaRPr lang="en-US" dirty="0"/>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sz="1600" dirty="0"/>
              <a:t>The lambda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dirty="0"/>
              <a:t> is a </a:t>
            </a:r>
            <a:r>
              <a:rPr lang="en-US" sz="1600" i="1" dirty="0"/>
              <a:t>pure </a:t>
            </a:r>
            <a:r>
              <a:rPr lang="en-US" sz="1600" i="1" dirty="0" smtClean="0"/>
              <a:t>bi-function</a:t>
            </a:r>
            <a:r>
              <a:rPr lang="en-US" sz="1600" dirty="0" smtClean="0"/>
              <a:t> </a:t>
            </a:r>
            <a:r>
              <a:rPr lang="en-US" sz="1600" dirty="0"/>
              <a:t>because it only reads its arguments, does not change any external state (no side-effects), and always returns the same value for the same arguments.  For example: </a:t>
            </a:r>
            <a:r>
              <a:rPr lang="en-US" sz="1600" dirty="0">
                <a:solidFill>
                  <a:srgbClr val="000000"/>
                </a:solidFill>
                <a:highlight>
                  <a:srgbClr val="FFFFFF"/>
                </a:highlight>
                <a:latin typeface="Courier New" panose="02070309020205020404" pitchFamily="49" charset="0"/>
                <a:cs typeface="Courier New" panose="02070309020205020404" pitchFamily="49" charset="0"/>
              </a:rPr>
              <a:t>apply(3,4</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600" dirty="0"/>
              <a:t> and </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apply(4,3) </a:t>
            </a:r>
            <a:r>
              <a:rPr lang="en-US" sz="1600" dirty="0" smtClean="0"/>
              <a:t>always return </a:t>
            </a:r>
            <a:r>
              <a:rPr lang="en-US" sz="1600" dirty="0"/>
              <a:t>7.</a:t>
            </a:r>
          </a:p>
          <a:p>
            <a:r>
              <a:rPr lang="en-US" sz="1600" dirty="0"/>
              <a:t>Pure functions are inherently </a:t>
            </a:r>
            <a:r>
              <a:rPr lang="en-US" sz="1600" dirty="0" smtClean="0"/>
              <a:t>safe </a:t>
            </a:r>
            <a:r>
              <a:rPr lang="en-US" sz="1600" dirty="0"/>
              <a:t>and should be used with streams whenever </a:t>
            </a:r>
            <a:r>
              <a:rPr lang="en-US" sz="1600" dirty="0" smtClean="0"/>
              <a:t>possible.</a:t>
            </a:r>
            <a:endParaRPr lang="en-US" sz="1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33266459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76216" cy="1185863"/>
          </a:xfrm>
        </p:spPr>
        <p:txBody>
          <a:bodyPr>
            <a:normAutofit fontScale="90000"/>
          </a:bodyPr>
          <a:lstStyle/>
          <a:p>
            <a:r>
              <a:rPr lang="en-US" dirty="0"/>
              <a:t>Terminal Operations that return Optional&lt;T&gt;</a:t>
            </a:r>
          </a:p>
        </p:txBody>
      </p:sp>
      <p:sp>
        <p:nvSpPr>
          <p:cNvPr id="3" name="Content Placeholder 2"/>
          <p:cNvSpPr>
            <a:spLocks noGrp="1"/>
          </p:cNvSpPr>
          <p:nvPr>
            <p:ph idx="1"/>
          </p:nvPr>
        </p:nvSpPr>
        <p:spPr>
          <a:xfrm>
            <a:off x="636865" y="1381125"/>
            <a:ext cx="8596668" cy="4867275"/>
          </a:xfrm>
        </p:spPr>
        <p:txBody>
          <a:bodyPr>
            <a:normAutofit lnSpcReduction="10000"/>
          </a:bodyPr>
          <a:lstStyle/>
          <a:p>
            <a:r>
              <a:rPr lang="en-US" sz="2400" dirty="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a:solidFill>
                  <a:srgbClr val="000080"/>
                </a:solidFill>
                <a:latin typeface="Courier New" panose="02070309020205020404" pitchFamily="49" charset="0"/>
              </a:rPr>
              <a:t>&gt;</a:t>
            </a:r>
            <a:r>
              <a:rPr lang="en-US" sz="2400" dirty="0">
                <a:solidFill>
                  <a:prstClr val="black">
                    <a:lumMod val="75000"/>
                    <a:lumOff val="25000"/>
                  </a:prstClr>
                </a:solidFill>
              </a:rPr>
              <a:t> because the value does not exist in an empty stream.</a:t>
            </a:r>
            <a:endParaRPr lang="en-US" sz="2400" dirty="0"/>
          </a:p>
          <a:p>
            <a:r>
              <a:rPr lang="en-US" sz="2400" dirty="0" err="1"/>
              <a:t>findFirst</a:t>
            </a:r>
            <a:r>
              <a:rPr lang="en-US" sz="2400" dirty="0"/>
              <a:t> - produces the first element in a stream.  Because this implies ordering of the elements, any parallel stream is transformed into a sequential stream to guarantee element encounter order</a:t>
            </a:r>
          </a:p>
          <a:p>
            <a:r>
              <a:rPr lang="en-US" sz="2400" dirty="0" err="1"/>
              <a:t>findAny</a:t>
            </a:r>
            <a:r>
              <a:rPr lang="en-US" sz="2400" dirty="0"/>
              <a:t> - produces any element on the stream.  It does not impose any overhead on parallel stream, but may produce differing values on invocation of the same stream.</a:t>
            </a:r>
          </a:p>
          <a:p>
            <a:r>
              <a:rPr lang="en-US" sz="2400" dirty="0"/>
              <a:t>min - produces the minimum </a:t>
            </a:r>
            <a:r>
              <a:rPr lang="en-US" sz="2400" dirty="0" smtClean="0"/>
              <a:t>element.</a:t>
            </a:r>
            <a:endParaRPr lang="en-US" sz="2400" dirty="0"/>
          </a:p>
          <a:p>
            <a:r>
              <a:rPr lang="en-US" sz="2400" dirty="0"/>
              <a:t>max - produces the maximum element.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39333983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smtClean="0"/>
              <a:t>Terminal Operations May Be Invoked </a:t>
            </a:r>
            <a:r>
              <a:rPr lang="en-US" sz="2900" dirty="0" smtClean="0"/>
              <a:t>Conditionally</a:t>
            </a:r>
            <a:endParaRPr lang="en-US" sz="2900" dirty="0"/>
          </a:p>
        </p:txBody>
      </p:sp>
      <p:sp>
        <p:nvSpPr>
          <p:cNvPr id="3" name="Content Placeholder 2"/>
          <p:cNvSpPr>
            <a:spLocks noGrp="1"/>
          </p:cNvSpPr>
          <p:nvPr>
            <p:ph idx="1"/>
          </p:nvPr>
        </p:nvSpPr>
        <p:spPr>
          <a:xfrm>
            <a:off x="633791" y="1126671"/>
            <a:ext cx="8596668" cy="4806043"/>
          </a:xfrm>
        </p:spPr>
        <p:txBody>
          <a:bodyPr>
            <a:normAutofit/>
          </a:bodyPr>
          <a:lstStyle/>
          <a:p>
            <a:r>
              <a:rPr lang="en-US" dirty="0" smtClean="0"/>
              <a:t>Consider the add modulo example from earlier.</a:t>
            </a:r>
          </a:p>
          <a:p>
            <a:r>
              <a:rPr lang="en-US" dirty="0" smtClean="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dirty="0" smtClean="0">
                <a:solidFill>
                  <a:srgbClr val="000000"/>
                </a:solidFill>
                <a:highlight>
                  <a:srgbClr val="FFFFFF"/>
                </a:highlight>
              </a:rPr>
              <a:t>    </a:t>
            </a:r>
            <a:r>
              <a:rPr lang="en-US" sz="1700" b="1" dirty="0" smtClean="0">
                <a:solidFill>
                  <a:srgbClr val="000080"/>
                </a:solidFill>
                <a:highlight>
                  <a:srgbClr val="FFFFFF"/>
                </a:highlight>
              </a:rPr>
              <a:t>}</a:t>
            </a:r>
          </a:p>
          <a:p>
            <a:r>
              <a:rPr lang="en-US" dirty="0" smtClean="0"/>
              <a:t>How can this function be changed to support an operation argument that can be “count” if the numbers should be counted, or “sum” if the numbers should be summed?</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9726974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963707"/>
            <a:ext cx="8596668" cy="5656727"/>
          </a:xfrm>
        </p:spPr>
        <p:txBody>
          <a:bodyPr>
            <a:normAutofit/>
          </a:bodyPr>
          <a:lstStyle/>
          <a:p>
            <a:r>
              <a:rPr lang="en-US" sz="2000" i="1" dirty="0"/>
              <a:t>[Argument List]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i="1" dirty="0" smtClean="0"/>
              <a:t>[Statements]</a:t>
            </a:r>
            <a:endParaRPr lang="en-US" sz="2000" dirty="0" smtClean="0"/>
          </a:p>
          <a:p>
            <a:r>
              <a:rPr lang="en-US" sz="2000" dirty="0" smtClean="0"/>
              <a:t>Argument </a:t>
            </a:r>
            <a:r>
              <a:rPr lang="en-US" sz="2000" dirty="0"/>
              <a:t>List may take one of the following forms:</a:t>
            </a:r>
          </a:p>
          <a:p>
            <a:pPr lvl="1"/>
            <a:r>
              <a:rPr lang="en-US" sz="1800" dirty="0"/>
              <a:t>() </a:t>
            </a:r>
            <a:r>
              <a:rPr lang="en-US" sz="1800" dirty="0" smtClean="0"/>
              <a:t>-&gt;</a:t>
            </a:r>
            <a:endParaRPr lang="en-US" sz="1800" dirty="0"/>
          </a:p>
          <a:p>
            <a:pPr lvl="1"/>
            <a:r>
              <a:rPr lang="en-US" sz="1800" dirty="0" err="1"/>
              <a:t>i</a:t>
            </a:r>
            <a:r>
              <a:rPr lang="en-US" sz="1800" dirty="0"/>
              <a:t> </a:t>
            </a:r>
            <a:r>
              <a:rPr lang="en-US" sz="1800" dirty="0" smtClean="0"/>
              <a:t>-&gt;</a:t>
            </a:r>
            <a:endParaRPr lang="en-US" sz="1800" dirty="0"/>
          </a:p>
          <a:p>
            <a:pPr lvl="1"/>
            <a:r>
              <a:rPr lang="en-US" sz="1800" dirty="0"/>
              <a:t>(</a:t>
            </a:r>
            <a:r>
              <a:rPr lang="en-US" sz="1800" dirty="0" err="1"/>
              <a:t>i</a:t>
            </a:r>
            <a:r>
              <a:rPr lang="en-US" sz="1800" dirty="0"/>
              <a:t>) </a:t>
            </a:r>
            <a:r>
              <a:rPr lang="en-US" sz="1800" dirty="0" smtClean="0"/>
              <a:t>-&gt; or Java 11+: (</a:t>
            </a:r>
            <a:r>
              <a:rPr lang="en-US" sz="1800" i="1" dirty="0" smtClean="0"/>
              <a:t>@Annotations</a:t>
            </a:r>
            <a:r>
              <a:rPr lang="en-US" sz="1800" dirty="0" smtClean="0"/>
              <a:t> </a:t>
            </a:r>
            <a:r>
              <a:rPr lang="en-US" sz="1800" b="1" dirty="0" err="1" smtClean="0">
                <a:solidFill>
                  <a:srgbClr val="0000FF"/>
                </a:solidFill>
                <a:latin typeface="Courier New" panose="02070309020205020404" pitchFamily="49" charset="0"/>
              </a:rPr>
              <a:t>var</a:t>
            </a:r>
            <a:r>
              <a:rPr lang="en-US" sz="1800" dirty="0" smtClean="0"/>
              <a:t> </a:t>
            </a:r>
            <a:r>
              <a:rPr lang="en-US" sz="1800" dirty="0" err="1" smtClean="0"/>
              <a:t>i</a:t>
            </a:r>
            <a:r>
              <a:rPr lang="en-US" sz="1800" dirty="0" smtClean="0"/>
              <a:t>) -&gt;</a:t>
            </a:r>
            <a:endParaRPr lang="en-US" sz="1800" dirty="0"/>
          </a:p>
          <a:p>
            <a:pPr lvl="1"/>
            <a:r>
              <a:rPr lang="en-US" sz="1800" dirty="0" smtClean="0"/>
              <a:t>(</a:t>
            </a:r>
            <a:r>
              <a:rPr lang="en-US" sz="1800" i="1" dirty="0"/>
              <a:t>@Annotations</a:t>
            </a:r>
            <a:r>
              <a:rPr lang="en-US" sz="1800" dirty="0"/>
              <a:t> Integer </a:t>
            </a:r>
            <a:r>
              <a:rPr lang="en-US" sz="1800" dirty="0" err="1"/>
              <a:t>i</a:t>
            </a:r>
            <a:r>
              <a:rPr lang="en-US" sz="1800" dirty="0"/>
              <a:t>) </a:t>
            </a:r>
            <a:r>
              <a:rPr lang="en-US" sz="1800" dirty="0" smtClean="0"/>
              <a:t>-&gt;</a:t>
            </a:r>
            <a:endParaRPr lang="en-US" sz="1800" dirty="0"/>
          </a:p>
          <a:p>
            <a:pPr lvl="1"/>
            <a:r>
              <a:rPr lang="en-US" sz="1800" dirty="0"/>
              <a:t>(</a:t>
            </a:r>
            <a:r>
              <a:rPr lang="en-US" sz="1800" dirty="0" err="1"/>
              <a:t>i,j</a:t>
            </a:r>
            <a:r>
              <a:rPr lang="en-US" sz="1800" dirty="0"/>
              <a:t>…) </a:t>
            </a:r>
            <a:r>
              <a:rPr lang="en-US" sz="1800" dirty="0" smtClean="0"/>
              <a:t>-&gt; or </a:t>
            </a:r>
            <a:r>
              <a:rPr lang="en-US" sz="1800" dirty="0"/>
              <a:t>Java 11+: (</a:t>
            </a:r>
            <a:r>
              <a:rPr lang="en-US" sz="1800" i="1" dirty="0" smtClean="0"/>
              <a:t>@</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smtClean="0"/>
              <a:t>,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j</a:t>
            </a:r>
            <a:r>
              <a:rPr lang="en-US" sz="1800" dirty="0" smtClean="0"/>
              <a:t>, …) -&gt;</a:t>
            </a:r>
            <a:endParaRPr lang="en-US" sz="1800" dirty="0"/>
          </a:p>
          <a:p>
            <a:pPr lvl="1"/>
            <a:r>
              <a:rPr lang="en-US" sz="1800" dirty="0" smtClean="0"/>
              <a:t>(</a:t>
            </a:r>
            <a:r>
              <a:rPr lang="en-US" sz="1800" i="1" dirty="0"/>
              <a:t>@Annotations</a:t>
            </a:r>
            <a:r>
              <a:rPr lang="en-US" sz="1800" dirty="0"/>
              <a:t> Integer </a:t>
            </a:r>
            <a:r>
              <a:rPr lang="en-US" sz="1800" dirty="0" err="1"/>
              <a:t>i</a:t>
            </a:r>
            <a:r>
              <a:rPr lang="en-US" sz="1800" dirty="0"/>
              <a:t>, </a:t>
            </a:r>
            <a:r>
              <a:rPr lang="en-US" sz="1800" i="1" dirty="0"/>
              <a:t>@Annotations</a:t>
            </a:r>
            <a:r>
              <a:rPr lang="en-US" sz="1800" dirty="0"/>
              <a:t> String j…) </a:t>
            </a:r>
            <a:r>
              <a:rPr lang="en-US" sz="1800" dirty="0" smtClean="0"/>
              <a:t>-&gt;</a:t>
            </a:r>
          </a:p>
          <a:p>
            <a:r>
              <a:rPr lang="en-US" sz="2000" dirty="0" smtClean="0"/>
              <a:t>Statements </a:t>
            </a:r>
            <a:r>
              <a:rPr lang="en-US" sz="2000" dirty="0"/>
              <a:t>may take one of the following forms:</a:t>
            </a:r>
            <a:endParaRPr lang="en-US" sz="2000" i="1" dirty="0"/>
          </a:p>
          <a:p>
            <a:pPr lvl="1"/>
            <a:r>
              <a:rPr lang="en-US" sz="1800" i="1" dirty="0"/>
              <a:t>-&gt; statement </a:t>
            </a:r>
          </a:p>
          <a:p>
            <a:pPr lvl="1"/>
            <a:r>
              <a:rPr lang="en-US" sz="1800" i="1" dirty="0"/>
              <a:t>-&gt; </a:t>
            </a:r>
            <a:r>
              <a:rPr lang="en-US" sz="1800" dirty="0">
                <a:solidFill>
                  <a:srgbClr val="000000"/>
                </a:solidFill>
                <a:latin typeface="Courier New" panose="02070309020205020404" pitchFamily="49" charset="0"/>
              </a:rPr>
              <a:t>{ </a:t>
            </a:r>
            <a:r>
              <a:rPr lang="en-US" sz="1800" i="1" dirty="0"/>
              <a:t>statement … statement; </a:t>
            </a:r>
            <a:r>
              <a:rPr lang="en-US" sz="1800" b="1" dirty="0" smtClean="0">
                <a:solidFill>
                  <a:srgbClr val="0000FF"/>
                </a:solidFill>
                <a:latin typeface="Courier New" panose="02070309020205020404" pitchFamily="49" charset="0"/>
              </a:rPr>
              <a:t>return </a:t>
            </a:r>
            <a:r>
              <a:rPr lang="en-US" sz="1800" dirty="0" smtClean="0">
                <a:solidFill>
                  <a:srgbClr val="000000"/>
                </a:solidFill>
                <a:latin typeface="Courier New" panose="02070309020205020404" pitchFamily="49" charset="0"/>
              </a:rPr>
              <a:t>result</a:t>
            </a:r>
            <a:r>
              <a:rPr lang="en-US" sz="1800" b="1" dirty="0" smtClean="0">
                <a:solidFill>
                  <a:srgbClr val="0000FF"/>
                </a:solidFill>
                <a:latin typeface="Courier New" panose="02070309020205020404" pitchFamily="49" charset="0"/>
              </a:rPr>
              <a:t>;</a:t>
            </a:r>
            <a:r>
              <a:rPr lang="en-US" sz="1800" dirty="0" smtClean="0"/>
              <a:t> </a:t>
            </a:r>
            <a:r>
              <a:rPr lang="en-US" sz="1800" dirty="0" smtClean="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sz="2000" i="1" dirty="0" smtClean="0"/>
              <a:t>@Annotations </a:t>
            </a:r>
            <a:r>
              <a:rPr lang="en-US" sz="2000" dirty="0" smtClean="0"/>
              <a:t>are zero or more parameter annotations.</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9234933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smtClean="0"/>
              <a:t>Terminal Operations May Be Invoked </a:t>
            </a:r>
            <a:r>
              <a:rPr lang="en-US" sz="2900" dirty="0" smtClean="0"/>
              <a:t>Conditionally</a:t>
            </a:r>
            <a:endParaRPr lang="en-US" sz="2900" dirty="0"/>
          </a:p>
        </p:txBody>
      </p:sp>
      <p:sp>
        <p:nvSpPr>
          <p:cNvPr id="3" name="Content Placeholder 2"/>
          <p:cNvSpPr>
            <a:spLocks noGrp="1"/>
          </p:cNvSpPr>
          <p:nvPr>
            <p:ph idx="1"/>
          </p:nvPr>
        </p:nvSpPr>
        <p:spPr>
          <a:xfrm>
            <a:off x="354604" y="1057837"/>
            <a:ext cx="8596668" cy="5401234"/>
          </a:xfrm>
        </p:spPr>
        <p:txBody>
          <a:bodyPr>
            <a:normAutofit fontScale="92500" lnSpcReduction="10000"/>
          </a:bodyPr>
          <a:lstStyle/>
          <a:p>
            <a:r>
              <a:rPr lang="en-US" dirty="0" smtClean="0"/>
              <a:t>The terminal operation may called conditionally after the stream has </a:t>
            </a:r>
            <a:r>
              <a:rPr lang="en-US" smtClean="0"/>
              <a:t>been built </a:t>
            </a:r>
            <a:r>
              <a:rPr lang="en-US" dirty="0" smtClean="0"/>
              <a:t>with its intermediate conditions.</a:t>
            </a:r>
          </a:p>
          <a:p>
            <a:r>
              <a:rPr lang="en-US" dirty="0" smtClean="0">
                <a:solidFill>
                  <a:srgbClr val="000000"/>
                </a:solidFill>
                <a:highlight>
                  <a:srgbClr val="FFFFFF"/>
                </a:highlight>
              </a:rPr>
              <a:t> </a:t>
            </a:r>
            <a:r>
              <a:rPr lang="en-US" sz="1700" dirty="0" smtClean="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smtClean="0">
                <a:solidFill>
                  <a:srgbClr val="000000"/>
                </a:solidFill>
                <a:highlight>
                  <a:srgbClr val="FFFFFF"/>
                </a:highlight>
                <a:latin typeface="Courier New" panose="02070309020205020404" pitchFamily="49" charset="0"/>
                <a:cs typeface="Courier New" panose="02070309020205020404" pitchFamily="49" charset="0"/>
              </a:rPr>
              <a:t>addOrCountModulo</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Integer modulo,</a:t>
            </a:r>
          </a:p>
          <a:p>
            <a:pPr marL="0" indent="0">
              <a:buNone/>
            </a:pP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String operation</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1700" dirty="0">
                <a:solidFill>
                  <a:srgbClr val="008000"/>
                </a:solidFill>
                <a:highlight>
                  <a:srgbClr val="FFFFFF"/>
                </a:highlight>
                <a:latin typeface="Courier New" panose="02070309020205020404" pitchFamily="49" charset="0"/>
                <a:cs typeface="Courier New" panose="02070309020205020404" pitchFamily="49" charset="0"/>
              </a:rPr>
              <a:t>Use count or sum depending on </a:t>
            </a:r>
            <a:r>
              <a:rPr lang="en-US" sz="1700" dirty="0" smtClean="0">
                <a:solidFill>
                  <a:srgbClr val="008000"/>
                </a:solidFill>
                <a:highlight>
                  <a:srgbClr val="FFFFFF"/>
                </a:highlight>
                <a:latin typeface="Courier New" panose="02070309020205020404" pitchFamily="49" charset="0"/>
                <a:cs typeface="Courier New" panose="02070309020205020404" pitchFamily="49" charset="0"/>
              </a:rPr>
              <a:t>the requested operation.</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8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8080"/>
                </a:solidFill>
                <a:highlight>
                  <a:srgbClr val="FFFFFF"/>
                </a:highlight>
                <a:latin typeface="Courier New" panose="02070309020205020404" pitchFamily="49" charset="0"/>
                <a:cs typeface="Courier New" panose="02070309020205020404" pitchFamily="49" charset="0"/>
              </a:rPr>
              <a:t>count"</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b="1"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count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smtClean="0"/>
              <a:t>These techniques provide a more elegant solution for providing multi-purpose processing than an “if-else” statement chain or “case” statements as each step can be bound independently to produce the required processing pipeline.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8757602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a16="http://schemas.microsoft.com/office/drawing/2014/main" xmlns=""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446060"/>
          </a:xfrm>
        </p:spPr>
        <p:txBody>
          <a:bodyPr>
            <a:normAutofit lnSpcReduction="10000"/>
          </a:bodyPr>
          <a:lstStyle/>
          <a:p>
            <a:r>
              <a:rPr lang="en-US" dirty="0"/>
              <a:t>These collectors take the elements and add them to a collection.</a:t>
            </a:r>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r>
              <a:rPr lang="en-US" dirty="0" smtClean="0"/>
              <a:t>.</a:t>
            </a:r>
          </a:p>
          <a:p>
            <a:r>
              <a:rPr lang="en-US" dirty="0" smtClean="0"/>
              <a:t>In Java 16+ </a:t>
            </a:r>
            <a:r>
              <a:rPr lang="en-US" dirty="0" err="1" smtClean="0"/>
              <a:t>toList</a:t>
            </a:r>
            <a:r>
              <a:rPr lang="en-US" dirty="0" smtClean="0"/>
              <a:t>() is also a terminal operation for convenience.</a:t>
            </a:r>
            <a:endParaRPr lang="en-US" dirty="0"/>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toList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smtClean="0">
                <a:solidFill>
                  <a:srgbClr val="000080"/>
                </a:solidFill>
                <a:latin typeface="Courier New" panose="02070309020205020404" pitchFamily="49" charset="0"/>
              </a:rPr>
              <a:t>);</a:t>
            </a:r>
          </a:p>
          <a:p>
            <a:pPr marL="0" indent="0">
              <a:buNone/>
            </a:pPr>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[1, 2, 2, 3, 4, 5</a:t>
            </a:r>
            <a:r>
              <a:rPr lang="en-US" dirty="0" smtClean="0">
                <a:solidFill>
                  <a:srgbClr val="008000"/>
                </a:solidFill>
                <a:latin typeface="Courier New" panose="02070309020205020404" pitchFamily="49" charset="0"/>
              </a:rPr>
              <a:t>] */</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smtClean="0">
                <a:solidFill>
                  <a:srgbClr val="000080"/>
                </a:solidFill>
                <a:latin typeface="Courier New" panose="02070309020205020404" pitchFamily="49" charset="0"/>
              </a:rPr>
              <a:t>);</a:t>
            </a:r>
          </a:p>
          <a:p>
            <a:pPr marL="0" indent="0">
              <a:buNone/>
            </a:pPr>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[1, 2, 3, 4, 5</a:t>
            </a:r>
            <a:r>
              <a:rPr lang="en-US" dirty="0" smtClean="0">
                <a:solidFill>
                  <a:srgbClr val="008000"/>
                </a:solidFill>
                <a:latin typeface="Courier New" panose="02070309020205020404" pitchFamily="49" charset="0"/>
              </a:rPr>
              <a:t>] */</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[5, 4, 3, 2, 1</a:t>
            </a:r>
            <a:r>
              <a:rPr lang="en-US" dirty="0" smtClean="0">
                <a:solidFill>
                  <a:srgbClr val="008000"/>
                </a:solidFill>
                <a:latin typeface="Courier New" panose="02070309020205020404" pitchFamily="49" charset="0"/>
              </a:rPr>
              <a:t>] */</a:t>
            </a: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32721113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8241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a:t>
            </a:r>
            <a:r>
              <a:rPr lang="en-US" dirty="0" smtClean="0"/>
              <a:t>is typically </a:t>
            </a:r>
            <a:r>
              <a:rPr lang="en-US" dirty="0"/>
              <a:t>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IntStream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range</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0</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1000</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pPr marL="0" indent="0">
              <a:buNone/>
            </a:pP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collect</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Collectors.partitioningBy</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i</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 </a:t>
            </a:r>
            <a:r>
              <a:rPr lang="en-US" dirty="0">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Collectors.summingInt</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i</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t>
            </a:r>
            <a:r>
              <a:rPr lang="en-US" dirty="0" smtClean="0"/>
              <a:t>a </a:t>
            </a:r>
            <a:r>
              <a:rPr lang="en-US" i="1" dirty="0"/>
              <a:t>downstream collector</a:t>
            </a:r>
            <a:r>
              <a:rPr lang="en-US" dirty="0"/>
              <a:t>.  </a:t>
            </a:r>
            <a:r>
              <a:rPr lang="en-US" dirty="0" smtClean="0"/>
              <a:t>It processes each classification (key) for the map  In </a:t>
            </a:r>
            <a:r>
              <a:rPr lang="en-US" dirty="0"/>
              <a:t>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10081041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854" y="340658"/>
            <a:ext cx="8596668" cy="802341"/>
          </a:xfrm>
        </p:spPr>
        <p:txBody>
          <a:bodyPr/>
          <a:lstStyle/>
          <a:p>
            <a:r>
              <a:rPr lang="en-US" dirty="0"/>
              <a:t>Grouping By Collector</a:t>
            </a:r>
          </a:p>
        </p:txBody>
      </p:sp>
      <p:sp>
        <p:nvSpPr>
          <p:cNvPr id="3" name="Content Placeholder 2"/>
          <p:cNvSpPr>
            <a:spLocks noGrp="1"/>
          </p:cNvSpPr>
          <p:nvPr>
            <p:ph idx="1"/>
          </p:nvPr>
        </p:nvSpPr>
        <p:spPr>
          <a:xfrm>
            <a:off x="560792" y="1234140"/>
            <a:ext cx="8596668" cy="5126019"/>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Collectors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groupingBy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charAt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latin typeface="Courier New" panose="02070309020205020404" pitchFamily="49" charset="0"/>
              </a:rPr>
              <a:t>TreeMap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TreeSet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r>
              <a:rPr lang="en-US" dirty="0" smtClean="0">
                <a:solidFill>
                  <a:srgbClr val="008000"/>
                </a:solidFill>
                <a:latin typeface="Courier New" panose="02070309020205020404" pitchFamily="49" charset="0"/>
              </a:rPr>
              <a:t>*/</a:t>
            </a:r>
          </a:p>
          <a:p>
            <a:r>
              <a:rPr lang="en-US" dirty="0" smtClean="0"/>
              <a:t>The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dirty="0" smtClean="0"/>
              <a:t> is a </a:t>
            </a:r>
            <a:r>
              <a:rPr lang="en-US" i="1" dirty="0" smtClean="0"/>
              <a:t>downstream collector.</a:t>
            </a:r>
            <a:r>
              <a:rPr lang="en-US" dirty="0" smtClean="0">
                <a:solidFill>
                  <a:srgbClr val="000000"/>
                </a:solidFill>
                <a:latin typeface="Courier New" panose="02070309020205020404" pitchFamily="49" charset="0"/>
              </a:rPr>
              <a:t> </a:t>
            </a:r>
            <a:r>
              <a:rPr lang="en-US" dirty="0" smtClean="0"/>
              <a:t>It processes the elements for each classification (key) in the map.</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28142006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charAt</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pPr marL="0" indent="0">
              <a:buNone/>
            </a:pP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toCollection</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ConcurrentSkipListSet</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counting</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11607086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a:t>
            </a:r>
            <a:r>
              <a:rPr lang="en-US" dirty="0" smtClean="0"/>
              <a:t>string.</a:t>
            </a:r>
          </a:p>
          <a:p>
            <a:pPr marL="0" indent="0">
              <a:buNone/>
            </a:pPr>
            <a:r>
              <a:rPr lang="en-US" dirty="0" smtClean="0">
                <a:solidFill>
                  <a:srgbClr val="8000FF"/>
                </a:solidFill>
                <a:latin typeface="Courier New" panose="02070309020205020404" pitchFamily="49" charset="0"/>
              </a:rPr>
              <a:t>static</a:t>
            </a:r>
            <a:r>
              <a:rPr lang="en-US" dirty="0" smtClean="0">
                <a:solidFill>
                  <a:srgbClr val="000000"/>
                </a:solidFill>
                <a:latin typeface="Courier New" panose="02070309020205020404" pitchFamily="49" charset="0"/>
              </a:rPr>
              <a:t> Stream</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String</a:t>
            </a:r>
            <a:r>
              <a:rPr lang="en-US" b="1" dirty="0" smtClean="0">
                <a:solidFill>
                  <a:srgbClr val="000080"/>
                </a:solidFill>
                <a:latin typeface="Courier New" panose="02070309020205020404" pitchFamily="49" charset="0"/>
              </a:rPr>
              <a:t>&gt;</a:t>
            </a:r>
            <a:r>
              <a:rPr lang="en-US" dirty="0" smtClean="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aboutJack</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r>
              <a:rPr lang="en-US" b="1" dirty="0" smtClean="0">
                <a:solidFill>
                  <a:srgbClr val="0000FF"/>
                </a:solidFill>
                <a:latin typeface="Courier New" panose="02070309020205020404" pitchFamily="49" charset="0"/>
              </a:rPr>
              <a:t>return </a:t>
            </a:r>
            <a:r>
              <a:rPr lang="en-US" dirty="0" err="1" smtClean="0">
                <a:solidFill>
                  <a:srgbClr val="000000"/>
                </a:solidFill>
                <a:latin typeface="Courier New" panose="02070309020205020404" pitchFamily="49" charset="0"/>
              </a:rPr>
              <a: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of</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joining</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37577069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106"/>
          </a:xfrm>
        </p:spPr>
        <p:txBody>
          <a:bodyPr/>
          <a:lstStyle/>
          <a:p>
            <a:r>
              <a:rPr lang="en-US" dirty="0" smtClean="0"/>
              <a:t>Teeing Collector (Java 12+)</a:t>
            </a:r>
            <a:endParaRPr lang="en-US" dirty="0"/>
          </a:p>
        </p:txBody>
      </p:sp>
      <p:sp>
        <p:nvSpPr>
          <p:cNvPr id="3" name="Content Placeholder 2"/>
          <p:cNvSpPr>
            <a:spLocks noGrp="1"/>
          </p:cNvSpPr>
          <p:nvPr>
            <p:ph idx="1"/>
          </p:nvPr>
        </p:nvSpPr>
        <p:spPr>
          <a:xfrm>
            <a:off x="677334" y="1380565"/>
            <a:ext cx="8771466" cy="4660797"/>
          </a:xfrm>
        </p:spPr>
        <p:txBody>
          <a:bodyPr>
            <a:normAutofit/>
          </a:bodyPr>
          <a:lstStyle/>
          <a:p>
            <a:r>
              <a:rPr lang="en-US" sz="2400" dirty="0" smtClean="0"/>
              <a:t>A downstream collector that processes every element through two collectors and then uses a merge </a:t>
            </a:r>
            <a:r>
              <a:rPr lang="en-US" sz="2400" dirty="0" err="1" smtClean="0"/>
              <a:t>BiFunction</a:t>
            </a:r>
            <a:r>
              <a:rPr lang="en-US" sz="2400" dirty="0" smtClean="0"/>
              <a:t> to produce a result.</a:t>
            </a:r>
          </a:p>
          <a:p>
            <a:pPr marL="0" indent="0">
              <a:buNone/>
            </a:pPr>
            <a:r>
              <a:rPr lang="fr-FR" dirty="0" smtClean="0">
                <a:solidFill>
                  <a:srgbClr val="000000"/>
                </a:solidFill>
                <a:highlight>
                  <a:srgbClr val="FFFFFF"/>
                </a:highlight>
                <a:latin typeface="Courier New" panose="02070309020205020404" pitchFamily="49" charset="0"/>
                <a:cs typeface="Courier New" panose="02070309020205020404" pitchFamily="49" charset="0"/>
              </a:rPr>
              <a:t>Double</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salaries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95_000d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125_000d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35_000d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40_000d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Range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of</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salaries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collect</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Collectors</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teeing</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Collectors</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minBy</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compare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Collectors</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maxBy</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compare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Range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min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max</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println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"Salary range is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 -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getMax</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Salary range is 35000.0 - 125000.0 */</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24530607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Execute Around and Loan Patterns</a:t>
            </a:r>
            <a:endParaRPr lang="en-US" dirty="0"/>
          </a:p>
        </p:txBody>
      </p:sp>
      <p:sp>
        <p:nvSpPr>
          <p:cNvPr id="5" name="Subtitle 4"/>
          <p:cNvSpPr>
            <a:spLocks noGrp="1"/>
          </p:cNvSpPr>
          <p:nvPr>
            <p:ph type="subTitle" idx="1"/>
          </p:nvPr>
        </p:nvSpPr>
        <p:spPr/>
        <p:txBody>
          <a:bodyPr/>
          <a:lstStyle/>
          <a:p>
            <a:r>
              <a:rPr lang="en-US" dirty="0" smtClean="0"/>
              <a:t>Separate the concerns of manipulating resources from program logic</a:t>
            </a:r>
            <a:endParaRPr lang="en-US" dirty="0"/>
          </a:p>
        </p:txBody>
      </p:sp>
    </p:spTree>
    <p:extLst>
      <p:ext uri="{BB962C8B-B14F-4D97-AF65-F5344CB8AC3E}">
        <p14:creationId xmlns:p14="http://schemas.microsoft.com/office/powerpoint/2010/main" val="42399421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Execute Around Pattern</a:t>
            </a:r>
            <a:endParaRPr lang="en-US" dirty="0"/>
          </a:p>
        </p:txBody>
      </p:sp>
      <p:sp>
        <p:nvSpPr>
          <p:cNvPr id="3" name="Content Placeholder 2"/>
          <p:cNvSpPr>
            <a:spLocks noGrp="1"/>
          </p:cNvSpPr>
          <p:nvPr>
            <p:ph idx="1"/>
          </p:nvPr>
        </p:nvSpPr>
        <p:spPr>
          <a:xfrm>
            <a:off x="677334" y="1567543"/>
            <a:ext cx="8596668" cy="4473819"/>
          </a:xfrm>
        </p:spPr>
        <p:txBody>
          <a:bodyPr>
            <a:normAutofit fontScale="92500" lnSpcReduction="10000"/>
          </a:bodyPr>
          <a:lstStyle/>
          <a:p>
            <a:r>
              <a:rPr lang="en-US" sz="2400" dirty="0" smtClean="0"/>
              <a:t>Pattern to eliminate boilerplate code by performing operations before and after an operation.</a:t>
            </a:r>
          </a:p>
          <a:p>
            <a:r>
              <a:rPr lang="en-US" sz="2400" dirty="0" smtClean="0"/>
              <a:t>Consider this code for using a lock:</a:t>
            </a:r>
          </a:p>
          <a:p>
            <a:pPr marL="0" indent="0">
              <a:buNone/>
            </a:pPr>
            <a:r>
              <a:rPr lang="en-US" sz="2400" dirty="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Lock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smtClean="0">
                <a:solidFill>
                  <a:srgbClr val="000000"/>
                </a:solidFill>
                <a:highlight>
                  <a:srgbClr val="FFFFFF"/>
                </a:highlight>
                <a:latin typeface="Courier New" panose="02070309020205020404" pitchFamily="49" charset="0"/>
              </a:rPr>
              <a:t>   </a:t>
            </a:r>
            <a:r>
              <a:rPr lang="en-US" sz="2400" b="1" dirty="0" smtClean="0">
                <a:solidFill>
                  <a:srgbClr val="0000FF"/>
                </a:solidFill>
                <a:highlight>
                  <a:srgbClr val="FFFFFF"/>
                </a:highlight>
                <a:latin typeface="Courier New" panose="02070309020205020404" pitchFamily="49" charset="0"/>
              </a:rPr>
              <a:t>try</a:t>
            </a:r>
            <a:r>
              <a:rPr lang="en-US" sz="2400" dirty="0" smtClean="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rPr>
              <a:t>    </a:t>
            </a:r>
            <a:r>
              <a:rPr lang="en-US" sz="2400" b="1" dirty="0" smtClean="0">
                <a:solidFill>
                  <a:srgbClr val="0000FF"/>
                </a:solidFill>
                <a:highlight>
                  <a:srgbClr val="FFFFFF"/>
                </a:highlight>
                <a:latin typeface="Courier New" panose="02070309020205020404" pitchFamily="49" charset="0"/>
              </a:rPr>
              <a:t>return</a:t>
            </a:r>
            <a:r>
              <a:rPr lang="en-US" sz="2400" dirty="0" smtClean="0">
                <a:solidFill>
                  <a:srgbClr val="000000"/>
                </a:solidFill>
                <a:highlight>
                  <a:srgbClr val="FFFFFF"/>
                </a:highlight>
                <a:latin typeface="Courier New" panose="02070309020205020404" pitchFamily="49" charset="0"/>
              </a:rPr>
              <a:t> </a:t>
            </a:r>
            <a:r>
              <a:rPr lang="en-US" sz="2400" dirty="0" err="1" smtClean="0">
                <a:solidFill>
                  <a:srgbClr val="000000"/>
                </a:solidFill>
                <a:highlight>
                  <a:srgbClr val="FFFFFF"/>
                </a:highlight>
                <a:latin typeface="Courier New" panose="02070309020205020404" pitchFamily="49" charset="0"/>
              </a:rPr>
              <a:t>doSomething</a:t>
            </a:r>
            <a:r>
              <a:rPr lang="en-US" sz="2400" b="1" dirty="0" smtClean="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smtClean="0">
                <a:solidFill>
                  <a:srgbClr val="000080"/>
                </a:solidFill>
                <a:highlight>
                  <a:srgbClr val="FFFFFF"/>
                </a:highlight>
                <a:latin typeface="Courier New" panose="02070309020205020404" pitchFamily="49" charset="0"/>
              </a:rPr>
              <a:t>}</a:t>
            </a:r>
            <a:r>
              <a:rPr lang="en-US" sz="2400" dirty="0" smtClean="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finally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rPr>
              <a:t> </a:t>
            </a:r>
            <a:r>
              <a:rPr lang="en-US" sz="2400" dirty="0" err="1" smtClean="0">
                <a:solidFill>
                  <a:srgbClr val="000000"/>
                </a:solidFill>
                <a:highlight>
                  <a:srgbClr val="FFFFFF"/>
                </a:highlight>
                <a:latin typeface="Courier New" panose="02070309020205020404" pitchFamily="49" charset="0"/>
              </a:rPr>
              <a:t>lock</a:t>
            </a:r>
            <a:r>
              <a:rPr lang="en-US" sz="2400" b="1" dirty="0" err="1" smtClean="0">
                <a:solidFill>
                  <a:srgbClr val="000080"/>
                </a:solidFill>
                <a:highlight>
                  <a:srgbClr val="FFFFFF"/>
                </a:highlight>
                <a:latin typeface="Courier New" panose="02070309020205020404" pitchFamily="49" charset="0"/>
              </a:rPr>
              <a:t>.</a:t>
            </a:r>
            <a:r>
              <a:rPr lang="en-US" sz="2400" dirty="0" err="1" smtClean="0">
                <a:solidFill>
                  <a:srgbClr val="000000"/>
                </a:solidFill>
                <a:highlight>
                  <a:srgbClr val="FFFFFF"/>
                </a:highlight>
                <a:latin typeface="Courier New" panose="02070309020205020404" pitchFamily="49" charset="0"/>
              </a:rPr>
              <a:t>unlock</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rPr>
              <a:t> </a:t>
            </a:r>
            <a:r>
              <a:rPr lang="en-US" sz="2400" b="1" dirty="0" smtClean="0">
                <a:solidFill>
                  <a:srgbClr val="000080"/>
                </a:solidFill>
                <a:highlight>
                  <a:srgbClr val="FFFFFF"/>
                </a:highlight>
                <a:latin typeface="Courier New" panose="02070309020205020404" pitchFamily="49" charset="0"/>
              </a:rPr>
              <a:t>}</a:t>
            </a:r>
            <a:endParaRPr lang="en-US" sz="2400" dirty="0" smtClean="0"/>
          </a:p>
          <a:p>
            <a:r>
              <a:rPr lang="en-US" sz="2400" dirty="0" smtClean="0"/>
              <a:t>We would have better separation of concerns if we could separate the lock manipulation from the operation.</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4027106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a:t>
            </a:r>
            <a:r>
              <a:rPr lang="en-US" dirty="0" smtClean="0"/>
              <a:t>Java</a:t>
            </a:r>
            <a:endParaRPr lang="en-US" dirty="0"/>
          </a:p>
        </p:txBody>
      </p:sp>
      <p:sp>
        <p:nvSpPr>
          <p:cNvPr id="3" name="Content Placeholder 2"/>
          <p:cNvSpPr>
            <a:spLocks noGrp="1"/>
          </p:cNvSpPr>
          <p:nvPr>
            <p:ph idx="1"/>
          </p:nvPr>
        </p:nvSpPr>
        <p:spPr>
          <a:xfrm>
            <a:off x="677334" y="1627095"/>
            <a:ext cx="8596668" cy="4809564"/>
          </a:xfrm>
        </p:spPr>
        <p:txBody>
          <a:bodyPr>
            <a:normAutofit fontScale="92500" lnSpcReduction="2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a:t>
            </a:r>
            <a:r>
              <a:rPr lang="en-US" dirty="0" smtClean="0">
                <a:solidFill>
                  <a:srgbClr val="008000"/>
                </a:solidFill>
                <a:highlight>
                  <a:srgbClr val="FFFFFF"/>
                </a:highlight>
                <a:latin typeface="Courier New" panose="02070309020205020404" pitchFamily="49" charset="0"/>
              </a:rPr>
              <a:t>Not abstract -- in </a:t>
            </a:r>
            <a:r>
              <a:rPr lang="en-US" dirty="0">
                <a:solidFill>
                  <a:srgbClr val="008000"/>
                </a:solidFill>
                <a:highlight>
                  <a:srgbClr val="FFFFFF"/>
                </a:highlight>
                <a:latin typeface="Courier New" panose="02070309020205020404" pitchFamily="49" charset="0"/>
              </a:rPr>
              <a:t>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a:t>
            </a:r>
            <a:r>
              <a:rPr lang="en-US" dirty="0" smtClean="0">
                <a:solidFill>
                  <a:srgbClr val="008000"/>
                </a:solidFill>
                <a:highlight>
                  <a:srgbClr val="FFFFFF"/>
                </a:highlight>
                <a:latin typeface="Courier New" panose="02070309020205020404" pitchFamily="49" charset="0"/>
              </a:rPr>
              <a:t>in </a:t>
            </a:r>
            <a:r>
              <a:rPr lang="en-US" dirty="0">
                <a:solidFill>
                  <a:srgbClr val="008000"/>
                </a:solidFill>
                <a:highlight>
                  <a:srgbClr val="FFFFFF"/>
                </a:highlight>
                <a:latin typeface="Courier New" panose="02070309020205020404" pitchFamily="49" charset="0"/>
              </a:rPr>
              <a:t>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Has implementation </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Static and has implementation </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5431711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2143"/>
            <a:ext cx="8596668" cy="805543"/>
          </a:xfrm>
        </p:spPr>
        <p:txBody>
          <a:bodyPr/>
          <a:lstStyle/>
          <a:p>
            <a:r>
              <a:rPr lang="en-US" dirty="0" smtClean="0"/>
              <a:t>Apply the Execute Around Pattern</a:t>
            </a:r>
            <a:endParaRPr lang="en-US" dirty="0"/>
          </a:p>
        </p:txBody>
      </p:sp>
      <p:sp>
        <p:nvSpPr>
          <p:cNvPr id="3" name="Content Placeholder 2"/>
          <p:cNvSpPr>
            <a:spLocks noGrp="1"/>
          </p:cNvSpPr>
          <p:nvPr>
            <p:ph idx="1"/>
          </p:nvPr>
        </p:nvSpPr>
        <p:spPr>
          <a:xfrm>
            <a:off x="677334" y="1039586"/>
            <a:ext cx="8596668" cy="5138058"/>
          </a:xfrm>
        </p:spPr>
        <p:txBody>
          <a:bodyPr>
            <a:normAutofit/>
          </a:bodyPr>
          <a:lstStyle/>
          <a:p>
            <a:r>
              <a:rPr lang="en-US" dirty="0" smtClean="0"/>
              <a:t>The boilerplate lock and unlock code may be refactored like this:</a:t>
            </a:r>
          </a:p>
          <a:p>
            <a:r>
              <a:rPr lang="en-US" dirty="0">
                <a:solidFill>
                  <a:srgbClr val="000000"/>
                </a:solidFill>
                <a:highlight>
                  <a:srgbClr val="FFFFFF"/>
                </a:highlight>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Supplier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Lock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finally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unlock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r>
              <a:rPr lang="en-US" dirty="0"/>
              <a:t>T</a:t>
            </a:r>
            <a:r>
              <a:rPr lang="en-US" dirty="0" smtClean="0"/>
              <a:t>hen using the lock can be accomplished in a single line of code:</a:t>
            </a:r>
          </a:p>
          <a:p>
            <a:pPr marL="0" indent="0">
              <a:buNone/>
            </a:pPr>
            <a:r>
              <a:rPr lang="en-US" sz="2800" dirty="0" err="1" smtClean="0">
                <a:solidFill>
                  <a:srgbClr val="000000"/>
                </a:solidFill>
                <a:highlight>
                  <a:srgbClr val="FFFFFF"/>
                </a:highlight>
                <a:latin typeface="Courier New" panose="02070309020205020404" pitchFamily="49" charset="0"/>
              </a:rPr>
              <a:t>useLock</a:t>
            </a:r>
            <a:r>
              <a:rPr lang="en-US" sz="2800" b="1" dirty="0" smtClean="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doSomething</a:t>
            </a:r>
            <a:r>
              <a:rPr lang="en-US" sz="2800" b="1" dirty="0" smtClean="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114157602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Loan Pattern</a:t>
            </a:r>
            <a:endParaRPr lang="en-US" dirty="0"/>
          </a:p>
        </p:txBody>
      </p:sp>
      <p:sp>
        <p:nvSpPr>
          <p:cNvPr id="3" name="Content Placeholder 2"/>
          <p:cNvSpPr>
            <a:spLocks noGrp="1"/>
          </p:cNvSpPr>
          <p:nvPr>
            <p:ph idx="1"/>
          </p:nvPr>
        </p:nvSpPr>
        <p:spPr>
          <a:xfrm>
            <a:off x="677334" y="1475015"/>
            <a:ext cx="8596668" cy="4190999"/>
          </a:xfrm>
        </p:spPr>
        <p:txBody>
          <a:bodyPr>
            <a:normAutofit/>
          </a:bodyPr>
          <a:lstStyle/>
          <a:p>
            <a:r>
              <a:rPr lang="en-US" sz="2400" dirty="0" smtClean="0"/>
              <a:t>Specialized version of the execute around pattern that</a:t>
            </a:r>
          </a:p>
          <a:p>
            <a:pPr marL="857250" lvl="1" indent="-457200">
              <a:buFont typeface="+mj-lt"/>
              <a:buAutoNum type="arabicPeriod"/>
            </a:pPr>
            <a:r>
              <a:rPr lang="en-US" sz="2200" dirty="0"/>
              <a:t>Obtains or allocates a resource</a:t>
            </a:r>
          </a:p>
          <a:p>
            <a:pPr marL="857250" lvl="1" indent="-457200">
              <a:buFont typeface="+mj-lt"/>
              <a:buAutoNum type="arabicPeriod"/>
            </a:pPr>
            <a:r>
              <a:rPr lang="en-US" sz="2200" dirty="0"/>
              <a:t>Initializes it</a:t>
            </a:r>
          </a:p>
          <a:p>
            <a:pPr marL="857250" lvl="1" indent="-457200">
              <a:buFont typeface="+mj-lt"/>
              <a:buAutoNum type="arabicPeriod"/>
            </a:pPr>
            <a:r>
              <a:rPr lang="en-US" sz="2200" dirty="0"/>
              <a:t>Invokes a user specified operation with the resource</a:t>
            </a:r>
          </a:p>
          <a:p>
            <a:pPr marL="857250" lvl="1" indent="-457200">
              <a:buFont typeface="+mj-lt"/>
              <a:buAutoNum type="arabicPeriod"/>
            </a:pPr>
            <a:r>
              <a:rPr lang="en-US" sz="2200" dirty="0"/>
              <a:t>Cleans it up</a:t>
            </a:r>
          </a:p>
          <a:p>
            <a:pPr marL="857250" lvl="1" indent="-457200">
              <a:buFont typeface="+mj-lt"/>
              <a:buAutoNum type="arabicPeriod"/>
            </a:pPr>
            <a:r>
              <a:rPr lang="en-US" sz="2200" dirty="0"/>
              <a:t>Returns or deallocates a resource</a:t>
            </a:r>
          </a:p>
          <a:p>
            <a:endParaRPr lang="en-US" sz="2400" dirty="0" smtClean="0"/>
          </a:p>
        </p:txBody>
      </p:sp>
      <p:sp>
        <p:nvSpPr>
          <p:cNvPr id="5" name="Slide Number Placeholder 4"/>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325589652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9229"/>
            <a:ext cx="8596668" cy="729342"/>
          </a:xfrm>
        </p:spPr>
        <p:txBody>
          <a:bodyPr/>
          <a:lstStyle/>
          <a:p>
            <a:r>
              <a:rPr lang="en-US" dirty="0" smtClean="0"/>
              <a:t>Apply the Loan Pattern</a:t>
            </a:r>
            <a:endParaRPr lang="en-US" dirty="0"/>
          </a:p>
        </p:txBody>
      </p:sp>
      <p:sp>
        <p:nvSpPr>
          <p:cNvPr id="3" name="Content Placeholder 2"/>
          <p:cNvSpPr>
            <a:spLocks noGrp="1"/>
          </p:cNvSpPr>
          <p:nvPr>
            <p:ph idx="1"/>
          </p:nvPr>
        </p:nvSpPr>
        <p:spPr>
          <a:xfrm>
            <a:off x="677334" y="1045029"/>
            <a:ext cx="8596668" cy="5350328"/>
          </a:xfrm>
        </p:spPr>
        <p:txBody>
          <a:bodyPr>
            <a:normAutofit/>
          </a:bodyPr>
          <a:lstStyle/>
          <a:p>
            <a:r>
              <a:rPr lang="en-US" dirty="0" smtClean="0"/>
              <a:t>This example applies the loan pattern for JDBC connections</a:t>
            </a:r>
          </a:p>
          <a:p>
            <a:r>
              <a:rPr lang="en-US" dirty="0">
                <a:solidFill>
                  <a:srgbClr val="000000"/>
                </a:solidFill>
                <a:highlight>
                  <a:srgbClr val="FFFFFF"/>
                </a:highlight>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R 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 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useDb</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super</a:t>
            </a:r>
            <a:r>
              <a:rPr lang="en-US" dirty="0">
                <a:solidFill>
                  <a:srgbClr val="000000"/>
                </a:solidFill>
                <a:highlight>
                  <a:srgbClr val="FFFFFF"/>
                </a:highlight>
                <a:latin typeface="Courier New" panose="02070309020205020404" pitchFamily="49" charset="0"/>
                <a:cs typeface="Courier New" panose="02070309020205020404" pitchFamily="49" charset="0"/>
              </a:rPr>
              <a:t> 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extends</a:t>
            </a:r>
            <a:r>
              <a:rPr lang="en-US" dirty="0">
                <a:solidFill>
                  <a:srgbClr val="000000"/>
                </a:solidFill>
                <a:highlight>
                  <a:srgbClr val="FFFFFF"/>
                </a:highlight>
                <a:latin typeface="Courier New" panose="02070309020205020404" pitchFamily="49" charset="0"/>
                <a:cs typeface="Courier New" panose="02070309020205020404" pitchFamily="49" charset="0"/>
              </a:rPr>
              <a:t> 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Connection conn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getJdbcConnection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smtClean="0"/>
              <a:t>The JDBC connection can be used with a single line of code:</a:t>
            </a:r>
          </a:p>
          <a:p>
            <a:pPr marL="0" indent="0">
              <a:buNone/>
            </a:pPr>
            <a:r>
              <a:rPr lang="en-US" sz="2800" dirty="0" err="1" smtClean="0">
                <a:solidFill>
                  <a:srgbClr val="000000"/>
                </a:solidFill>
                <a:highlight>
                  <a:srgbClr val="FFFFFF"/>
                </a:highlight>
                <a:latin typeface="Courier New" panose="02070309020205020404" pitchFamily="49" charset="0"/>
              </a:rPr>
              <a:t>useDb</a:t>
            </a:r>
            <a:r>
              <a:rPr lang="en-US" sz="2800" b="1" dirty="0" smtClean="0">
                <a:solidFill>
                  <a:srgbClr val="000080"/>
                </a:solidFill>
                <a:highlight>
                  <a:srgbClr val="FFFFFF"/>
                </a:highlight>
                <a:latin typeface="Courier New" panose="02070309020205020404" pitchFamily="49" charset="0"/>
              </a:rPr>
              <a:t>(</a:t>
            </a:r>
            <a:r>
              <a:rPr lang="en-US" sz="2800" dirty="0" smtClean="0">
                <a:solidFill>
                  <a:srgbClr val="000000"/>
                </a:solidFill>
                <a:highlight>
                  <a:srgbClr val="FFFFFF"/>
                </a:highlight>
                <a:latin typeface="Courier New" panose="02070309020205020404" pitchFamily="49" charset="0"/>
              </a:rPr>
              <a:t>conn </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doDbOperation</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a:t>
            </a:r>
            <a:r>
              <a:rPr lang="en-US" sz="2800" b="1" dirty="0">
                <a:solidFill>
                  <a:srgbClr val="000080"/>
                </a:solidFill>
                <a:highlight>
                  <a:srgbClr val="FFFFFF"/>
                </a:highlight>
                <a:latin typeface="Courier New" panose="02070309020205020404" pitchFamily="49" charset="0"/>
              </a:rPr>
              <a:t>));</a:t>
            </a:r>
            <a:endParaRPr lang="en-US" sz="2800" b="1" dirty="0" smtClean="0">
              <a:solidFill>
                <a:srgbClr val="00008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259250629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64</a:t>
            </a:fld>
            <a:endParaRPr lang="en-US" dirty="0"/>
          </a:p>
        </p:txBody>
      </p:sp>
    </p:spTree>
    <p:extLst>
      <p:ext uri="{BB962C8B-B14F-4D97-AF65-F5344CB8AC3E}">
        <p14:creationId xmlns:p14="http://schemas.microsoft.com/office/powerpoint/2010/main" val="295516187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dirty="0"/>
              <a:t>Using 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65</a:t>
            </a:fld>
            <a:endParaRPr lang="en-US" dirty="0"/>
          </a:p>
        </p:txBody>
      </p:sp>
    </p:spTree>
    <p:extLst>
      <p:ext uri="{BB962C8B-B14F-4D97-AF65-F5344CB8AC3E}">
        <p14:creationId xmlns:p14="http://schemas.microsoft.com/office/powerpoint/2010/main" val="210597824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a:t>
            </a:r>
            <a:r>
              <a:rPr lang="en-US" sz="3200" dirty="0" smtClean="0"/>
              <a:t>declared Exception </a:t>
            </a:r>
            <a:r>
              <a:rPr lang="en-US" sz="3200" dirty="0"/>
              <a:t>will either need to be caught or processed.</a:t>
            </a:r>
          </a:p>
          <a:p>
            <a:r>
              <a:rPr lang="en-US" sz="3200" dirty="0"/>
              <a:t>This may result in the code being littered with unnecessary catch statements.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112254800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417584736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smtClean="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185562483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a:solidFill>
                  <a:srgbClr val="000000"/>
                </a:solidFill>
                <a:latin typeface="Courier New" panose="02070309020205020404" pitchFamily="49" charset="0"/>
              </a:rPr>
              <a:t>CloseIt1</a:t>
            </a:r>
            <a:r>
              <a:rPr lang="en-US" b="1" dirty="0">
                <a:solidFill>
                  <a:srgbClr val="000080"/>
                </a:solidFill>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NamingException</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000000"/>
                </a:solidFill>
                <a:highlight>
                  <a:srgbClr val="FFFFFF"/>
                </a:highlight>
                <a:latin typeface="Courier New" panose="02070309020205020404" pitchFamily="49" charset="0"/>
              </a:rPr>
              <a:t>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69</a:t>
            </a:fld>
            <a:endParaRPr lang="en-US" dirty="0"/>
          </a:p>
        </p:txBody>
      </p:sp>
    </p:spTree>
    <p:extLst>
      <p:ext uri="{BB962C8B-B14F-4D97-AF65-F5344CB8AC3E}">
        <p14:creationId xmlns:p14="http://schemas.microsoft.com/office/powerpoint/2010/main" val="25123326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2900"/>
            <a:ext cx="8596668" cy="772886"/>
          </a:xfrm>
        </p:spPr>
        <p:txBody>
          <a:bodyPr/>
          <a:lstStyle/>
          <a:p>
            <a:r>
              <a:rPr lang="en-US" dirty="0" smtClean="0"/>
              <a:t>Inner Classes vs Lambda</a:t>
            </a:r>
            <a:endParaRPr lang="en-US" dirty="0"/>
          </a:p>
        </p:txBody>
      </p:sp>
      <p:sp>
        <p:nvSpPr>
          <p:cNvPr id="3" name="Content Placeholder 2"/>
          <p:cNvSpPr>
            <a:spLocks noGrp="1"/>
          </p:cNvSpPr>
          <p:nvPr>
            <p:ph idx="1"/>
          </p:nvPr>
        </p:nvSpPr>
        <p:spPr>
          <a:xfrm>
            <a:off x="677334" y="1115786"/>
            <a:ext cx="7987695" cy="4985657"/>
          </a:xfrm>
        </p:spPr>
        <p:txBody>
          <a:bodyPr>
            <a:noAutofit/>
          </a:bodyPr>
          <a:lstStyle/>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Example2 </a:t>
            </a:r>
            <a:r>
              <a:rPr lang="en-US" dirty="0" err="1">
                <a:solidFill>
                  <a:srgbClr val="000000"/>
                </a:solidFill>
                <a:highlight>
                  <a:srgbClr val="FFFFFF"/>
                </a:highlight>
                <a:latin typeface="Courier New" panose="02070309020205020404" pitchFamily="49" charset="0"/>
                <a:cs typeface="Courier New" panose="02070309020205020404" pitchFamily="49" charset="0"/>
              </a:rPr>
              <a:t>innerClass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Example2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@Override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myMethod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2</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Example2 </a:t>
            </a:r>
            <a:r>
              <a:rPr lang="en-US" dirty="0">
                <a:solidFill>
                  <a:srgbClr val="000000"/>
                </a:solidFill>
                <a:highlight>
                  <a:srgbClr val="FFFFFF"/>
                </a:highlight>
                <a:latin typeface="Courier New" panose="02070309020205020404" pitchFamily="49" charset="0"/>
                <a:cs typeface="Courier New" panose="02070309020205020404" pitchFamily="49" charset="0"/>
              </a:rPr>
              <a:t>lambda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 </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2</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cs typeface="Courier New" panose="02070309020205020404" pitchFamily="49" charset="0"/>
              </a:rPr>
              <a:t>E</a:t>
            </a:r>
            <a:r>
              <a:rPr lang="en-US" sz="2000" dirty="0" smtClean="0">
                <a:cs typeface="Courier New" panose="02070309020205020404" pitchFamily="49" charset="0"/>
              </a:rPr>
              <a:t>quivalent implementations of the Example2 interface.</a:t>
            </a:r>
          </a:p>
          <a:p>
            <a:r>
              <a:rPr lang="en-US" sz="2000" dirty="0" smtClean="0">
                <a:cs typeface="Courier New" panose="02070309020205020404" pitchFamily="49" charset="0"/>
              </a:rPr>
              <a:t>The lambda declaration has two key advantages: </a:t>
            </a:r>
          </a:p>
          <a:p>
            <a:pPr lvl="1"/>
            <a:r>
              <a:rPr lang="en-US" sz="2000" dirty="0" smtClean="0">
                <a:cs typeface="Courier New" panose="02070309020205020404" pitchFamily="49" charset="0"/>
              </a:rPr>
              <a:t>It is a single, concise line of code.</a:t>
            </a:r>
          </a:p>
          <a:p>
            <a:pPr lvl="1"/>
            <a:r>
              <a:rPr lang="en-US" sz="2000" dirty="0" smtClean="0">
                <a:cs typeface="Courier New" panose="02070309020205020404" pitchFamily="49" charset="0"/>
              </a:rPr>
              <a:t>Because it is self-contained, the compiler will automatically fold it into a single (static) implementation.</a:t>
            </a:r>
            <a:endParaRPr lang="en-US" sz="1800" dirty="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9583472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3"/>
              </a:rPr>
              <a:t>https://en.wikipedia.org/wiki/Decorator_pattern</a:t>
            </a:r>
            <a:r>
              <a:rPr lang="en-US" sz="2400" dirty="0"/>
              <a:t> </a:t>
            </a:r>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224077770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accessible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332634998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readSomethingFromContext</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NotClosedException</a:t>
            </a:r>
            <a:r>
              <a:rPr lang="en-US"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72</a:t>
            </a:fld>
            <a:endParaRPr lang="en-US" dirty="0"/>
          </a:p>
        </p:txBody>
      </p:sp>
    </p:spTree>
    <p:extLst>
      <p:ext uri="{BB962C8B-B14F-4D97-AF65-F5344CB8AC3E}">
        <p14:creationId xmlns:p14="http://schemas.microsoft.com/office/powerpoint/2010/main" val="10030673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lnSpcReduction="10000"/>
          </a:bodyPr>
          <a:lstStyle/>
          <a:p>
            <a:r>
              <a:rPr lang="en-US" sz="2400" dirty="0"/>
              <a:t>Provides generic functional interfaces extending </a:t>
            </a:r>
            <a:r>
              <a:rPr lang="en-US" sz="2400" dirty="0">
                <a:solidFill>
                  <a:srgbClr val="000000"/>
                </a:solidFill>
                <a:highlight>
                  <a:srgbClr val="FFFFFF"/>
                </a:highlight>
                <a:latin typeface="Courier New" panose="02070309020205020404" pitchFamily="49" charset="0"/>
              </a:rPr>
              <a:t>AutoCloseable</a:t>
            </a:r>
            <a:r>
              <a:rPr lang="en-US" sz="2400" dirty="0"/>
              <a:t> to use as the target of try-with-resources lambdas.  Supports 0-5 checked exceptions.</a:t>
            </a:r>
          </a:p>
          <a:p>
            <a:r>
              <a:rPr lang="en-US" sz="2400" dirty="0"/>
              <a:t>Makes it easy to use try-with-resources for </a:t>
            </a:r>
            <a:r>
              <a:rPr lang="en-US" sz="2400" dirty="0" smtClean="0"/>
              <a:t>anything that </a:t>
            </a:r>
            <a:r>
              <a:rPr lang="en-US" sz="2400" dirty="0"/>
              <a:t>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err="1"/>
              <a:t>Rethrow</a:t>
            </a:r>
            <a:r>
              <a:rPr lang="en-US" sz="2000" dirty="0"/>
              <a:t> – Do something, such a log the exception, then throw it</a:t>
            </a:r>
            <a:r>
              <a:rPr lang="en-US" sz="2000" dirty="0" smtClean="0"/>
              <a:t>.</a:t>
            </a:r>
          </a:p>
          <a:p>
            <a:pPr lvl="1"/>
            <a:r>
              <a:rPr lang="en-US" sz="2000" dirty="0" err="1" smtClean="0"/>
              <a:t>Rethrow</a:t>
            </a:r>
            <a:r>
              <a:rPr lang="en-US" sz="2000" dirty="0" smtClean="0"/>
              <a:t> When – Do something, then conditionally throw it.</a:t>
            </a:r>
            <a:endParaRPr lang="en-US" sz="2000" dirty="0"/>
          </a:p>
          <a:p>
            <a:pPr lvl="1"/>
            <a:r>
              <a:rPr lang="en-US" sz="2000" dirty="0"/>
              <a:t>Hide – Hide a checked exception from the compiler and throw it.</a:t>
            </a:r>
          </a:p>
          <a:p>
            <a:pPr lvl="1"/>
            <a:r>
              <a:rPr lang="en-US" sz="2000" dirty="0"/>
              <a:t>Wrap – Wrap the exception within another exception of a different type.  This </a:t>
            </a:r>
            <a:r>
              <a:rPr lang="en-US" sz="2000" dirty="0" smtClean="0"/>
              <a:t>is also a </a:t>
            </a:r>
            <a:r>
              <a:rPr lang="en-US" sz="2000" dirty="0"/>
              <a:t>form of the Adapter design pattern. </a:t>
            </a:r>
            <a:r>
              <a:rPr lang="en-US" sz="2000" dirty="0">
                <a:hlinkClick r:id="rId3"/>
              </a:rPr>
              <a:t>https://en.wikipedia.org/wiki/Adapter_pattern</a:t>
            </a:r>
            <a:r>
              <a:rPr lang="en-US" sz="2000" dirty="0"/>
              <a:t>.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73</a:t>
            </a:fld>
            <a:endParaRPr lang="en-US" dirty="0"/>
          </a:p>
        </p:txBody>
      </p:sp>
    </p:spTree>
    <p:extLst>
      <p:ext uri="{BB962C8B-B14F-4D97-AF65-F5344CB8AC3E}">
        <p14:creationId xmlns:p14="http://schemas.microsoft.com/office/powerpoint/2010/main" val="326186029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Oracle’s Lambda Quick Start 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a:t>CloseIt</a:t>
            </a:r>
            <a:r>
              <a:rPr lang="en-US" sz="2400" dirty="0"/>
              <a:t>: </a:t>
            </a:r>
            <a:r>
              <a:rPr lang="en-US" sz="2400" dirty="0">
                <a:hlinkClick r:id="rId5"/>
              </a:rPr>
              <a:t>https://github.com/RichardRoda/closeit</a:t>
            </a:r>
            <a:r>
              <a:rPr lang="en-US" sz="2400" dirty="0"/>
              <a:t> - </a:t>
            </a:r>
            <a:r>
              <a:rPr lang="en-US" sz="2400" dirty="0" smtClean="0"/>
              <a:t>com.github.richardroda.util:closeit:1.7</a:t>
            </a:r>
            <a:endParaRPr lang="en-US" sz="2400" dirty="0"/>
          </a:p>
          <a:p>
            <a:r>
              <a:rPr lang="en-US" sz="2400" dirty="0"/>
              <a:t>This Project: </a:t>
            </a:r>
            <a:r>
              <a:rPr lang="en-US" sz="2400" dirty="0">
                <a:hlinkClick r:id="rId6"/>
              </a:rPr>
              <a:t>https://github.com/RichardRoda/2017-CodePaLOUsa-Lambda</a:t>
            </a:r>
            <a:r>
              <a:rPr lang="en-US" sz="2400" dirty="0"/>
              <a:t> </a:t>
            </a:r>
          </a:p>
          <a:p>
            <a:r>
              <a:rPr lang="en-US" sz="2400" dirty="0"/>
              <a:t>My Linked In: </a:t>
            </a:r>
            <a:r>
              <a:rPr lang="en-US" sz="2400" dirty="0">
                <a:hlinkClick r:id="rId7"/>
              </a:rPr>
              <a:t>https://www.linkedin.com/in/richardroda</a:t>
            </a:r>
            <a:r>
              <a:rPr lang="en-US" sz="2400" dirty="0"/>
              <a:t> </a:t>
            </a:r>
          </a:p>
          <a:p>
            <a:r>
              <a:rPr lang="en-US" sz="2400" dirty="0" smtClean="0"/>
              <a:t>These </a:t>
            </a:r>
            <a:r>
              <a:rPr lang="en-US" sz="2400" dirty="0"/>
              <a:t>slides license: </a:t>
            </a:r>
            <a:r>
              <a:rPr lang="en-US" sz="2400" dirty="0">
                <a:hlinkClick r:id="rId8"/>
              </a:rPr>
              <a:t>CC BY 3.0 US</a:t>
            </a:r>
            <a:r>
              <a:rPr lang="en-US" sz="2400" dirty="0"/>
              <a:t> </a:t>
            </a:r>
            <a:r>
              <a:rPr lang="en-US" sz="2400" dirty="0">
                <a:hlinkClick r:id="rId9"/>
              </a:rPr>
              <a:t>license terms</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74</a:t>
            </a:fld>
            <a:endParaRPr lang="en-US" dirty="0"/>
          </a:p>
        </p:txBody>
      </p:sp>
    </p:spTree>
    <p:extLst>
      <p:ext uri="{BB962C8B-B14F-4D97-AF65-F5344CB8AC3E}">
        <p14:creationId xmlns:p14="http://schemas.microsoft.com/office/powerpoint/2010/main" val="1080378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0355"/>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854947"/>
            <a:ext cx="8878146" cy="5480540"/>
          </a:xfrm>
        </p:spPr>
        <p:txBody>
          <a:bodyPr>
            <a:normAutofit/>
          </a:bodyPr>
          <a:lstStyle/>
          <a:p>
            <a:r>
              <a:rPr lang="en-US" sz="2400" dirty="0"/>
              <a:t>The abstract method is called the </a:t>
            </a:r>
            <a:r>
              <a:rPr lang="en-US" sz="2400" i="1" dirty="0"/>
              <a:t>functional </a:t>
            </a:r>
            <a:r>
              <a:rPr lang="en-US" sz="2400" i="1" dirty="0" smtClean="0"/>
              <a:t>method</a:t>
            </a:r>
          </a:p>
          <a:p>
            <a:r>
              <a:rPr lang="en-US" sz="2400" dirty="0" smtClean="0"/>
              <a:t>The term “Functional Interface” may be abbreviated as “FI”</a:t>
            </a:r>
            <a:endParaRPr lang="en-US" sz="2400" dirty="0"/>
          </a:p>
          <a:p>
            <a:r>
              <a:rPr lang="en-US" sz="2400" dirty="0"/>
              <a:t>The following conventions apply for type variables used by </a:t>
            </a:r>
            <a:r>
              <a:rPr lang="en-US" sz="2400" dirty="0" smtClean="0"/>
              <a:t>Java </a:t>
            </a:r>
            <a:r>
              <a:rPr lang="en-US" sz="2400" dirty="0"/>
              <a:t>FIs:</a:t>
            </a:r>
          </a:p>
          <a:p>
            <a:pPr lvl="1"/>
            <a:r>
              <a:rPr lang="en-US" sz="2200" dirty="0"/>
              <a:t>T – First </a:t>
            </a:r>
            <a:r>
              <a:rPr lang="en-US" sz="2200" dirty="0" smtClean="0"/>
              <a:t>argument, U </a:t>
            </a:r>
            <a:r>
              <a:rPr lang="en-US" sz="2200" dirty="0"/>
              <a:t>– Second </a:t>
            </a:r>
            <a:r>
              <a:rPr lang="en-US" sz="2200" dirty="0" smtClean="0"/>
              <a:t>argument, R </a:t>
            </a:r>
            <a:r>
              <a:rPr lang="en-US" sz="2200" dirty="0"/>
              <a:t>– Return Value</a:t>
            </a:r>
          </a:p>
          <a:p>
            <a:pPr lvl="1"/>
            <a:r>
              <a:rPr lang="en-US" sz="2200" dirty="0"/>
              <a:t>Any of the above are omitted if not used.</a:t>
            </a:r>
          </a:p>
          <a:p>
            <a:pPr lvl="1"/>
            <a:r>
              <a:rPr lang="en-US" sz="2200" dirty="0"/>
              <a:t>If an FI lacks an argument or the return value matches the argument(s), T is used for the return value instead of R.</a:t>
            </a:r>
          </a:p>
          <a:p>
            <a:r>
              <a:rPr lang="en-US" sz="2400" dirty="0"/>
              <a:t>Many FIs that take one argument have a corresponding two argument version prefixed with “</a:t>
            </a:r>
            <a:r>
              <a:rPr lang="en-US" sz="2400" dirty="0" smtClean="0"/>
              <a:t>Bi”</a:t>
            </a:r>
          </a:p>
          <a:p>
            <a:r>
              <a:rPr lang="en-US" sz="2400" dirty="0" smtClean="0"/>
              <a:t>Many generic FIs have related primitive FIs prefixed with Double, </a:t>
            </a:r>
            <a:r>
              <a:rPr lang="en-US" sz="2400" dirty="0" err="1" smtClean="0"/>
              <a:t>Int</a:t>
            </a:r>
            <a:r>
              <a:rPr lang="en-US" sz="2400" dirty="0" smtClean="0"/>
              <a:t>, and Long for the respective data types.</a:t>
            </a:r>
          </a:p>
          <a:p>
            <a:endParaRPr lang="en-US" sz="2400" dirty="0"/>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366706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17915</TotalTime>
  <Words>10204</Words>
  <Application>Microsoft Office PowerPoint</Application>
  <PresentationFormat>Widescreen</PresentationFormat>
  <Paragraphs>859</Paragraphs>
  <Slides>74</Slides>
  <Notes>63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74</vt:i4>
      </vt:variant>
    </vt:vector>
  </HeadingPairs>
  <TitlesOfParts>
    <vt:vector size="80"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vt:lpstr>
      <vt:lpstr>Inner Classes vs Lambda</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Class</vt:lpstr>
      <vt:lpstr>Pure Commutative Functions</vt:lpstr>
      <vt:lpstr>Is It Pure Commutative?</vt:lpstr>
      <vt:lpstr>Method Reference</vt:lpstr>
      <vt:lpstr>Method Reference</vt:lpstr>
      <vt:lpstr>Static Method Reference</vt:lpstr>
      <vt:lpstr>Constructor Method Reference</vt:lpstr>
      <vt:lpstr>Method Reference on an Instance</vt:lpstr>
      <vt:lpstr>Instance Method Reference</vt:lpstr>
      <vt:lpstr>Streams</vt:lpstr>
      <vt:lpstr>What is a Java Stream?</vt:lpstr>
      <vt:lpstr>A Data Source </vt:lpstr>
      <vt:lpstr>Intermediate Operations </vt:lpstr>
      <vt:lpstr>A Terminal Operation </vt:lpstr>
      <vt:lpstr>Streams are Like Factory Conveyor Belts</vt:lpstr>
      <vt:lpstr>Breaking Down the Stream</vt:lpstr>
      <vt:lpstr>Primitive Streams</vt:lpstr>
      <vt:lpstr>Intermediate Operations</vt:lpstr>
      <vt:lpstr>Map </vt:lpstr>
      <vt:lpstr>Limit and Skip – Infinite Streams</vt:lpstr>
      <vt:lpstr>Limit Unbounded Streams</vt:lpstr>
      <vt:lpstr>Dangerous Unbounded Processing</vt:lpstr>
      <vt:lpstr>Safe Unbounded Processing</vt:lpstr>
      <vt:lpstr>Filter</vt:lpstr>
      <vt:lpstr>Distinct</vt:lpstr>
      <vt:lpstr>takeWhile (Java 9+)</vt:lpstr>
      <vt:lpstr>dropWhile (Java 9+)</vt:lpstr>
      <vt:lpstr>Intermediate Operations May Be Added Conditionally</vt:lpstr>
      <vt:lpstr>Optimize By Filtering Conditionally</vt:lpstr>
      <vt:lpstr>Terminal Operations</vt:lpstr>
      <vt:lpstr>Terminal Operations</vt:lpstr>
      <vt:lpstr>Reduction – Add a Collection of Numbers</vt:lpstr>
      <vt:lpstr>Terminal Operations that return Optional&lt;T&gt;</vt:lpstr>
      <vt:lpstr>Terminal Operations May Be Invoked Conditionally</vt:lpstr>
      <vt:lpstr>Terminal Operations May Be Invoked Conditionally</vt:lpstr>
      <vt:lpstr>Collector (Terminal Operation)</vt:lpstr>
      <vt:lpstr>Collections Collectors</vt:lpstr>
      <vt:lpstr>Partition Collector</vt:lpstr>
      <vt:lpstr>Grouping By Collector</vt:lpstr>
      <vt:lpstr>Grouping By Concurrent</vt:lpstr>
      <vt:lpstr>Joining Collector</vt:lpstr>
      <vt:lpstr>Teeing Collector (Java 12+)</vt:lpstr>
      <vt:lpstr>Execute Around and Loan Patterns</vt:lpstr>
      <vt:lpstr>The Execute Around Pattern</vt:lpstr>
      <vt:lpstr>Apply the Execute Around Pattern</vt:lpstr>
      <vt:lpstr>Loan Pattern</vt:lpstr>
      <vt:lpstr>Apply the Loan Pattern</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1240</cp:revision>
  <dcterms:created xsi:type="dcterms:W3CDTF">2017-04-29T22:11:00Z</dcterms:created>
  <dcterms:modified xsi:type="dcterms:W3CDTF">2022-06-17T14:30:12Z</dcterms:modified>
</cp:coreProperties>
</file>