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8"/>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290" r:id="rId21"/>
    <p:sldId id="285" r:id="rId22"/>
    <p:sldId id="286" r:id="rId23"/>
    <p:sldId id="288" r:id="rId24"/>
    <p:sldId id="287" r:id="rId25"/>
    <p:sldId id="289" r:id="rId26"/>
    <p:sldId id="270" r:id="rId27"/>
    <p:sldId id="269" r:id="rId28"/>
    <p:sldId id="314" r:id="rId29"/>
    <p:sldId id="315" r:id="rId30"/>
    <p:sldId id="316" r:id="rId31"/>
    <p:sldId id="305" r:id="rId32"/>
    <p:sldId id="273" r:id="rId33"/>
    <p:sldId id="275" r:id="rId34"/>
    <p:sldId id="310" r:id="rId35"/>
    <p:sldId id="276" r:id="rId36"/>
    <p:sldId id="293" r:id="rId37"/>
    <p:sldId id="321" r:id="rId38"/>
    <p:sldId id="322" r:id="rId39"/>
    <p:sldId id="330" r:id="rId40"/>
    <p:sldId id="274" r:id="rId41"/>
    <p:sldId id="335" r:id="rId42"/>
    <p:sldId id="337" r:id="rId43"/>
    <p:sldId id="331" r:id="rId44"/>
    <p:sldId id="332" r:id="rId45"/>
    <p:sldId id="317" r:id="rId46"/>
    <p:sldId id="318" r:id="rId47"/>
    <p:sldId id="311" r:id="rId48"/>
    <p:sldId id="312" r:id="rId49"/>
    <p:sldId id="271" r:id="rId50"/>
    <p:sldId id="295" r:id="rId51"/>
    <p:sldId id="319" r:id="rId52"/>
    <p:sldId id="320" r:id="rId53"/>
    <p:sldId id="313" r:id="rId54"/>
    <p:sldId id="278" r:id="rId55"/>
    <p:sldId id="277" r:id="rId56"/>
    <p:sldId id="279" r:id="rId57"/>
    <p:sldId id="280" r:id="rId58"/>
    <p:sldId id="281" r:id="rId59"/>
    <p:sldId id="333" r:id="rId60"/>
    <p:sldId id="325" r:id="rId61"/>
    <p:sldId id="326" r:id="rId62"/>
    <p:sldId id="327" r:id="rId63"/>
    <p:sldId id="328" r:id="rId64"/>
    <p:sldId id="329" r:id="rId65"/>
    <p:sldId id="298" r:id="rId66"/>
    <p:sldId id="299" r:id="rId67"/>
    <p:sldId id="300" r:id="rId68"/>
    <p:sldId id="301" r:id="rId69"/>
    <p:sldId id="302" r:id="rId70"/>
    <p:sldId id="303" r:id="rId71"/>
    <p:sldId id="308" r:id="rId72"/>
    <p:sldId id="309" r:id="rId73"/>
    <p:sldId id="306" r:id="rId74"/>
    <p:sldId id="307" r:id="rId75"/>
    <p:sldId id="304" r:id="rId76"/>
    <p:sldId id="291"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Lst>
        </p14:section>
        <p14:section name="Intermediate Operations" id="{FE630BCF-A17C-4CED-9DD9-1D6A14534A70}">
          <p14:sldIdLst>
            <p14:sldId id="310"/>
            <p14:sldId id="276"/>
            <p14:sldId id="293"/>
            <p14:sldId id="321"/>
            <p14:sldId id="322"/>
            <p14:sldId id="330"/>
            <p14:sldId id="274"/>
            <p14:sldId id="335"/>
            <p14:sldId id="337"/>
            <p14:sldId id="331"/>
            <p14:sldId id="332"/>
            <p14:sldId id="317"/>
            <p14:sldId id="318"/>
          </p14:sldIdLst>
        </p14:section>
        <p14:section name="Terminal Operations" id="{CA0A4D3A-858B-480C-9A60-2403E39AC4C9}">
          <p14:sldIdLst>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a:t>
            </a:r>
            <a:r>
              <a:rPr lang="en-US" dirty="0" smtClean="0"/>
              <a:t>value  Consumers inherently</a:t>
            </a:r>
            <a:r>
              <a:rPr lang="en-US" baseline="0" dirty="0" smtClean="0"/>
              <a:t> have side effects. </a:t>
            </a:r>
            <a:r>
              <a:rPr lang="en-US" dirty="0" smtClean="0"/>
              <a:t>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It does not have to create a new value, and may provide a constant value.  If code does expect a new or exclusive value, it should be documented</a:t>
            </a:r>
            <a:r>
              <a:rPr lang="en-US" baseline="0" dirty="0" smtClean="0"/>
              <a:t>.  Suppliers are associated with constructors. </a:t>
            </a:r>
            <a:r>
              <a:rPr lang="en-US" baseline="0" dirty="0"/>
              <a:t>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a:t>mathematics, a function can be said to represent a mapping from one set of values to </a:t>
            </a:r>
            <a:r>
              <a:rPr lang="en-US" dirty="0" smtClean="0"/>
              <a:t>another.  </a:t>
            </a:r>
            <a:r>
              <a:rPr lang="en-US" dirty="0"/>
              <a:t>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a:t>
            </a:r>
            <a:r>
              <a:rPr lang="en-US" baseline="0" dirty="0" smtClean="0"/>
              <a:t>They do </a:t>
            </a:r>
            <a:r>
              <a:rPr lang="en-US" baseline="0" dirty="0"/>
              <a:t>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a:t>
            </a:r>
            <a:r>
              <a:rPr lang="en-US" baseline="0" dirty="0" smtClean="0"/>
              <a:t>The Optional class has various methods to get, use, filter, and map its value.  The filter, map, and </a:t>
            </a:r>
            <a:r>
              <a:rPr lang="en-US" baseline="0" dirty="0" err="1" smtClean="0"/>
              <a:t>ifPresent</a:t>
            </a:r>
            <a:r>
              <a:rPr lang="en-US" baseline="0" dirty="0" smtClean="0"/>
              <a:t> methods may often be used together instead of explicitly testing with the </a:t>
            </a:r>
            <a:r>
              <a:rPr lang="en-US" baseline="0" dirty="0" err="1" smtClean="0"/>
              <a:t>isPresent</a:t>
            </a:r>
            <a:r>
              <a:rPr lang="en-US" baseline="0" dirty="0" smtClean="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a:t>
            </a:r>
            <a:r>
              <a:rPr lang="en-US" baseline="0" dirty="0" smtClean="0"/>
              <a:t>ordered.  If stream processing consists of pure commutative functions and operations, it is parallelizable and works with unordered data. The term “Pure Function” usually means “Pure Commutative Function”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t>
            </a:r>
            <a:r>
              <a:rPr lang="en-US" baseline="0" dirty="0" smtClean="0"/>
              <a:t>The </a:t>
            </a:r>
            <a:r>
              <a:rPr lang="en-US" baseline="0" dirty="0" err="1"/>
              <a:t>addOne</a:t>
            </a:r>
            <a:r>
              <a:rPr lang="en-US" baseline="0" dirty="0"/>
              <a:t> operator is pure because it uses no data outside of the function and commutative because </a:t>
            </a:r>
            <a:r>
              <a:rPr lang="en-US" baseline="0" dirty="0" smtClean="0"/>
              <a:t>functions with less than 2 arguments </a:t>
            </a:r>
            <a:r>
              <a:rPr lang="en-US" baseline="0" dirty="0"/>
              <a:t>are always commutative.  The </a:t>
            </a:r>
            <a:r>
              <a:rPr lang="en-US" baseline="0" dirty="0" err="1"/>
              <a:t>getSalary</a:t>
            </a:r>
            <a:r>
              <a:rPr lang="en-US" baseline="0" dirty="0"/>
              <a:t> function is pure </a:t>
            </a:r>
            <a:r>
              <a:rPr lang="en-US" baseline="0" dirty="0" smtClean="0"/>
              <a:t>commutative because it uses </a:t>
            </a:r>
            <a:r>
              <a:rPr lang="en-US" baseline="0" dirty="0"/>
              <a:t>no data outside of the object passed in, and the result is </a:t>
            </a:r>
            <a:r>
              <a:rPr lang="en-US" baseline="0" dirty="0" smtClean="0"/>
              <a:t>the property of </a:t>
            </a:r>
            <a:r>
              <a:rPr lang="en-US" baseline="0" dirty="0"/>
              <a:t>the object.  The </a:t>
            </a:r>
            <a:r>
              <a:rPr lang="en-US" baseline="0" dirty="0" err="1"/>
              <a:t>getSet</a:t>
            </a:r>
            <a:r>
              <a:rPr lang="en-US" baseline="0" dirty="0"/>
              <a:t> supplier is pure commutative because it always creates </a:t>
            </a:r>
            <a:r>
              <a:rPr lang="en-US" baseline="0" dirty="0" smtClean="0"/>
              <a:t>empty </a:t>
            </a:r>
            <a:r>
              <a:rPr lang="en-US" baseline="0" dirty="0"/>
              <a:t>hash sets.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t>
            </a:r>
            <a:r>
              <a:rPr lang="en-US" baseline="0" dirty="0" smtClean="0"/>
              <a:t>and </a:t>
            </a:r>
            <a:r>
              <a:rPr lang="en-US" baseline="0" dirty="0"/>
              <a:t>has side effects.  </a:t>
            </a:r>
            <a:r>
              <a:rPr lang="en-US" baseline="0" dirty="0" err="1"/>
              <a:t>printConsumer</a:t>
            </a:r>
            <a:r>
              <a:rPr lang="en-US" baseline="0" dirty="0"/>
              <a:t> is not pure because it has side effects.  In general, consumers are never pure functions.  The only possible pure function consumer is one that does nothing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references are</a:t>
            </a:r>
            <a:r>
              <a:rPr lang="en-US" baseline="0" dirty="0" smtClean="0"/>
              <a:t> a compact way of writing lambdas that invoke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a:t>
            </a:r>
            <a:r>
              <a:rPr lang="en-US" dirty="0" smtClean="0"/>
              <a:t>Lambdas can use the </a:t>
            </a:r>
            <a:r>
              <a:rPr lang="en-US" dirty="0"/>
              <a:t>members of the class where a lambda is declared,</a:t>
            </a:r>
            <a:r>
              <a:rPr lang="en-US" baseline="0" dirty="0"/>
              <a:t> </a:t>
            </a:r>
            <a:r>
              <a:rPr lang="en-US" baseline="0" dirty="0" smtClean="0"/>
              <a:t>and method </a:t>
            </a:r>
            <a:r>
              <a:rPr lang="en-US" baseline="0" dirty="0"/>
              <a:t>arguments and local variables </a:t>
            </a:r>
            <a:r>
              <a:rPr lang="en-US" baseline="0" dirty="0" smtClean="0"/>
              <a:t>that </a:t>
            </a:r>
            <a:r>
              <a:rPr lang="en-US" baseline="0" dirty="0"/>
              <a:t>are effectively </a:t>
            </a:r>
            <a:r>
              <a:rPr lang="en-US" baseline="0" dirty="0" smtClean="0"/>
              <a:t>final. </a:t>
            </a:r>
            <a:r>
              <a:rPr lang="en-US" dirty="0"/>
              <a:t>Effectively final </a:t>
            </a:r>
            <a:r>
              <a:rPr lang="en-US" dirty="0" smtClean="0"/>
              <a:t>means it is final, or</a:t>
            </a:r>
            <a:r>
              <a:rPr lang="en-US" baseline="0" dirty="0" smtClean="0"/>
              <a:t> </a:t>
            </a:r>
            <a:r>
              <a:rPr lang="en-US" baseline="0" dirty="0"/>
              <a:t>you can take a local variable or argument, and add the keyword “final” without breaking </a:t>
            </a:r>
            <a:r>
              <a:rPr lang="en-US" baseline="0" dirty="0" smtClean="0"/>
              <a:t>compilation.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instance.  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a:t>
            </a:r>
            <a:r>
              <a:rPr lang="en-US" dirty="0" smtClean="0"/>
              <a:t>reference </a:t>
            </a:r>
            <a:r>
              <a:rPr lang="en-US" dirty="0"/>
              <a:t>is</a:t>
            </a:r>
            <a:r>
              <a:rPr lang="en-US" baseline="0" dirty="0"/>
              <a:t> used to create new instances using the specified constructor.  The syntax is </a:t>
            </a:r>
            <a:r>
              <a:rPr lang="en-US" baseline="0" dirty="0" smtClean="0"/>
              <a:t>similar </a:t>
            </a:r>
            <a:r>
              <a:rPr lang="en-US" baseline="0" dirty="0"/>
              <a:t>to a static method </a:t>
            </a:r>
            <a:r>
              <a:rPr lang="en-US" baseline="0" dirty="0" smtClean="0"/>
              <a:t>reference.  </a:t>
            </a:r>
            <a:r>
              <a:rPr lang="en-US" baseline="0" dirty="0"/>
              <a:t>The primary difference is the use of the </a:t>
            </a:r>
            <a:r>
              <a:rPr lang="en-US" baseline="0" dirty="0" smtClean="0"/>
              <a:t>“new</a:t>
            </a:r>
            <a:r>
              <a:rPr lang="en-US" baseline="0" dirty="0"/>
              <a:t>” keyword to reference the constructor.  They may only be bound to FIs with a compatible return type</a:t>
            </a:r>
            <a:r>
              <a:rPr lang="en-US" baseline="0" dirty="0" smtClean="0"/>
              <a:t>.  Since the Supplier’s purpose is to provide a value, it is the most natural or canonical FI for a constructor reference.  A supplier requires an accessible no-</a:t>
            </a:r>
            <a:r>
              <a:rPr lang="en-US" baseline="0" dirty="0" err="1" smtClean="0"/>
              <a:t>args</a:t>
            </a:r>
            <a:r>
              <a:rPr lang="en-US" baseline="0" dirty="0" smtClean="0"/>
              <a:t> constructor.</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smtClean="0"/>
              <a:t>Although </a:t>
            </a:r>
            <a:r>
              <a:rPr lang="en-US" dirty="0"/>
              <a:t>the </a:t>
            </a:r>
            <a:r>
              <a:rPr lang="en-US" dirty="0" smtClean="0"/>
              <a:t>instance reference </a:t>
            </a:r>
            <a:r>
              <a:rPr lang="en-US" dirty="0"/>
              <a:t>is named against the class, it is applied to an instance of the class by using the first argument of the lambda as the object instance to apply the method to.  </a:t>
            </a:r>
            <a:r>
              <a:rPr lang="en-US" dirty="0" smtClean="0"/>
              <a:t>Any remaining arguments in </a:t>
            </a:r>
            <a:r>
              <a:rPr lang="en-US" dirty="0"/>
              <a:t>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a:t>
            </a:r>
            <a:r>
              <a:rPr lang="en-US" baseline="0" dirty="0" smtClean="0"/>
              <a:t>, zero </a:t>
            </a:r>
            <a:r>
              <a:rPr lang="en-US" baseline="0" dirty="0"/>
              <a:t>or more intermediate operations that transform or discard </a:t>
            </a:r>
            <a:r>
              <a:rPr lang="en-US" baseline="0" dirty="0" smtClean="0"/>
              <a:t>values, and a terminal operation.  </a:t>
            </a:r>
            <a:r>
              <a:rPr lang="en-US" baseline="0" dirty="0"/>
              <a:t>The data source and intermediate operations are lazy and only executed when a terminal operation is added.  A terminal operation processes the stream elements and </a:t>
            </a:r>
            <a:r>
              <a:rPr lang="en-US" baseline="0" dirty="0" smtClean="0"/>
              <a:t>may return a </a:t>
            </a:r>
            <a:r>
              <a:rPr lang="en-US" baseline="0" dirty="0"/>
              <a:t>result.  It is eager.  Applying a terminal operation to a stream starts the processing and commits the stream.  Any further </a:t>
            </a:r>
            <a:r>
              <a:rPr lang="en-US" baseline="0" dirty="0" smtClean="0"/>
              <a:t>operations except close </a:t>
            </a:r>
            <a:r>
              <a:rPr lang="en-US" baseline="0" dirty="0"/>
              <a:t>result in an exception</a:t>
            </a:r>
            <a:r>
              <a:rPr lang="en-US" baseline="0" dirty="0" smtClean="0"/>
              <a:t>.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  They can turn an infinite stream into</a:t>
            </a:r>
            <a:r>
              <a:rPr lang="en-US" baseline="0" dirty="0"/>
              <a:t> a finite stream.</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It is eager.  Until a terminal operation is applied, a stream is a passive description of a data source and intermediate operations.  Applying a terminal operation to a stream starts the processing.  Any further stream operations except close result in an exception.</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a:t>
            </a:r>
            <a:r>
              <a:rPr lang="en-US" baseline="0" dirty="0" smtClean="0"/>
              <a:t>Example </a:t>
            </a:r>
            <a:r>
              <a:rPr lang="en-US" baseline="0" dirty="0"/>
              <a:t>1b is a higher order function that returns a predicate that is true when given a value matches the value passed to the function.  A higher order function is a function that returns another function, or accepts a function as a parameter.  Lambdas must be assigned to a functional interface.  The first </a:t>
            </a:r>
            <a:r>
              <a:rPr lang="en-US" baseline="0" dirty="0" err="1"/>
              <a:t>two</a:t>
            </a:r>
            <a:r>
              <a:rPr lang="en-US" baseline="0" dirty="0"/>
              <a:t> declarations don’t work because there is no functional interface.  The compiler has no idea what the intended functional interface should be.  The second </a:t>
            </a:r>
            <a:r>
              <a:rPr lang="en-US" baseline="0" dirty="0" err="1"/>
              <a:t>var</a:t>
            </a:r>
            <a:r>
              <a:rPr lang="en-US" baseline="0" dirty="0"/>
              <a:t> declaration works because </a:t>
            </a:r>
            <a:r>
              <a:rPr lang="en-US" baseline="0" dirty="0" err="1" smtClean="0"/>
              <a:t>makeTestFuncion</a:t>
            </a:r>
            <a:r>
              <a:rPr lang="en-US" baseline="0" dirty="0" smtClean="0"/>
              <a:t> </a:t>
            </a:r>
            <a:r>
              <a:rPr lang="en-US" baseline="0" dirty="0"/>
              <a:t>returns a 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Streams have a data source, intermediate operations, and a terminal operation.  The numbers collection is the data source.  The filter is the intermediate operation.  Reduce is a terminal reduction on the stream.  A reduction processes all the stream values to a single value.  </a:t>
            </a:r>
            <a:r>
              <a:rPr lang="en-US" i="0" dirty="0" smtClean="0"/>
              <a:t>This </a:t>
            </a:r>
            <a:r>
              <a:rPr lang="en-US" i="0" dirty="0"/>
              <a:t>stream </a:t>
            </a:r>
            <a:r>
              <a:rPr lang="en-US" i="0" dirty="0" smtClean="0"/>
              <a:t>computes the sum of its positive </a:t>
            </a:r>
            <a:r>
              <a:rPr lang="en-US" i="0" dirty="0"/>
              <a:t>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Intermediate</a:t>
            </a:r>
            <a:r>
              <a:rPr lang="en-US" baseline="0" dirty="0" smtClean="0"/>
              <a:t> operations create a new stream from an existing stream with an operation applied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iterate method creates an infinite stream by repeatedly applying a function to an initial value.  The </a:t>
            </a:r>
            <a:r>
              <a:rPr lang="en-US" i="0" baseline="0" dirty="0"/>
              <a:t>limit intermediate operation limits the number of items processed.  It transforms an infinite stream into a finite stream.  The skip intermediate operation skips the specified elements in the stream. These operations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filter intermediate operation creates a new stream where the Predicate is true.  For </a:t>
            </a:r>
            <a:r>
              <a:rPr lang="en-US" i="0" baseline="0" dirty="0"/>
              <a:t>the associates, it creates a new stream of associates that can receive commissions.  Then it creates another stream of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a:t>
            </a:r>
            <a:r>
              <a:rPr lang="en-US" baseline="0" dirty="0" smtClean="0"/>
              <a:t>types may </a:t>
            </a:r>
            <a:r>
              <a:rPr lang="en-US" baseline="0" dirty="0"/>
              <a:t>only be supplied when parentheses are used </a:t>
            </a:r>
            <a:r>
              <a:rPr lang="en-US" baseline="0" dirty="0" smtClean="0"/>
              <a:t>and must supplied for </a:t>
            </a:r>
            <a:r>
              <a:rPr lang="en-US" baseline="0" dirty="0"/>
              <a:t>all the arguments</a:t>
            </a:r>
            <a:r>
              <a:rPr lang="en-US" baseline="0" dirty="0" smtClean="0"/>
              <a:t>.  Likewise, the </a:t>
            </a:r>
            <a:r>
              <a:rPr lang="en-US" baseline="0" dirty="0" err="1" smtClean="0"/>
              <a:t>var</a:t>
            </a:r>
            <a:r>
              <a:rPr lang="en-US" baseline="0" dirty="0" smtClean="0"/>
              <a:t> keyword may only be used with parentheses and supplied for all arguments. </a:t>
            </a:r>
            <a:r>
              <a:rPr lang="en-US" dirty="0" smtClean="0"/>
              <a:t>A</a:t>
            </a:r>
            <a:r>
              <a:rPr lang="en-US" baseline="0" dirty="0" smtClean="0"/>
              <a:t> </a:t>
            </a:r>
            <a:r>
              <a:rPr lang="en-US" baseline="0" dirty="0"/>
              <a:t>lambda may have a single statement, or a statement block with a return</a:t>
            </a:r>
            <a:r>
              <a:rPr lang="en-US" baseline="0" dirty="0" smtClean="0"/>
              <a:t>.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a:t>
            </a:r>
            <a:r>
              <a:rPr lang="en-US" baseline="0" dirty="0" smtClean="0"/>
              <a:t>The </a:t>
            </a:r>
            <a:r>
              <a:rPr lang="en-US" baseline="0" dirty="0" err="1" smtClean="0"/>
              <a:t>hashCode</a:t>
            </a:r>
            <a:r>
              <a:rPr lang="en-US" baseline="0" dirty="0" smtClean="0"/>
              <a:t> method should always return the same value for two objects that are equal.  Although </a:t>
            </a:r>
            <a:r>
              <a:rPr lang="en-US" baseline="0" dirty="0"/>
              <a:t>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sorted intermediate operation sorts</a:t>
            </a:r>
            <a:r>
              <a:rPr lang="en-US" baseline="0" dirty="0" smtClean="0"/>
              <a:t> the elements using their natural order if the elements are comparable, or using a provided comparable.  This operation works on parallel streams.  When used on a sequential ordered stream, the sort is stable.  A stable sort means that ties, when the comparator returns zero, occur in the same order as they do in the underlying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takeWhile</a:t>
            </a:r>
            <a:r>
              <a:rPr lang="en-US" baseline="0" dirty="0" smtClean="0"/>
              <a:t> operation stops the stream at the first element that does not match the predicate.  In this example, the processing stops at the number 3.  The 2 and 1 elements that follow the 4 are not included because the number 4 did not match the predicate and stopped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dropWhile</a:t>
            </a:r>
            <a:r>
              <a:rPr lang="en-US" dirty="0" smtClean="0"/>
              <a:t> intermediate operation skips elements</a:t>
            </a:r>
            <a:r>
              <a:rPr lang="en-US" baseline="0" dirty="0" smtClean="0"/>
              <a:t> until an element is found that does not match the predicate.  In this case, the number 4 did not match the predicate.  The 2 and 1 numbers that follow the 4 are also included because finding 4 stops the matching and skipping.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new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Terminal operations perform </a:t>
            </a:r>
            <a:r>
              <a:rPr lang="en-US" baseline="0" dirty="0" smtClean="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These</a:t>
            </a:r>
            <a:r>
              <a:rPr lang="en-US" i="0" baseline="0" dirty="0" smtClean="0"/>
              <a:t> are the terminal operations available on a stream.  </a:t>
            </a:r>
            <a:r>
              <a:rPr lang="en-US" i="0" dirty="0" smtClean="0"/>
              <a:t>A</a:t>
            </a:r>
            <a:r>
              <a:rPr lang="en-US" i="0" baseline="0" dirty="0" smtClean="0"/>
              <a:t> </a:t>
            </a:r>
            <a:r>
              <a:rPr lang="en-US" i="0" baseline="0" dirty="0"/>
              <a:t>reduction is an operation that always processes every element to produce a single </a:t>
            </a:r>
            <a:r>
              <a:rPr lang="en-US" i="0" baseline="0" dirty="0" smtClean="0"/>
              <a:t>result.  </a:t>
            </a:r>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t>
            </a:r>
            <a:r>
              <a:rPr lang="en-US" dirty="0" smtClean="0"/>
              <a:t>a reduction </a:t>
            </a:r>
            <a:r>
              <a:rPr lang="en-US" dirty="0"/>
              <a:t>on an infinite </a:t>
            </a:r>
            <a:r>
              <a:rPr lang="en-US" dirty="0" smtClean="0"/>
              <a:t>stream</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This </a:t>
            </a:r>
            <a:r>
              <a:rPr lang="en-US" i="0" baseline="0" dirty="0"/>
              <a:t>is an example of how to add numbers using a reduction. </a:t>
            </a:r>
            <a:r>
              <a:rPr lang="en-US" i="0" baseline="0" dirty="0" smtClean="0"/>
              <a:t>The first argument to reduce is the identity value.  </a:t>
            </a:r>
            <a:r>
              <a:rPr lang="en-US" dirty="0" smtClean="0"/>
              <a:t>In</a:t>
            </a:r>
            <a:r>
              <a:rPr lang="en-US" baseline="0" dirty="0" smtClean="0"/>
              <a:t> </a:t>
            </a:r>
            <a:r>
              <a:rPr lang="en-US" baseline="0" dirty="0"/>
              <a:t>mathematics, an identity </a:t>
            </a:r>
            <a:r>
              <a:rPr lang="en-US" baseline="0" dirty="0" smtClean="0"/>
              <a:t>value is </a:t>
            </a:r>
            <a:r>
              <a:rPr lang="en-US" baseline="0" dirty="0"/>
              <a:t>a number or value such that when it is applied with an operator it does not change the value of the other </a:t>
            </a:r>
            <a:r>
              <a:rPr lang="en-US" baseline="0" dirty="0" smtClean="0"/>
              <a:t>operand.  The identity value is returned if the stream is empty, </a:t>
            </a:r>
            <a:r>
              <a:rPr lang="en-US" baseline="0" dirty="0"/>
              <a:t>or it is passed as the second argument to the reduction function when the first element is processed.  </a:t>
            </a:r>
            <a:r>
              <a:rPr lang="en-US" i="0" baseline="0" dirty="0" smtClean="0"/>
              <a:t>This reduction </a:t>
            </a:r>
            <a:r>
              <a:rPr lang="en-US" i="0" baseline="0" dirty="0"/>
              <a:t>function is both pure and </a:t>
            </a:r>
            <a:r>
              <a:rPr lang="en-US" i="0" baseline="0" dirty="0" smtClean="0"/>
              <a:t>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Object and all objects, including lambdas, inherit from Object.  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conditionally calling the terminal operation count or sum, this code leverages the stream that has already been built</a:t>
            </a:r>
            <a:r>
              <a:rPr lang="en-US" baseline="0" dirty="0" smtClean="0"/>
              <a:t> to process the data.  The technique of conditionally building intermediate and terminal operations provides a far more elegant solution than a chain of if-then or case statements.  Each step can be bound independently to produce the required processing pipeline.  The builder pattern may also be used to construct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Collectors are terminal reductions that create an object and process all streams elements into the created object.  Never use on an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a:t>
            </a:r>
            <a:r>
              <a:rPr lang="en-US" dirty="0" smtClean="0"/>
              <a:t>collector which </a:t>
            </a:r>
            <a:r>
              <a:rPr lang="en-US" dirty="0"/>
              <a:t>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smtClean="0"/>
              <a:t>LinkedHashSet</a:t>
            </a:r>
            <a:r>
              <a:rPr lang="en-US" baseline="0" dirty="0" smtClean="0"/>
              <a:t> </a:t>
            </a:r>
            <a:r>
              <a:rPr lang="en-US" baseline="0" dirty="0"/>
              <a:t>to create a Set that only allows one copy of each </a:t>
            </a:r>
            <a:r>
              <a:rPr lang="en-US" baseline="0" dirty="0" smtClean="0"/>
              <a:t>element.  This set </a:t>
            </a:r>
            <a:r>
              <a:rPr lang="en-US" baseline="0" dirty="0"/>
              <a:t>also retains the sort ordering imposed by the sorted intermediate </a:t>
            </a:r>
            <a:r>
              <a:rPr lang="en-US" baseline="0" dirty="0" smtClean="0"/>
              <a:t>operation.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partition collector uses a predicate to create a map with Boolean keys false and true.  Both false and true keys and values exist in the map even if the corresponding stream values do not exist.  </a:t>
            </a:r>
            <a:r>
              <a:rPr lang="en-US" dirty="0" smtClean="0"/>
              <a:t>Downstream </a:t>
            </a:r>
            <a:r>
              <a:rPr lang="en-US" dirty="0"/>
              <a:t>collectors are collectors that</a:t>
            </a:r>
            <a:r>
              <a:rPr lang="en-US" baseline="0" dirty="0"/>
              <a:t> are called from other collectors to process or reduce the values.  By default, the partition collector uses a downstream collector that collects the values for each key into a list.  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a:t>
            </a:r>
            <a:r>
              <a:rPr lang="en-US" baseline="0" dirty="0" smtClean="0"/>
              <a:t>for </a:t>
            </a:r>
            <a:r>
              <a:rPr lang="en-US" baseline="0" dirty="0"/>
              <a:t>the stream element.  </a:t>
            </a:r>
            <a:r>
              <a:rPr lang="en-US" dirty="0"/>
              <a:t>This example groups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a:t>
            </a:r>
            <a:r>
              <a:rPr lang="en-US" i="0" baseline="0" dirty="0" smtClean="0"/>
              <a:t>map.  </a:t>
            </a:r>
            <a:r>
              <a:rPr lang="en-US" baseline="0" dirty="0" smtClean="0"/>
              <a:t>By </a:t>
            </a:r>
            <a:r>
              <a:rPr lang="en-US" baseline="0" dirty="0"/>
              <a:t>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a:t>
            </a:r>
            <a:r>
              <a:rPr lang="en-US" baseline="0" dirty="0" smtClean="0"/>
              <a:t>previous example </a:t>
            </a:r>
            <a:r>
              <a:rPr lang="en-US" baseline="0" dirty="0"/>
              <a:t>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joining collector takes a stream of character sequences </a:t>
            </a:r>
            <a:r>
              <a:rPr lang="en-US" baseline="0" dirty="0" smtClean="0"/>
              <a:t>and appends them into one string.  </a:t>
            </a:r>
            <a:r>
              <a:rPr lang="en-US" dirty="0" smtClean="0"/>
              <a:t>The</a:t>
            </a:r>
            <a:r>
              <a:rPr lang="en-US" baseline="0" dirty="0" smtClean="0"/>
              <a:t> </a:t>
            </a:r>
            <a:r>
              <a:rPr lang="en-US" baseline="0" dirty="0"/>
              <a:t>argument to </a:t>
            </a:r>
            <a:r>
              <a:rPr lang="en-US" baseline="0" dirty="0" err="1"/>
              <a:t>Collectors.joining</a:t>
            </a:r>
            <a:r>
              <a:rPr lang="en-US" baseline="0" dirty="0"/>
              <a:t> is the </a:t>
            </a:r>
            <a:r>
              <a:rPr lang="en-US" baseline="0" dirty="0" smtClean="0"/>
              <a:t>string to </a:t>
            </a:r>
            <a:r>
              <a:rPr lang="en-US" baseline="0" dirty="0"/>
              <a:t>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five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a:t>
            </a:r>
            <a:r>
              <a:rPr lang="en-US" baseline="0" dirty="0" smtClean="0"/>
              <a:t>adapt the exception </a:t>
            </a:r>
            <a:r>
              <a:rPr lang="en-US" baseline="0" dirty="0"/>
              <a:t>by wrapping </a:t>
            </a:r>
            <a:r>
              <a:rPr lang="en-US" baseline="0" dirty="0" smtClean="0"/>
              <a:t>it </a:t>
            </a:r>
            <a:r>
              <a:rPr lang="en-US" baseline="0" dirty="0"/>
              <a:t>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The </a:t>
            </a:r>
            <a:r>
              <a:rPr lang="en-US" baseline="0" dirty="0" err="1"/>
              <a:t>NotClosedException</a:t>
            </a:r>
            <a:r>
              <a:rPr lang="en-US" baseline="0" dirty="0"/>
              <a:t> won’t be caught if an exception occurs in the body because it will be a suppressed exception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hope you</a:t>
            </a:r>
            <a:r>
              <a:rPr lang="en-US" baseline="0" dirty="0" smtClean="0"/>
              <a:t> found this informative and useful.  Links to the slide deck and other resources </a:t>
            </a:r>
            <a:r>
              <a:rPr lang="en-US" baseline="0" smtClean="0"/>
              <a:t>are provided here.  </a:t>
            </a:r>
            <a:r>
              <a:rPr lang="en-US" dirty="0" smtClean="0"/>
              <a:t>If </a:t>
            </a:r>
            <a:r>
              <a:rPr lang="en-US" dirty="0"/>
              <a:t>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a:t>
            </a:r>
            <a:r>
              <a:rPr lang="en-US" baseline="0" dirty="0" smtClean="0"/>
              <a:t>with the information you need 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primitive FIs are like their generic counterparts except that they test a primitive value of double, int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8/3/2022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8/3/2022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Lambdas, Functional Interfaces, and Streams</a:t>
            </a:r>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p>
          <a:p>
            <a:r>
              <a:rPr lang="en-US" sz="2400" dirty="0" smtClean="0">
                <a:solidFill>
                  <a:prstClr val="black">
                    <a:lumMod val="75000"/>
                    <a:lumOff val="25000"/>
                  </a:prstClr>
                </a:solidFill>
              </a:rPr>
              <a:t>Has side effects and never a pure function.</a:t>
            </a:r>
            <a:endParaRPr lang="en-US" sz="2400" b="1" dirty="0" smtClean="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2"/>
            <a:ext cx="8596668" cy="4854387"/>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a:t>
            </a:r>
            <a:r>
              <a:rPr lang="en-US" sz="2400" dirty="0"/>
              <a:t>not require that a new object be created.</a:t>
            </a:r>
          </a:p>
          <a:p>
            <a:r>
              <a:rPr lang="en-US" sz="2400" dirty="0"/>
              <a:t>Associated with object creation and constructors.</a:t>
            </a:r>
          </a:p>
          <a:p>
            <a:r>
              <a:rPr lang="en-US" sz="2400" dirty="0" smtClean="0"/>
              <a:t>Useful </a:t>
            </a:r>
            <a:r>
              <a:rPr lang="en-US" sz="2400" dirty="0"/>
              <a:t>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a:p>
            <a:r>
              <a:rPr lang="en-US" sz="2400" dirty="0" smtClean="0"/>
              <a:t>Represents a mapping from its input to its output.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an Exception from Supplier.</a:t>
            </a:r>
          </a:p>
          <a:p>
            <a:pPr lvl="1"/>
            <a:r>
              <a:rPr lang="en-US" sz="2200" dirty="0"/>
              <a:t>map – Apply a Function mapping on a present value, returning the result of the mapping or empty when empty.</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a:t>
            </a:r>
            <a:r>
              <a:rPr lang="en-US" sz="2400" dirty="0" smtClean="0"/>
              <a:t>).</a:t>
            </a:r>
            <a:r>
              <a:rPr lang="en-US" sz="2400" dirty="0"/>
              <a:t>equals(</a:t>
            </a:r>
            <a:r>
              <a:rPr lang="en-US" sz="2400" dirty="0" err="1"/>
              <a:t>fn.apply</a:t>
            </a:r>
            <a:r>
              <a:rPr lang="en-US" sz="2400" dirty="0"/>
              <a:t>(X, Y</a:t>
            </a:r>
            <a:r>
              <a:rPr lang="en-US" sz="2400" dirty="0" smtClean="0"/>
              <a:t>)) </a:t>
            </a:r>
            <a:r>
              <a:rPr lang="en-US" sz="2400" dirty="0"/>
              <a:t>and </a:t>
            </a:r>
            <a:r>
              <a:rPr lang="en-US" sz="2400" dirty="0" err="1" smtClean="0"/>
              <a:t>fn.apply</a:t>
            </a:r>
            <a:r>
              <a:rPr lang="en-US" sz="2400" dirty="0" smtClean="0"/>
              <a:t>(Y, X).equals(</a:t>
            </a:r>
            <a:r>
              <a:rPr lang="en-US" sz="2400" dirty="0" err="1" smtClean="0"/>
              <a:t>fn.apply</a:t>
            </a:r>
            <a:r>
              <a:rPr lang="en-US" sz="2400" dirty="0" smtClean="0"/>
              <a:t>(X, </a:t>
            </a:r>
            <a:r>
              <a:rPr lang="en-US" sz="2400" dirty="0"/>
              <a:t>Y</a:t>
            </a:r>
            <a:r>
              <a:rPr lang="en-US" sz="2400" dirty="0" smtClean="0"/>
              <a:t>)) </a:t>
            </a:r>
            <a:r>
              <a:rPr lang="en-US" sz="2400" dirty="0"/>
              <a:t>are always true.</a:t>
            </a:r>
          </a:p>
          <a:p>
            <a:r>
              <a:rPr lang="en-US" sz="2400" dirty="0"/>
              <a:t>“Pure Functions” usually means Pure Commutative Functions.</a:t>
            </a:r>
          </a:p>
          <a:p>
            <a:r>
              <a:rPr lang="en-US" sz="2400" dirty="0"/>
              <a:t>Such functions are inherently </a:t>
            </a:r>
            <a:r>
              <a:rPr lang="en-US" sz="2400" dirty="0" smtClean="0"/>
              <a:t>safe</a:t>
            </a:r>
            <a:r>
              <a:rPr lang="en-US" sz="2400" dirty="0"/>
              <a: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pure single argument Function is always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smtClean="0"/>
              <a:t>Property getters without side-effects are </a:t>
            </a:r>
            <a:r>
              <a:rPr lang="en-US" sz="2200" dirty="0"/>
              <a:t>pure and commutative.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A pure function Supplier is always commutative.</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smtClean="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a:t>
            </a:r>
            <a:r>
              <a:rPr lang="en-US" dirty="0" smtClean="0"/>
              <a:t>Reference</a:t>
            </a:r>
            <a:endParaRPr lang="en-US" dirty="0"/>
          </a:p>
        </p:txBody>
      </p:sp>
      <p:sp>
        <p:nvSpPr>
          <p:cNvPr id="3" name="Content Placeholder 2"/>
          <p:cNvSpPr>
            <a:spLocks noGrp="1"/>
          </p:cNvSpPr>
          <p:nvPr>
            <p:ph idx="1"/>
          </p:nvPr>
        </p:nvSpPr>
        <p:spPr>
          <a:xfrm>
            <a:off x="677334" y="1676401"/>
            <a:ext cx="8836780"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supplier </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non-void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xmlns="" id="{DE647D84-AA56-C24E-9DC5-D393CBE4ABED}"/>
              </a:ext>
            </a:extLst>
          </p:cNvPr>
          <p:cNvSpPr>
            <a:spLocks noGrp="1"/>
          </p:cNvSpPr>
          <p:nvPr>
            <p:ph idx="1"/>
          </p:nvPr>
        </p:nvSpPr>
        <p:spPr>
          <a:xfrm>
            <a:off x="695096" y="1429860"/>
            <a:ext cx="8596668" cy="4628040"/>
          </a:xfrm>
        </p:spPr>
        <p:txBody>
          <a:bodyPr>
            <a:normAutofit/>
          </a:bodyPr>
          <a:lstStyle/>
          <a:p>
            <a:r>
              <a:rPr lang="en-US" sz="3200" dirty="0"/>
              <a:t>Can be anything that supplies data</a:t>
            </a:r>
          </a:p>
          <a:p>
            <a:pPr lvl="1"/>
            <a:r>
              <a:rPr lang="en-US" sz="2400" dirty="0"/>
              <a:t>A Collection </a:t>
            </a:r>
          </a:p>
          <a:p>
            <a:pPr lvl="1"/>
            <a:r>
              <a:rPr lang="en-US" sz="2400" dirty="0"/>
              <a:t>A file</a:t>
            </a:r>
          </a:p>
          <a:p>
            <a:pPr lvl="1"/>
            <a:r>
              <a:rPr lang="en-US" sz="2400" dirty="0"/>
              <a:t>An iterated function </a:t>
            </a:r>
          </a:p>
          <a:p>
            <a:pPr lvl="1"/>
            <a:r>
              <a:rPr lang="en-US" sz="2400" dirty="0"/>
              <a:t>Can be infinite. </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xmlns="" id="{596B04A5-F913-8D47-8FAA-B2EFD0A141E5}"/>
              </a:ext>
            </a:extLst>
          </p:cNvPr>
          <p:cNvSpPr>
            <a:spLocks noGrp="1"/>
          </p:cNvSpPr>
          <p:nvPr>
            <p:ph idx="1"/>
          </p:nvPr>
        </p:nvSpPr>
        <p:spPr>
          <a:xfrm>
            <a:off x="677334" y="1627722"/>
            <a:ext cx="8596668" cy="4822064"/>
          </a:xfrm>
        </p:spPr>
        <p:txBody>
          <a:bodyPr>
            <a:noAutofit/>
          </a:bodyPr>
          <a:lstStyle/>
          <a:p>
            <a:r>
              <a:rPr lang="en-US" sz="2800" dirty="0"/>
              <a:t>Accepts a stream, and 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items to those that match a predicate </a:t>
            </a:r>
          </a:p>
          <a:p>
            <a:pPr lvl="1"/>
            <a:r>
              <a:rPr lang="en-US" sz="2000" dirty="0"/>
              <a:t>Mapping items using a function </a:t>
            </a:r>
          </a:p>
          <a:p>
            <a:pPr lvl="1"/>
            <a:r>
              <a:rPr lang="en-US" sz="2000" dirty="0"/>
              <a:t>Skipping and limiting items processed.  Can turn an infinite stream into a 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Similar to an inner class: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A </a:t>
            </a:r>
            <a:r>
              <a:rPr lang="en-US" sz="2400" i="1" dirty="0"/>
              <a:t>functional interface</a:t>
            </a:r>
            <a:r>
              <a:rPr lang="en-US" sz="2400" dirty="0"/>
              <a:t> is an interface with exactly one abstract method.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xmlns=""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  Streams that should be closed should be used in a try-with-resources block.</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smtClean="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a:t>
            </a:r>
            <a:r>
              <a:rPr lang="en-US" dirty="0" smtClean="0">
                <a:solidFill>
                  <a:schemeClr val="tx1"/>
                </a:solidFill>
                <a:highlight>
                  <a:srgbClr val="FFFFFF"/>
                </a:highlight>
                <a:cs typeface="Courier New" panose="02070309020205020404" pitchFamily="49" charset="0"/>
              </a:rPr>
              <a:t>on </a:t>
            </a:r>
            <a:r>
              <a:rPr lang="en-US" dirty="0">
                <a:solidFill>
                  <a:schemeClr val="tx1"/>
                </a:solidFill>
                <a:highlight>
                  <a:srgbClr val="FFFFFF"/>
                </a:highlight>
                <a:cs typeface="Courier New" panose="02070309020205020404" pitchFamily="49" charset="0"/>
              </a:rPr>
              <a:t>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2" y="334404"/>
            <a:ext cx="8596668" cy="690282"/>
          </a:xfrm>
        </p:spPr>
        <p:txBody>
          <a:bodyPr/>
          <a:lstStyle/>
          <a:p>
            <a:r>
              <a:rPr lang="en-US" dirty="0"/>
              <a:t>Map </a:t>
            </a:r>
          </a:p>
        </p:txBody>
      </p:sp>
      <p:sp>
        <p:nvSpPr>
          <p:cNvPr id="3" name="Content Placeholder 2"/>
          <p:cNvSpPr>
            <a:spLocks noGrp="1"/>
          </p:cNvSpPr>
          <p:nvPr>
            <p:ph idx="1"/>
          </p:nvPr>
        </p:nvSpPr>
        <p:spPr>
          <a:xfrm>
            <a:off x="536133" y="1126670"/>
            <a:ext cx="8977982" cy="5236029"/>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May change the type of a stream by returning values of a different </a:t>
            </a:r>
            <a:r>
              <a:rPr lang="en-US" sz="2600"/>
              <a:t>type</a:t>
            </a:r>
            <a:r>
              <a:rPr lang="en-US" sz="2600" smtClean="0"/>
              <a:t>.</a:t>
            </a:r>
            <a:endParaRPr lang="en-US" sz="2600" dirty="0"/>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smtClean="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8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smtClean="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a:t>
            </a:r>
            <a:r>
              <a:rPr lang="en-US" sz="2400" dirty="0" smtClean="0"/>
              <a:t>.  Stream ordering matters</a:t>
            </a:r>
          </a:p>
          <a:p>
            <a:r>
              <a:rPr lang="en-US" sz="2400" dirty="0" smtClean="0"/>
              <a:t>Order </a:t>
            </a:r>
            <a:r>
              <a:rPr lang="en-US" sz="2400" dirty="0"/>
              <a:t>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t>
            </a:r>
            <a:r>
              <a:rPr lang="en-US" dirty="0" smtClean="0"/>
              <a:t>an exit </a:t>
            </a:r>
            <a:r>
              <a:rPr lang="en-US" dirty="0"/>
              <a:t>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makeTestFunction</a:t>
            </a:r>
            <a:r>
              <a:rPr lang="en-US" sz="2000" b="1" dirty="0" smtClean="0">
                <a:solidFill>
                  <a:srgbClr val="000080"/>
                </a:solidFill>
                <a:highlight>
                  <a:srgbClr val="FFFFFF"/>
                </a:highlight>
                <a:latin typeface="Courier New" panose="02070309020205020404" pitchFamily="49" charset="0"/>
              </a:rPr>
              <a:t>(</a:t>
            </a:r>
            <a:r>
              <a:rPr lang="en-US" sz="2000" dirty="0" err="1" smtClean="0">
                <a:solidFill>
                  <a:srgbClr val="8000FF"/>
                </a:solidFill>
                <a:highlight>
                  <a:srgbClr val="FFFFFF"/>
                </a:highlight>
                <a:latin typeface="Courier New" panose="02070309020205020404" pitchFamily="49" charset="0"/>
              </a:rPr>
              <a:t>int</a:t>
            </a:r>
            <a:r>
              <a:rPr lang="en-US" sz="2000" dirty="0" smtClean="0">
                <a:solidFill>
                  <a:srgbClr val="00000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9471"/>
          </a:xfrm>
        </p:spPr>
        <p:txBody>
          <a:bodyPr/>
          <a:lstStyle/>
          <a:p>
            <a:r>
              <a:rPr lang="en-US" dirty="0"/>
              <a:t>Distinct</a:t>
            </a:r>
          </a:p>
        </p:txBody>
      </p:sp>
      <p:sp>
        <p:nvSpPr>
          <p:cNvPr id="3" name="Content Placeholder 2"/>
          <p:cNvSpPr>
            <a:spLocks noGrp="1"/>
          </p:cNvSpPr>
          <p:nvPr>
            <p:ph idx="1"/>
          </p:nvPr>
        </p:nvSpPr>
        <p:spPr>
          <a:xfrm>
            <a:off x="677334" y="1545771"/>
            <a:ext cx="8596668" cy="4495591"/>
          </a:xfrm>
        </p:spPr>
        <p:txBody>
          <a:bodyPr>
            <a:normAutofit/>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a:t>
            </a:r>
            <a:r>
              <a:rPr lang="en-US" sz="2000" i="1" dirty="0" smtClean="0"/>
              <a:t>equals</a:t>
            </a:r>
            <a:r>
              <a:rPr lang="en-US" sz="2000" dirty="0" smtClean="0"/>
              <a:t>.  Whe</a:t>
            </a:r>
            <a:r>
              <a:rPr lang="en-US" sz="2000" dirty="0"/>
              <a:t>n</a:t>
            </a:r>
            <a:r>
              <a:rPr lang="en-US" sz="2000" dirty="0" smtClean="0"/>
              <a:t> </a:t>
            </a:r>
            <a:r>
              <a:rPr lang="en-US" sz="2000" dirty="0" err="1" smtClean="0"/>
              <a:t>a.equals</a:t>
            </a:r>
            <a:r>
              <a:rPr lang="en-US" sz="2000" dirty="0" smtClean="0"/>
              <a:t>(b) then </a:t>
            </a:r>
            <a:r>
              <a:rPr lang="en-US" sz="2000" dirty="0" err="1" smtClean="0"/>
              <a:t>a.hashCode</a:t>
            </a:r>
            <a:r>
              <a:rPr lang="en-US" sz="2000" dirty="0" smtClean="0"/>
              <a:t>() == </a:t>
            </a:r>
            <a:r>
              <a:rPr lang="en-US" sz="2000" dirty="0" err="1" smtClean="0"/>
              <a:t>b.hashCode</a:t>
            </a:r>
            <a:r>
              <a:rPr lang="en-US" sz="2000" dirty="0" smtClean="0"/>
              <a:t>().</a:t>
            </a:r>
            <a:endParaRPr lang="en-US" sz="2000" dirty="0"/>
          </a:p>
          <a:p>
            <a:r>
              <a:rPr lang="en-US" sz="2000" dirty="0"/>
              <a:t>For ordered streams, the first of a given value is preserved.</a:t>
            </a:r>
          </a:p>
          <a:p>
            <a:r>
              <a:rPr lang="en-US" sz="2000" dirty="0"/>
              <a:t>Avoid use with parallel streams.</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045808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571"/>
          </a:xfrm>
        </p:spPr>
        <p:txBody>
          <a:bodyPr/>
          <a:lstStyle/>
          <a:p>
            <a:r>
              <a:rPr lang="en-US" dirty="0" smtClean="0"/>
              <a:t>Sorted</a:t>
            </a:r>
            <a:endParaRPr lang="en-US" dirty="0"/>
          </a:p>
        </p:txBody>
      </p:sp>
      <p:sp>
        <p:nvSpPr>
          <p:cNvPr id="3" name="Content Placeholder 2"/>
          <p:cNvSpPr>
            <a:spLocks noGrp="1"/>
          </p:cNvSpPr>
          <p:nvPr>
            <p:ph idx="1"/>
          </p:nvPr>
        </p:nvSpPr>
        <p:spPr>
          <a:xfrm>
            <a:off x="677334" y="1545771"/>
            <a:ext cx="8596668" cy="4495591"/>
          </a:xfrm>
        </p:spPr>
        <p:txBody>
          <a:bodyPr>
            <a:normAutofit lnSpcReduction="10000"/>
          </a:bodyPr>
          <a:lstStyle/>
          <a:p>
            <a:r>
              <a:rPr lang="en-US" dirty="0" smtClean="0"/>
              <a:t>Sorts the elements in the stream.</a:t>
            </a:r>
          </a:p>
          <a:p>
            <a:r>
              <a:rPr lang="en-US" dirty="0" smtClean="0"/>
              <a:t>Supports parallel streams.  Sort is stable for sequential ordered streams.</a:t>
            </a:r>
          </a:p>
          <a:p>
            <a:r>
              <a:rPr lang="en-US" dirty="0" smtClean="0"/>
              <a:t>Stable sort means ordering</a:t>
            </a:r>
          </a:p>
          <a:p>
            <a:r>
              <a:rPr lang="en-US" dirty="0" smtClean="0"/>
              <a:t>Sorts using the </a:t>
            </a:r>
            <a:r>
              <a:rPr lang="en-US" i="1" dirty="0" smtClean="0"/>
              <a:t>natural order</a:t>
            </a:r>
            <a:r>
              <a:rPr lang="en-US" dirty="0" smtClean="0"/>
              <a:t> only when elements are Comparable</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Natural order is only valid for </a:t>
            </a:r>
            <a:r>
              <a:rPr lang="en-US" dirty="0" err="1" smtClean="0">
                <a:solidFill>
                  <a:srgbClr val="008000"/>
                </a:solidFill>
                <a:highlight>
                  <a:srgbClr val="FFFFFF"/>
                </a:highlight>
                <a:latin typeface="Courier New" panose="02070309020205020404" pitchFamily="49" charset="0"/>
                <a:cs typeface="Courier New" panose="02070309020205020404" pitchFamily="49" charset="0"/>
              </a:rPr>
              <a:t>java.lang.Comparable</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sorted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dirty="0">
                <a:solidFill>
                  <a:srgbClr val="008000"/>
                </a:solidFill>
                <a:highlight>
                  <a:srgbClr val="FFFFFF"/>
                </a:highlight>
                <a:latin typeface="Courier New" panose="02070309020205020404" pitchFamily="49" charset="0"/>
                <a:cs typeface="Courier New" panose="02070309020205020404" pitchFamily="49" charset="0"/>
              </a:rPr>
              <a:t>2 3 3 4 4 6 7 8 8 */</a:t>
            </a:r>
            <a:endParaRPr lang="en-US" dirty="0" smtClean="0">
              <a:latin typeface="Courier New" panose="02070309020205020404" pitchFamily="49" charset="0"/>
              <a:cs typeface="Courier New" panose="02070309020205020404" pitchFamily="49" charset="0"/>
            </a:endParaRPr>
          </a:p>
          <a:p>
            <a:r>
              <a:rPr lang="en-US" dirty="0" smtClean="0"/>
              <a:t>Sorts using a comparator</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of</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6</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7</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lhs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rhs</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rhs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lhs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forEach</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i</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out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print</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i</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8 8 7 6 4 4 3 3 2 */</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7198944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9103480" cy="4517362"/>
          </a:xfrm>
        </p:spPr>
        <p:txBody>
          <a:bodyPr>
            <a:normAutofit lnSpcReduction="10000"/>
          </a:bodyPr>
          <a:lstStyle/>
          <a:p>
            <a:r>
              <a:rPr lang="en-US" sz="2400" dirty="0"/>
              <a:t>Creates a new stream that includes the elements that match the predicate until an element that does not match is found.</a:t>
            </a:r>
          </a:p>
          <a:p>
            <a:pPr marL="0" indent="0">
              <a:buNone/>
            </a:pPr>
            <a:r>
              <a:rPr lang="en-US" sz="2400" dirty="0"/>
              <a:t> </a:t>
            </a:r>
            <a:r>
              <a:rPr lang="en-US" sz="2400" dirty="0" smtClean="0"/>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smtClean="0">
                <a:solidFill>
                  <a:srgbClr val="000000"/>
                </a:solidFill>
                <a:highlight>
                  <a:srgbClr val="FFFFFF"/>
                </a:highlight>
                <a:latin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smtClean="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a:t>
            </a:r>
            <a:r>
              <a:rPr lang="en-US" sz="2000" dirty="0" smtClean="0">
                <a:solidFill>
                  <a:srgbClr val="008000"/>
                </a:solidFill>
                <a:highlight>
                  <a:srgbClr val="FFFFFF"/>
                </a:highlight>
                <a:latin typeface="Courier New" panose="02070309020205020404" pitchFamily="49" charset="0"/>
              </a:rPr>
              <a:t>3 */</a:t>
            </a:r>
            <a:endParaRPr lang="en-US" sz="2000" dirty="0">
              <a:solidFill>
                <a:srgbClr val="008000"/>
              </a:solidFill>
              <a:highlight>
                <a:srgbClr val="FFFFFF"/>
              </a:highlight>
              <a:latin typeface="Courier New" panose="02070309020205020404" pitchFamily="49" charset="0"/>
            </a:endParaRPr>
          </a:p>
          <a:p>
            <a:r>
              <a:rPr lang="en-US" sz="2400" dirty="0"/>
              <a:t>Unlike filter, processing stops at number </a:t>
            </a:r>
            <a:r>
              <a:rPr lang="en-US" sz="2400" dirty="0" smtClean="0"/>
              <a:t>3.</a:t>
            </a:r>
            <a:endParaRPr lang="en-US" sz="2400" dirty="0"/>
          </a:p>
          <a:p>
            <a:r>
              <a:rPr lang="en-US" sz="2400" dirty="0"/>
              <a:t>Stream is empty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Creates a new stream that skips the elements that match the predicate until an element is found that matches it.</a:t>
            </a:r>
          </a:p>
          <a:p>
            <a:pPr marL="0" indent="0">
              <a:buNone/>
            </a:pPr>
            <a:r>
              <a:rPr lang="en-US" sz="2000" dirty="0" smtClean="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smtClean="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4 2 </a:t>
            </a:r>
            <a:r>
              <a:rPr lang="en-US" sz="2000" dirty="0">
                <a:solidFill>
                  <a:srgbClr val="008000"/>
                </a:solidFill>
                <a:highlight>
                  <a:srgbClr val="FFFFFF"/>
                </a:highlight>
                <a:latin typeface="Courier New" panose="02070309020205020404" pitchFamily="49" charset="0"/>
                <a:cs typeface="Courier New" panose="02070309020205020404" pitchFamily="49" charset="0"/>
              </a:rPr>
              <a:t>1</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a:t>
            </a:r>
          </a:p>
          <a:p>
            <a:r>
              <a:rPr lang="en-US" sz="2400" dirty="0" smtClean="0"/>
              <a:t>Unlike </a:t>
            </a:r>
            <a:r>
              <a:rPr lang="en-US" sz="2400" dirty="0"/>
              <a:t>filter, matching and skipping stops at number </a:t>
            </a:r>
            <a:r>
              <a:rPr lang="en-US" sz="2400" dirty="0" smtClean="0"/>
              <a:t>4.</a:t>
            </a:r>
            <a:endParaRPr lang="en-US" sz="2400" dirty="0"/>
          </a:p>
          <a:p>
            <a:r>
              <a:rPr lang="en-US" sz="2400" dirty="0"/>
              <a:t>Stream has all elements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sz="2000" dirty="0" smtClean="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identity value is returned for empty streams or used as the second argument when the first stream value is processed.</a:t>
            </a:r>
          </a:p>
          <a:p>
            <a:r>
              <a:rPr lang="en-US" sz="2000" dirty="0"/>
              <a:t>The second argument to reduce is the reduction function.  In this case the reduction adds the numbers together.</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because no value exists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a:t>
            </a:r>
          </a:p>
          <a:p>
            <a:r>
              <a:rPr lang="en-US" sz="2400" dirty="0" err="1"/>
              <a:t>findAny</a:t>
            </a:r>
            <a:r>
              <a:rPr lang="en-US" sz="2400" dirty="0"/>
              <a:t> - produces any element on the stream.  It does not impose any overhead on parallel stream, but may produce differing values from the same stream.</a:t>
            </a:r>
          </a:p>
          <a:p>
            <a:r>
              <a:rPr lang="en-US" sz="2400" dirty="0"/>
              <a:t>Min – produces the minimum element.</a:t>
            </a:r>
          </a:p>
          <a:p>
            <a:r>
              <a:rPr lang="en-US" sz="2400" dirty="0"/>
              <a:t>Max – produces the maximum element.</a:t>
            </a:r>
          </a:p>
          <a:p>
            <a:r>
              <a:rPr lang="en-US" sz="2400" dirty="0"/>
              <a:t>Operations findFirst and findAny are not pure commutative. </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1057837"/>
            <a:ext cx="8596668" cy="5401234"/>
          </a:xfrm>
        </p:spPr>
        <p:txBody>
          <a:bodyPr>
            <a:normAutofit fontScale="92500"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 as each step can be bound independently to produce the required processing pipeline.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2, 3, 4, 5]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2453060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p:txBody>
      </p:sp>
    </p:spTree>
    <p:extLst>
      <p:ext uri="{BB962C8B-B14F-4D97-AF65-F5344CB8AC3E}">
        <p14:creationId xmlns:p14="http://schemas.microsoft.com/office/powerpoint/2010/main" val="42399421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40271066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11415760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a:t>
            </a:r>
            <a:r>
              <a:rPr lang="en-US" sz="2800" dirty="0" smtClean="0"/>
              <a:t>pattern</a:t>
            </a:r>
            <a:endParaRPr lang="en-US" sz="2800" dirty="0"/>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2558965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25925062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22407777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33263499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0030673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U – Second argument, R –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18779</TotalTime>
  <Words>9763</Words>
  <Application>Microsoft Office PowerPoint</Application>
  <PresentationFormat>Widescreen</PresentationFormat>
  <Paragraphs>891</Paragraphs>
  <Slides>76</Slides>
  <Notes>75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 (Yes)</vt:lpstr>
      <vt:lpstr>Is it Pure Commutative? (No)</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Distinct</vt:lpstr>
      <vt:lpstr>Sorted</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1408</cp:revision>
  <dcterms:created xsi:type="dcterms:W3CDTF">2017-04-29T22:11:00Z</dcterms:created>
  <dcterms:modified xsi:type="dcterms:W3CDTF">2022-08-03T13:56:58Z</dcterms:modified>
</cp:coreProperties>
</file>