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57" r:id="rId4"/>
    <p:sldId id="262" r:id="rId5"/>
    <p:sldId id="258" r:id="rId6"/>
    <p:sldId id="259" r:id="rId7"/>
    <p:sldId id="260" r:id="rId8"/>
    <p:sldId id="263" r:id="rId9"/>
    <p:sldId id="264" r:id="rId10"/>
    <p:sldId id="265" r:id="rId11"/>
    <p:sldId id="266" r:id="rId12"/>
    <p:sldId id="267" r:id="rId13"/>
    <p:sldId id="268" r:id="rId14"/>
    <p:sldId id="272" r:id="rId15"/>
    <p:sldId id="270" r:id="rId16"/>
    <p:sldId id="269" r:id="rId17"/>
    <p:sldId id="271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5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5/9/2017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inyurl.com/love-lambda" TargetMode="External"/><Relationship Id="rId2" Type="http://schemas.openxmlformats.org/officeDocument/2006/relationships/hyperlink" Target="https://www.linkedin.com/in/richardroda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javase/tutorial/java/javaOO/lambdaexpressions.html#approach5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Learning to Love the Lambda in the Stream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Introduction to Java 8 Lambda and Functional Interfaces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4080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Consumer&lt;T&gt;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Accepts an argument.  Returns no value (void).</a:t>
            </a:r>
          </a:p>
          <a:p>
            <a:r>
              <a:rPr lang="en-US" sz="2400" dirty="0" smtClean="0"/>
              <a:t>Commonly used to perform an operation, such as printing.</a:t>
            </a:r>
          </a:p>
          <a:p>
            <a:r>
              <a:rPr lang="en-US" sz="2400" dirty="0"/>
              <a:t>Functional Method</a:t>
            </a:r>
            <a:r>
              <a:rPr lang="en-US" sz="2400" dirty="0" smtClean="0"/>
              <a:t>: </a:t>
            </a:r>
            <a:r>
              <a:rPr lang="en-US" sz="2400" dirty="0" smtClean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void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accept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 t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</a:p>
          <a:p>
            <a:r>
              <a:rPr lang="en-US" sz="2400" dirty="0" smtClean="0"/>
              <a:t>2 Argument FI: </a:t>
            </a:r>
            <a:r>
              <a:rPr lang="en-US" sz="2400" dirty="0" err="1" smtClean="0"/>
              <a:t>BiConsumer</a:t>
            </a:r>
            <a:r>
              <a:rPr lang="en-US" sz="2400" dirty="0" smtClean="0"/>
              <a:t>&lt;T,U&gt;</a:t>
            </a:r>
          </a:p>
          <a:p>
            <a:r>
              <a:rPr lang="en-US" sz="2400" dirty="0" smtClean="0"/>
              <a:t>Related Primitive FIs: </a:t>
            </a:r>
            <a:r>
              <a:rPr lang="en-US" sz="2400" dirty="0" err="1" smtClean="0"/>
              <a:t>DoubleConsumer</a:t>
            </a:r>
            <a:r>
              <a:rPr lang="en-US" sz="2400" dirty="0" smtClean="0"/>
              <a:t>, </a:t>
            </a:r>
            <a:r>
              <a:rPr lang="en-US" sz="2400" dirty="0" err="1" smtClean="0"/>
              <a:t>IntConsumer</a:t>
            </a:r>
            <a:r>
              <a:rPr lang="en-US" sz="2400" dirty="0" smtClean="0"/>
              <a:t>,  and Long Consumer</a:t>
            </a:r>
          </a:p>
          <a:p>
            <a:endParaRPr lang="en-US" sz="2400" b="1" dirty="0" smtClean="0">
              <a:solidFill>
                <a:srgbClr val="00008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endParaRPr lang="en-US" sz="2400" b="1" dirty="0">
              <a:solidFill>
                <a:srgbClr val="00008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b="1" dirty="0" smtClean="0">
              <a:solidFill>
                <a:srgbClr val="00008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083120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Supplier&lt;R&gt;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98813"/>
            <a:ext cx="8596668" cy="434255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Accepts no arguments, returns a result</a:t>
            </a:r>
          </a:p>
          <a:p>
            <a:r>
              <a:rPr lang="en-US" sz="2400" dirty="0" smtClean="0"/>
              <a:t>Commonly used to provide an origin value to an algorithm.  Also a good interface to use for the Factory Object pattern.</a:t>
            </a:r>
          </a:p>
          <a:p>
            <a:r>
              <a:rPr lang="en-US" sz="2400" dirty="0"/>
              <a:t>Functional </a:t>
            </a:r>
            <a:r>
              <a:rPr lang="en-US" sz="2400" dirty="0" smtClean="0"/>
              <a:t>Method: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get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</a:t>
            </a:r>
            <a:endParaRPr lang="en-US" sz="2400" dirty="0" smtClean="0"/>
          </a:p>
          <a:p>
            <a:r>
              <a:rPr lang="en-US" sz="2400" dirty="0" smtClean="0"/>
              <a:t>Related Primitive FIs: </a:t>
            </a:r>
            <a:r>
              <a:rPr lang="en-US" sz="2400" dirty="0" err="1" smtClean="0"/>
              <a:t>DoubleSupplier</a:t>
            </a:r>
            <a:r>
              <a:rPr lang="en-US" sz="2400" dirty="0" smtClean="0"/>
              <a:t>, </a:t>
            </a:r>
            <a:r>
              <a:rPr lang="en-US" sz="2400" dirty="0" err="1" smtClean="0"/>
              <a:t>IntSupplier</a:t>
            </a:r>
            <a:r>
              <a:rPr lang="en-US" sz="2400" dirty="0" smtClean="0"/>
              <a:t>, </a:t>
            </a:r>
            <a:r>
              <a:rPr lang="en-US" sz="2400" dirty="0" err="1" smtClean="0"/>
              <a:t>LongSupplier</a:t>
            </a:r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893121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Function&lt;T,R&gt;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68825"/>
            <a:ext cx="8596668" cy="447253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Accepts an argument, returns a result.</a:t>
            </a:r>
          </a:p>
          <a:p>
            <a:r>
              <a:rPr lang="en-US" sz="2400" dirty="0" smtClean="0"/>
              <a:t>Commonly used to compute a result, or to map one value to another value.</a:t>
            </a:r>
          </a:p>
          <a:p>
            <a:r>
              <a:rPr lang="en-US" sz="2400" dirty="0"/>
              <a:t>Functional </a:t>
            </a:r>
            <a:r>
              <a:rPr lang="en-US" sz="2400" dirty="0" smtClean="0"/>
              <a:t>Method: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R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apply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 t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US" sz="2400" dirty="0" smtClean="0"/>
          </a:p>
          <a:p>
            <a:r>
              <a:rPr lang="en-US" sz="2400" dirty="0" smtClean="0"/>
              <a:t>2 Argument FI: </a:t>
            </a:r>
            <a:r>
              <a:rPr lang="en-US" sz="2400" dirty="0" err="1" smtClean="0"/>
              <a:t>BiFunction</a:t>
            </a:r>
            <a:endParaRPr lang="en-US" sz="2400" dirty="0" smtClean="0"/>
          </a:p>
          <a:p>
            <a:r>
              <a:rPr lang="en-US" sz="2400" dirty="0" smtClean="0"/>
              <a:t>Related Primitive FIs: [</a:t>
            </a:r>
            <a:r>
              <a:rPr lang="en-US" sz="2400" dirty="0" err="1" smtClean="0"/>
              <a:t>Double,Int,Long</a:t>
            </a:r>
            <a:r>
              <a:rPr lang="en-US" sz="2400" dirty="0"/>
              <a:t>]</a:t>
            </a:r>
            <a:r>
              <a:rPr lang="en-US" sz="2400" dirty="0" smtClean="0"/>
              <a:t>Function, [</a:t>
            </a:r>
            <a:r>
              <a:rPr lang="en-US" sz="2400" dirty="0" err="1" smtClean="0"/>
              <a:t>Double,Int,Long</a:t>
            </a:r>
            <a:r>
              <a:rPr lang="en-US" sz="2400" dirty="0" smtClean="0"/>
              <a:t>]To[</a:t>
            </a:r>
            <a:r>
              <a:rPr lang="en-US" sz="2400" dirty="0" err="1" smtClean="0"/>
              <a:t>Double,Int,Long</a:t>
            </a:r>
            <a:r>
              <a:rPr lang="en-US" sz="2400" dirty="0"/>
              <a:t>]</a:t>
            </a:r>
            <a:r>
              <a:rPr lang="en-US" sz="2400" dirty="0" smtClean="0"/>
              <a:t>Function, To[</a:t>
            </a:r>
            <a:r>
              <a:rPr lang="en-US" sz="2400" dirty="0" err="1" smtClean="0"/>
              <a:t>Double,Int,Long</a:t>
            </a:r>
            <a:r>
              <a:rPr lang="en-US" sz="2400" dirty="0" smtClean="0"/>
              <a:t>]Function, To[</a:t>
            </a:r>
            <a:r>
              <a:rPr lang="en-US" sz="2400" dirty="0" err="1" smtClean="0"/>
              <a:t>Double,Int,Long</a:t>
            </a:r>
            <a:r>
              <a:rPr lang="en-US" sz="2400" dirty="0" smtClean="0"/>
              <a:t>]</a:t>
            </a:r>
            <a:r>
              <a:rPr lang="en-US" sz="2400" dirty="0" err="1" smtClean="0"/>
              <a:t>BiFunction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6476573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47165"/>
          </a:xfrm>
        </p:spPr>
        <p:txBody>
          <a:bodyPr/>
          <a:lstStyle/>
          <a:p>
            <a:r>
              <a:rPr lang="en-US" dirty="0" err="1"/>
              <a:t>UnaryOperator</a:t>
            </a:r>
            <a:r>
              <a:rPr lang="en-US" dirty="0"/>
              <a:t>&lt;T</a:t>
            </a:r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41929"/>
            <a:ext cx="8596668" cy="449943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Accepts an argument, returns the same type of result as its argument.</a:t>
            </a:r>
          </a:p>
          <a:p>
            <a:r>
              <a:rPr lang="en-US" sz="2400" dirty="0" smtClean="0"/>
              <a:t>Used to compute a result or map a value to the same type as the input.</a:t>
            </a:r>
          </a:p>
          <a:p>
            <a:r>
              <a:rPr lang="en-US" sz="2400" dirty="0" smtClean="0"/>
              <a:t>Functional Method: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apply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 t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US" sz="2400" dirty="0" smtClean="0"/>
          </a:p>
          <a:p>
            <a:r>
              <a:rPr lang="en-US" sz="2400" dirty="0" smtClean="0"/>
              <a:t>2 Argument FI: </a:t>
            </a:r>
            <a:r>
              <a:rPr lang="en-US" sz="2400" dirty="0" err="1" smtClean="0"/>
              <a:t>BinaryOperator</a:t>
            </a:r>
            <a:r>
              <a:rPr lang="en-US" sz="2400" dirty="0" smtClean="0"/>
              <a:t>&lt;T&gt;</a:t>
            </a:r>
          </a:p>
          <a:p>
            <a:r>
              <a:rPr lang="en-US" sz="2400" dirty="0" smtClean="0"/>
              <a:t>Related Primitive FIs: [</a:t>
            </a:r>
            <a:r>
              <a:rPr lang="en-US" sz="2400" dirty="0" err="1" smtClean="0"/>
              <a:t>Double,Int,Long</a:t>
            </a:r>
            <a:r>
              <a:rPr lang="en-US" sz="2400" dirty="0" smtClean="0"/>
              <a:t>]</a:t>
            </a:r>
            <a:r>
              <a:rPr lang="en-US" sz="2400" dirty="0" err="1" smtClean="0"/>
              <a:t>UnaryOperator</a:t>
            </a:r>
            <a:r>
              <a:rPr lang="en-US" sz="2400" dirty="0" smtClean="0"/>
              <a:t>, [</a:t>
            </a:r>
            <a:r>
              <a:rPr lang="en-US" sz="2400" dirty="0" err="1" smtClean="0"/>
              <a:t>Double,Int,Long</a:t>
            </a:r>
            <a:r>
              <a:rPr lang="en-US" sz="2400" dirty="0" smtClean="0"/>
              <a:t>]</a:t>
            </a:r>
            <a:r>
              <a:rPr lang="en-US" sz="2400" dirty="0" err="1" smtClean="0"/>
              <a:t>BinaryOperator</a:t>
            </a:r>
            <a:endParaRPr lang="en-US" sz="2400" dirty="0" smtClean="0"/>
          </a:p>
          <a:p>
            <a:r>
              <a:rPr lang="en-US" sz="2400" dirty="0" err="1" smtClean="0"/>
              <a:t>UnaryOperator</a:t>
            </a:r>
            <a:r>
              <a:rPr lang="en-US" sz="2400" dirty="0" smtClean="0"/>
              <a:t>&lt;T&gt; extends Function&lt;T,T&gt; and </a:t>
            </a:r>
            <a:r>
              <a:rPr lang="en-US" sz="2400" dirty="0" err="1" smtClean="0"/>
              <a:t>BinaryOperator</a:t>
            </a:r>
            <a:r>
              <a:rPr lang="en-US" sz="2400" dirty="0" smtClean="0"/>
              <a:t>&lt;T&gt; extends </a:t>
            </a:r>
            <a:r>
              <a:rPr lang="en-US" sz="2400" dirty="0" err="1" smtClean="0"/>
              <a:t>BiFunction</a:t>
            </a:r>
            <a:r>
              <a:rPr lang="en-US" sz="2400" dirty="0" smtClean="0"/>
              <a:t>&lt;T,T,T&gt;</a:t>
            </a:r>
          </a:p>
          <a:p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188887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56129"/>
          </a:xfrm>
        </p:spPr>
        <p:txBody>
          <a:bodyPr/>
          <a:lstStyle/>
          <a:p>
            <a:r>
              <a:rPr lang="en-US" dirty="0"/>
              <a:t>Comparator&lt;T&gt;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85365"/>
            <a:ext cx="8596668" cy="4589929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Accepts two arguments, and returns an integer.</a:t>
            </a:r>
          </a:p>
          <a:p>
            <a:r>
              <a:rPr lang="en-US" sz="2400" dirty="0" smtClean="0"/>
              <a:t>Used to </a:t>
            </a:r>
            <a:r>
              <a:rPr lang="en-US" sz="2400" dirty="0" smtClean="0"/>
              <a:t>compare </a:t>
            </a:r>
            <a:r>
              <a:rPr lang="en-US" sz="2400" dirty="0" smtClean="0"/>
              <a:t>objects, and to impose a </a:t>
            </a:r>
            <a:r>
              <a:rPr lang="en-US" sz="2400" i="1" dirty="0" smtClean="0"/>
              <a:t>total ordering</a:t>
            </a:r>
            <a:r>
              <a:rPr lang="en-US" sz="2400" dirty="0" smtClean="0"/>
              <a:t> on a collection of objects.</a:t>
            </a:r>
          </a:p>
          <a:p>
            <a:r>
              <a:rPr lang="en-US" sz="2400" dirty="0" smtClean="0"/>
              <a:t>Functional Interface: </a:t>
            </a:r>
            <a:r>
              <a:rPr lang="fr-FR" sz="24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</a:t>
            </a:r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compare</a:t>
            </a:r>
            <a:r>
              <a:rPr lang="fr-FR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 o1</a:t>
            </a:r>
            <a:r>
              <a:rPr lang="fr-FR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T o2</a:t>
            </a:r>
            <a:r>
              <a:rPr lang="fr-FR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</a:p>
          <a:p>
            <a:pPr lvl="1"/>
            <a:r>
              <a:rPr lang="en-US" sz="2200" dirty="0" smtClean="0"/>
              <a:t>When o1 &lt; o2, returns &lt;= -1</a:t>
            </a:r>
          </a:p>
          <a:p>
            <a:pPr lvl="1"/>
            <a:r>
              <a:rPr lang="en-US" sz="2200" dirty="0" smtClean="0"/>
              <a:t>When o1 = o2, returns 0</a:t>
            </a:r>
          </a:p>
          <a:p>
            <a:pPr lvl="1"/>
            <a:r>
              <a:rPr lang="en-US" sz="2200" dirty="0" smtClean="0"/>
              <a:t>When o1 &gt; o2, returns &gt;= </a:t>
            </a:r>
            <a:r>
              <a:rPr lang="en-US" sz="2200" dirty="0" smtClean="0"/>
              <a:t>1</a:t>
            </a:r>
          </a:p>
          <a:p>
            <a:r>
              <a:rPr lang="en-US" sz="2400" dirty="0" smtClean="0"/>
              <a:t>Even though Comparator has been around since the early days, it is a functional interface because it has a single abstract method.</a:t>
            </a:r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5139132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Stream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Not to be confused with IO Streams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8319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8553"/>
          </a:xfrm>
        </p:spPr>
        <p:txBody>
          <a:bodyPr/>
          <a:lstStyle/>
          <a:p>
            <a:r>
              <a:rPr lang="en-US" dirty="0" smtClean="0"/>
              <a:t>Java Stream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04682"/>
            <a:ext cx="8596668" cy="4791636"/>
          </a:xfrm>
        </p:spPr>
        <p:txBody>
          <a:bodyPr>
            <a:normAutofit/>
          </a:bodyPr>
          <a:lstStyle/>
          <a:p>
            <a:r>
              <a:rPr lang="en-US" dirty="0" smtClean="0"/>
              <a:t>Abstraction for computation of elements.  Is not a data structure, but rather a computation structure.</a:t>
            </a:r>
          </a:p>
          <a:p>
            <a:r>
              <a:rPr lang="en-US" dirty="0" smtClean="0"/>
              <a:t>A stream consists of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A data source, such as a collection, file, or computation.  May be infinite, such as the set of numbers starting at 0.  A data source is </a:t>
            </a:r>
            <a:r>
              <a:rPr lang="en-US" i="1" dirty="0" smtClean="0"/>
              <a:t>lazy</a:t>
            </a:r>
            <a:r>
              <a:rPr lang="en-US" dirty="0" smtClean="0"/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Zero or more intermediate operations.</a:t>
            </a:r>
          </a:p>
          <a:p>
            <a:pPr marL="1200150" lvl="2" indent="-342900"/>
            <a:r>
              <a:rPr lang="en-US" dirty="0" smtClean="0"/>
              <a:t>Accepts a stream and returns a </a:t>
            </a:r>
            <a:r>
              <a:rPr lang="en-US" dirty="0" smtClean="0"/>
              <a:t>another stream </a:t>
            </a:r>
            <a:r>
              <a:rPr lang="en-US" dirty="0" smtClean="0"/>
              <a:t>with the operation appended to it.</a:t>
            </a:r>
          </a:p>
          <a:p>
            <a:pPr marL="1200150" lvl="2" indent="-342900"/>
            <a:r>
              <a:rPr lang="en-US" i="1" dirty="0" smtClean="0"/>
              <a:t>Lazy</a:t>
            </a:r>
            <a:r>
              <a:rPr lang="en-US" dirty="0"/>
              <a:t>:</a:t>
            </a:r>
            <a:r>
              <a:rPr lang="en-US" dirty="0" smtClean="0"/>
              <a:t>  Only executed when a terminal operation processed the stream.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A terminal operation</a:t>
            </a:r>
          </a:p>
          <a:p>
            <a:pPr marL="1200150" lvl="2" indent="-342900"/>
            <a:r>
              <a:rPr lang="en-US" dirty="0" smtClean="0"/>
              <a:t>Returns a result, such as a number or a collection.</a:t>
            </a:r>
          </a:p>
          <a:p>
            <a:pPr marL="1200150" lvl="2" indent="-342900"/>
            <a:r>
              <a:rPr lang="en-US" i="1" dirty="0" smtClean="0"/>
              <a:t>Eager</a:t>
            </a:r>
            <a:r>
              <a:rPr lang="en-US" i="1" dirty="0"/>
              <a:t>:</a:t>
            </a:r>
            <a:r>
              <a:rPr lang="en-US" i="1" dirty="0" smtClean="0"/>
              <a:t>  </a:t>
            </a:r>
            <a:r>
              <a:rPr lang="en-US" dirty="0" smtClean="0"/>
              <a:t>It requests the elements from the final stream, which has the effect of pulling elements from the data source and applying the intermediate operations to them.  A stream is a passive description of a computation until a terminal operation is applied.</a:t>
            </a:r>
          </a:p>
          <a:p>
            <a:pPr marL="1200150" lvl="2" indent="-342900"/>
            <a:r>
              <a:rPr lang="en-US" dirty="0" smtClean="0"/>
              <a:t>Closes the stream.  Any further operations are invalid and result in </a:t>
            </a:r>
            <a:r>
              <a:rPr lang="en-US" dirty="0"/>
              <a:t>an </a:t>
            </a:r>
            <a:r>
              <a:rPr lang="en-US" dirty="0" err="1"/>
              <a:t>IllegalStateException</a:t>
            </a:r>
            <a:r>
              <a:rPr lang="en-US" dirty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48888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a collection of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37765"/>
            <a:ext cx="8596668" cy="4203597"/>
          </a:xfrm>
        </p:spPr>
        <p:txBody>
          <a:bodyPr>
            <a:normAutofit/>
          </a:bodyPr>
          <a:lstStyle/>
          <a:p>
            <a:r>
              <a:rPr lang="en-US" dirty="0" smtClean="0"/>
              <a:t>Given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Collection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numbers </a:t>
            </a:r>
            <a:r>
              <a:rPr lang="en-US" dirty="0" smtClean="0"/>
              <a:t>that has integers from 1 to 10, add the collection.</a:t>
            </a:r>
          </a:p>
          <a:p>
            <a:r>
              <a:rPr lang="en-US" dirty="0" smtClean="0"/>
              <a:t>For Loop</a:t>
            </a:r>
          </a:p>
          <a:p>
            <a:pPr marL="0" indent="0">
              <a:buNone/>
            </a:pPr>
            <a:r>
              <a:rPr lang="en-US" sz="16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total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Integer number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numbers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total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+=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number</a:t>
            </a:r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;}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total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500500</a:t>
            </a:r>
            <a:endParaRPr lang="en-US" sz="1600" dirty="0">
              <a:solidFill>
                <a:srgbClr val="008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Stream reduction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numbers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stream</a:t>
            </a:r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reduce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500500</a:t>
            </a:r>
          </a:p>
          <a:p>
            <a:r>
              <a:rPr lang="en-US" dirty="0" smtClean="0"/>
              <a:t>Same Sum using an </a:t>
            </a:r>
            <a:r>
              <a:rPr lang="en-US" dirty="0" err="1" smtClean="0"/>
              <a:t>IntStream</a:t>
            </a:r>
            <a:endParaRPr lang="en-US" dirty="0" smtClean="0"/>
          </a:p>
          <a:p>
            <a:pPr marL="0" indent="0">
              <a:buNone/>
            </a:pP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IntStream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rangeClosed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1000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500500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66459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97541"/>
            <a:ext cx="8596668" cy="811306"/>
          </a:xfrm>
        </p:spPr>
        <p:txBody>
          <a:bodyPr/>
          <a:lstStyle/>
          <a:p>
            <a:r>
              <a:rPr lang="en-US" dirty="0" smtClean="0"/>
              <a:t>Breaking Down the Stream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499" y="1308847"/>
            <a:ext cx="8596668" cy="52040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stream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Collection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numbers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numbers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stream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Data Source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reduce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Terminal Operation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dirty="0" smtClean="0">
                <a:solidFill>
                  <a:schemeClr val="tx1"/>
                </a:solidFill>
                <a:highlight>
                  <a:srgbClr val="FFFFFF"/>
                </a:highlight>
                <a:cs typeface="Courier New" panose="02070309020205020404" pitchFamily="49" charset="0"/>
              </a:rPr>
              <a:t>All streams have a data source, zero or more intermediate operations, and a terminal operation.</a:t>
            </a:r>
          </a:p>
          <a:p>
            <a:r>
              <a:rPr lang="en-US" dirty="0" smtClean="0">
                <a:solidFill>
                  <a:schemeClr val="tx1"/>
                </a:solidFill>
                <a:highlight>
                  <a:srgbClr val="FFFFFF"/>
                </a:highlight>
                <a:cs typeface="Courier New" panose="02070309020205020404" pitchFamily="49" charset="0"/>
              </a:rPr>
              <a:t>The collection itself is the data source.</a:t>
            </a:r>
          </a:p>
          <a:p>
            <a:r>
              <a:rPr lang="en-US" dirty="0" smtClean="0">
                <a:solidFill>
                  <a:schemeClr val="tx1"/>
                </a:solidFill>
                <a:highlight>
                  <a:srgbClr val="FFFFFF"/>
                </a:highlight>
                <a:cs typeface="Courier New" panose="02070309020205020404" pitchFamily="49" charset="0"/>
              </a:rPr>
              <a:t>There is a terminal </a:t>
            </a:r>
            <a:r>
              <a:rPr lang="en-US" i="1" dirty="0" smtClean="0">
                <a:solidFill>
                  <a:schemeClr val="tx1"/>
                </a:solidFill>
                <a:highlight>
                  <a:srgbClr val="FFFFFF"/>
                </a:highlight>
                <a:cs typeface="Courier New" panose="02070309020205020404" pitchFamily="49" charset="0"/>
              </a:rPr>
              <a:t>reduction</a:t>
            </a:r>
            <a:r>
              <a:rPr lang="en-US" dirty="0" smtClean="0">
                <a:solidFill>
                  <a:schemeClr val="tx1"/>
                </a:solidFill>
                <a:highlight>
                  <a:srgbClr val="FFFFFF"/>
                </a:highlight>
                <a:cs typeface="Courier New" panose="02070309020205020404" pitchFamily="49" charset="0"/>
              </a:rPr>
              <a:t> on the stream.</a:t>
            </a:r>
          </a:p>
          <a:p>
            <a:r>
              <a:rPr lang="en-US" dirty="0" smtClean="0">
                <a:solidFill>
                  <a:schemeClr val="tx1"/>
                </a:solidFill>
                <a:highlight>
                  <a:srgbClr val="FFFFFF"/>
                </a:highlight>
                <a:cs typeface="Courier New" panose="02070309020205020404" pitchFamily="49" charset="0"/>
              </a:rPr>
              <a:t>A reduction distills all of the values in a given stream to a single value.</a:t>
            </a:r>
          </a:p>
          <a:p>
            <a:r>
              <a:rPr lang="en-US" dirty="0" smtClean="0">
                <a:solidFill>
                  <a:schemeClr val="tx1"/>
                </a:solidFill>
                <a:highlight>
                  <a:srgbClr val="FFFFFF"/>
                </a:highlight>
                <a:cs typeface="Courier New" panose="02070309020205020404" pitchFamily="49" charset="0"/>
              </a:rPr>
              <a:t>Integer reduction examples: sum, average, median, min, and max.</a:t>
            </a:r>
          </a:p>
          <a:p>
            <a:r>
              <a:rPr lang="en-US" dirty="0" smtClean="0"/>
              <a:t>The first argument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reduce</a:t>
            </a:r>
            <a:r>
              <a:rPr lang="en-US" dirty="0" smtClean="0"/>
              <a:t> the identity argument.  For addition, it is 0.  For a multiplication lambda it would be 1.</a:t>
            </a:r>
          </a:p>
          <a:p>
            <a:r>
              <a:rPr lang="en-US" dirty="0" smtClean="0"/>
              <a:t>The lambda is a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BinaryOperator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/>
              <a:t> that is given a running total and the current element.  They are processed by adding them together.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3481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78541"/>
          </a:xfrm>
        </p:spPr>
        <p:txBody>
          <a:bodyPr/>
          <a:lstStyle/>
          <a:p>
            <a:r>
              <a:rPr lang="en-US" dirty="0" smtClean="0"/>
              <a:t>New Requirement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Only process </a:t>
            </a:r>
            <a:r>
              <a:rPr lang="en-US" smtClean="0"/>
              <a:t>numbers divisible by 4.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314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Speaker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Richard </a:t>
            </a:r>
            <a:r>
              <a:rPr lang="en-US" sz="2400" dirty="0" err="1" smtClean="0"/>
              <a:t>Roda</a:t>
            </a:r>
            <a:endParaRPr lang="en-US" sz="2400" dirty="0" smtClean="0"/>
          </a:p>
          <a:p>
            <a:r>
              <a:rPr lang="en-US" sz="2400" dirty="0" smtClean="0"/>
              <a:t>Sr. Technical Lead at DXC Technology</a:t>
            </a:r>
          </a:p>
          <a:p>
            <a:r>
              <a:rPr lang="en-US" sz="2400" dirty="0" smtClean="0"/>
              <a:t>Over 15 years of Java development experience</a:t>
            </a:r>
          </a:p>
          <a:p>
            <a:r>
              <a:rPr lang="en-US" sz="2400" dirty="0" smtClean="0"/>
              <a:t>OCA Java and Security+ certifications</a:t>
            </a:r>
          </a:p>
          <a:p>
            <a:r>
              <a:rPr lang="en-US" sz="2400" dirty="0" smtClean="0"/>
              <a:t>Linked In</a:t>
            </a:r>
            <a:r>
              <a:rPr lang="en-US" sz="2400" dirty="0"/>
              <a:t>: </a:t>
            </a:r>
            <a:r>
              <a:rPr lang="en-US" sz="2400" dirty="0">
                <a:hlinkClick r:id="rId2"/>
              </a:rPr>
              <a:t>https://</a:t>
            </a:r>
            <a:r>
              <a:rPr lang="en-US" sz="2400" dirty="0" smtClean="0">
                <a:hlinkClick r:id="rId2"/>
              </a:rPr>
              <a:t>www.linkedin.com/in/richardroda</a:t>
            </a:r>
            <a:r>
              <a:rPr lang="en-US" sz="2400" dirty="0" smtClean="0"/>
              <a:t> </a:t>
            </a:r>
          </a:p>
          <a:p>
            <a:r>
              <a:rPr lang="en-US" sz="2400" dirty="0" smtClean="0"/>
              <a:t>Twitter: @</a:t>
            </a:r>
            <a:r>
              <a:rPr lang="en-US" sz="2400" dirty="0" err="1" smtClean="0"/>
              <a:t>Richard_Roda</a:t>
            </a:r>
            <a:endParaRPr lang="en-US" sz="2400" dirty="0" smtClean="0"/>
          </a:p>
          <a:p>
            <a:r>
              <a:rPr lang="en-US" sz="2400" dirty="0" smtClean="0"/>
              <a:t>These slides (pdf): </a:t>
            </a:r>
            <a:r>
              <a:rPr lang="en-US" sz="2400" dirty="0">
                <a:hlinkClick r:id="rId3"/>
              </a:rPr>
              <a:t>https://</a:t>
            </a:r>
            <a:r>
              <a:rPr lang="en-US" sz="2400" dirty="0" smtClean="0">
                <a:hlinkClick r:id="rId3"/>
              </a:rPr>
              <a:t>tinyurl.com/love-lambda</a:t>
            </a:r>
            <a:r>
              <a:rPr lang="en-US" sz="2400" dirty="0" smtClean="0"/>
              <a:t>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0859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Lambda Expression?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49507"/>
            <a:ext cx="8596668" cy="446890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In Java, it is an unnamed function that may be bound to an interface as an object.</a:t>
            </a:r>
          </a:p>
          <a:p>
            <a:r>
              <a:rPr lang="en-US" sz="2400" dirty="0" smtClean="0"/>
              <a:t>Similar to a closure, class members, </a:t>
            </a:r>
            <a:r>
              <a:rPr lang="en-US" sz="2400" i="1" dirty="0" smtClean="0"/>
              <a:t>effectively final </a:t>
            </a:r>
            <a:r>
              <a:rPr lang="en-US" sz="2400" dirty="0" smtClean="0"/>
              <a:t>arguments and local variables are available to it.</a:t>
            </a:r>
          </a:p>
          <a:p>
            <a:r>
              <a:rPr lang="en-US" sz="2400" dirty="0" smtClean="0"/>
              <a:t>Lambdas may only exist when assigned to a Functional Interface, including being passed in as a parameter.</a:t>
            </a:r>
          </a:p>
          <a:p>
            <a:r>
              <a:rPr lang="en-US" sz="2400" dirty="0" smtClean="0"/>
              <a:t>An </a:t>
            </a:r>
            <a:r>
              <a:rPr lang="en-US" sz="2400" i="1" dirty="0" smtClean="0"/>
              <a:t>effectively final </a:t>
            </a:r>
            <a:r>
              <a:rPr lang="en-US" sz="2400" dirty="0" smtClean="0"/>
              <a:t>local variable or argument is either declared final, or is not changed such that if the final declaration were added, the code remains valid.</a:t>
            </a:r>
            <a:endParaRPr lang="en-US" sz="2400" i="1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34893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45776"/>
          </a:xfrm>
        </p:spPr>
        <p:txBody>
          <a:bodyPr/>
          <a:lstStyle/>
          <a:p>
            <a:r>
              <a:rPr lang="en-US" dirty="0" smtClean="0"/>
              <a:t>Lambda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15352"/>
            <a:ext cx="8596668" cy="4513729"/>
          </a:xfrm>
        </p:spPr>
        <p:txBody>
          <a:bodyPr/>
          <a:lstStyle/>
          <a:p>
            <a:r>
              <a:rPr lang="en-US" sz="2000" dirty="0"/>
              <a:t>Example </a:t>
            </a:r>
            <a:r>
              <a:rPr lang="en-US" sz="2000" dirty="0" smtClean="0"/>
              <a:t>1a</a:t>
            </a:r>
            <a:endParaRPr lang="en-US" sz="2000" dirty="0"/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Predicate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Integer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isFive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n 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-&gt;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n 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==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8000"/>
                </a:solidFill>
                <a:latin typeface="Courier New" panose="02070309020205020404" pitchFamily="49" charset="0"/>
              </a:rPr>
              <a:t>5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</a:t>
            </a:r>
            <a:r>
              <a:rPr lang="en-US" sz="20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out</a:t>
            </a:r>
            <a:r>
              <a:rPr lang="en-US" sz="20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println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isFive</a:t>
            </a:r>
            <a:r>
              <a:rPr lang="en-US" sz="20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test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FF8000"/>
                </a:solidFill>
                <a:latin typeface="Courier New" panose="02070309020205020404" pitchFamily="49" charset="0"/>
              </a:rPr>
              <a:t>4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));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008000"/>
                </a:solidFill>
                <a:latin typeface="Courier New" panose="02070309020205020404" pitchFamily="49" charset="0"/>
              </a:rPr>
              <a:t>// </a:t>
            </a:r>
            <a:r>
              <a:rPr lang="en-US" sz="20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false </a:t>
            </a:r>
          </a:p>
          <a:p>
            <a:r>
              <a:rPr lang="en-US" sz="2000" dirty="0"/>
              <a:t>Example </a:t>
            </a:r>
            <a:r>
              <a:rPr lang="en-US" sz="2000" dirty="0" smtClean="0"/>
              <a:t>1b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Predicate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Integer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mkTestFunc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value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n 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-&gt;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n 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==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value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Predicate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Integer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isFour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mkTestFunc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4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System</a:t>
            </a:r>
            <a:r>
              <a:rPr lang="en-US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out</a:t>
            </a:r>
            <a:r>
              <a:rPr lang="en-US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println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isFour</a:t>
            </a:r>
            <a:r>
              <a:rPr lang="en-US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test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4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));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true        </a:t>
            </a:r>
          </a:p>
          <a:p>
            <a:r>
              <a:rPr lang="en-US" sz="2000" dirty="0" err="1" smtClean="0"/>
              <a:t>Lamdba</a:t>
            </a:r>
            <a:r>
              <a:rPr lang="en-US" sz="2000" dirty="0" smtClean="0"/>
              <a:t> expressions must be assigned to a functional interface</a:t>
            </a:r>
          </a:p>
          <a:p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 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-&gt;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5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).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test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();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Does not compile</a:t>
            </a: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818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Interface (FI) in Java 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27095"/>
            <a:ext cx="8596668" cy="4809564"/>
          </a:xfrm>
        </p:spPr>
        <p:txBody>
          <a:bodyPr>
            <a:normAutofit lnSpcReduction="10000"/>
          </a:bodyPr>
          <a:lstStyle/>
          <a:p>
            <a:r>
              <a:rPr lang="en-US" sz="2100" dirty="0"/>
              <a:t>“A functional interface is any interface that contains only one abstract method</a:t>
            </a:r>
            <a:r>
              <a:rPr lang="en-US" sz="2100" dirty="0" smtClean="0"/>
              <a:t>.” — </a:t>
            </a:r>
            <a:r>
              <a:rPr lang="en-US" sz="2100" dirty="0" smtClean="0">
                <a:hlinkClick r:id="rId2"/>
              </a:rPr>
              <a:t>Oracle Java Tutorial</a:t>
            </a:r>
            <a:endParaRPr lang="en-US" sz="2100" dirty="0" smtClean="0"/>
          </a:p>
          <a:p>
            <a:r>
              <a:rPr lang="en-US" sz="2100" dirty="0" smtClean="0"/>
              <a:t>The sole abstract method referred to as the </a:t>
            </a:r>
            <a:r>
              <a:rPr lang="en-US" sz="2100" i="1" dirty="0" smtClean="0"/>
              <a:t>functional method</a:t>
            </a:r>
            <a:endParaRPr lang="en-US" sz="2100" dirty="0" smtClean="0"/>
          </a:p>
          <a:p>
            <a:r>
              <a:rPr lang="en-US" sz="2100" dirty="0" smtClean="0"/>
              <a:t>Example 2- Valid Functional Interface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@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FunctionalInterface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Optional</a:t>
            </a:r>
            <a:endParaRPr lang="en-US" dirty="0" smtClean="0"/>
          </a:p>
          <a:p>
            <a:pPr marL="0" indent="0">
              <a:buNone/>
            </a:pPr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interface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Example2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sz="2800" b="1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myMethod</a:t>
            </a:r>
            <a:r>
              <a:rPr lang="en-US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();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800" b="1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</a:t>
            </a:r>
            <a:r>
              <a:rPr lang="en-US" sz="2800" b="1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Functional Method</a:t>
            </a:r>
            <a:endParaRPr lang="en-US" sz="2800" b="1" dirty="0">
              <a:solidFill>
                <a:srgbClr val="008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boolean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equals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Object other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In Object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hashCode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In Object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default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myMethod2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myMethod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();}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myMethod3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171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70330"/>
            <a:ext cx="8596668" cy="1317811"/>
          </a:xfrm>
        </p:spPr>
        <p:txBody>
          <a:bodyPr/>
          <a:lstStyle/>
          <a:p>
            <a:r>
              <a:rPr lang="en-US" dirty="0" smtClean="0"/>
              <a:t>Binding Lambda to Example2 FI vs Anonymous Inner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04682"/>
            <a:ext cx="8596668" cy="5253318"/>
          </a:xfrm>
        </p:spPr>
        <p:txBody>
          <a:bodyPr>
            <a:normAutofit fontScale="70000" lnSpcReduction="20000"/>
          </a:bodyPr>
          <a:lstStyle/>
          <a:p>
            <a:r>
              <a:rPr lang="en-US" sz="3400" dirty="0" smtClean="0"/>
              <a:t>Both of these implement </a:t>
            </a:r>
            <a:r>
              <a:rPr lang="en-US" sz="3400" dirty="0" err="1" smtClean="0"/>
              <a:t>myMethod</a:t>
            </a:r>
            <a:r>
              <a:rPr lang="en-US" sz="3400" dirty="0" smtClean="0"/>
              <a:t> defined in Example2.</a:t>
            </a:r>
          </a:p>
          <a:p>
            <a:r>
              <a:rPr lang="en-US" sz="3400" dirty="0" smtClean="0"/>
              <a:t>Since there is exactly one abstract functional method, method types and return values are inferred from the FI.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Example3 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sz="24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static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main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String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[]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args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Example2 lambda 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-&gt;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3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8 chars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Example2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innerClass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Example2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@Override </a:t>
            </a:r>
            <a:r>
              <a:rPr lang="en-US" sz="24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myMethod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 </a:t>
            </a:r>
            <a:r>
              <a:rPr lang="en-US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3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};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5 lines of </a:t>
            </a:r>
            <a:r>
              <a:rPr lang="en-US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code, 65 chars</a:t>
            </a:r>
            <a:endParaRPr lang="en-US" sz="2400" dirty="0">
              <a:solidFill>
                <a:srgbClr val="008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System</a:t>
            </a:r>
            <a:r>
              <a:rPr lang="en-US" sz="2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out</a:t>
            </a:r>
            <a:r>
              <a:rPr lang="en-US" sz="2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println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lambda</a:t>
            </a:r>
            <a:r>
              <a:rPr lang="en-US" sz="2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myMethod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());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3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System</a:t>
            </a:r>
            <a:r>
              <a:rPr lang="en-US" sz="2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out</a:t>
            </a:r>
            <a:r>
              <a:rPr lang="en-US" sz="2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println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innerClass</a:t>
            </a:r>
            <a:r>
              <a:rPr lang="en-US" sz="2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myMethod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());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3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83859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Interface Conventions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78107"/>
            <a:ext cx="8596668" cy="4562186"/>
          </a:xfrm>
        </p:spPr>
        <p:txBody>
          <a:bodyPr>
            <a:normAutofit/>
          </a:bodyPr>
          <a:lstStyle/>
          <a:p>
            <a:r>
              <a:rPr lang="en-US" sz="2400" dirty="0"/>
              <a:t>The abstract method is called the </a:t>
            </a:r>
            <a:r>
              <a:rPr lang="en-US" sz="2400" i="1" dirty="0"/>
              <a:t>functional method</a:t>
            </a:r>
            <a:endParaRPr lang="en-US" sz="2400" dirty="0"/>
          </a:p>
          <a:p>
            <a:r>
              <a:rPr lang="en-US" sz="2400" dirty="0" smtClean="0"/>
              <a:t>The following conventions apply for type variables used by Java 8 FIs:</a:t>
            </a:r>
          </a:p>
          <a:p>
            <a:r>
              <a:rPr lang="en-US" sz="2400" dirty="0" smtClean="0"/>
              <a:t>T – First argument</a:t>
            </a:r>
          </a:p>
          <a:p>
            <a:r>
              <a:rPr lang="en-US" sz="2400" dirty="0" smtClean="0"/>
              <a:t>U – Second argument</a:t>
            </a:r>
          </a:p>
          <a:p>
            <a:r>
              <a:rPr lang="en-US" sz="2400" dirty="0" smtClean="0"/>
              <a:t>R – Return Value</a:t>
            </a:r>
          </a:p>
          <a:p>
            <a:r>
              <a:rPr lang="en-US" sz="2400" dirty="0" smtClean="0"/>
              <a:t>Any of the above are omitted if not used.</a:t>
            </a:r>
          </a:p>
          <a:p>
            <a:r>
              <a:rPr lang="en-US" sz="2400" dirty="0" smtClean="0"/>
              <a:t>If an FI lacks an argument, T is sometimes used for the return value instead of R.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66706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Key Functional Interfaces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9844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Predicate</a:t>
            </a:r>
            <a:r>
              <a:rPr lang="en-US" b="1" dirty="0"/>
              <a:t>&lt;</a:t>
            </a:r>
            <a:r>
              <a:rPr lang="en-US" dirty="0"/>
              <a:t>T</a:t>
            </a:r>
            <a:r>
              <a:rPr lang="en-US" b="1" dirty="0"/>
              <a:t>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Accepts an argument, returns a </a:t>
            </a:r>
            <a:r>
              <a:rPr lang="en-US" sz="2400" dirty="0" err="1" smtClean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boolean</a:t>
            </a:r>
            <a:r>
              <a:rPr lang="en-US" sz="2400" dirty="0" smtClean="0">
                <a:highlight>
                  <a:srgbClr val="FFFFFF"/>
                </a:highlight>
              </a:rPr>
              <a:t>.</a:t>
            </a:r>
          </a:p>
          <a:p>
            <a:r>
              <a:rPr lang="en-US" sz="2400" dirty="0" smtClean="0"/>
              <a:t>Commonly used to select matching elements, or filter for matching elements.</a:t>
            </a:r>
            <a:endParaRPr lang="en-US" sz="2400" dirty="0">
              <a:solidFill>
                <a:srgbClr val="8000FF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2400" dirty="0" smtClean="0"/>
              <a:t>Functional method: </a:t>
            </a:r>
            <a:r>
              <a:rPr lang="en-US" sz="24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boolean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test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 t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</a:p>
          <a:p>
            <a:r>
              <a:rPr lang="en-US" sz="2400" dirty="0" smtClean="0"/>
              <a:t>2 argument FI: </a:t>
            </a:r>
            <a:r>
              <a:rPr lang="en-US" sz="2400" dirty="0" err="1" smtClean="0"/>
              <a:t>BiPredicate</a:t>
            </a:r>
            <a:r>
              <a:rPr lang="en-US" sz="2400" dirty="0" smtClean="0"/>
              <a:t>&lt;T,U&gt;</a:t>
            </a:r>
          </a:p>
          <a:p>
            <a:r>
              <a:rPr lang="en-US" sz="2400" dirty="0" smtClean="0"/>
              <a:t>Related Primitive FIs: </a:t>
            </a:r>
            <a:r>
              <a:rPr lang="en-US" sz="2400" dirty="0" err="1" smtClean="0"/>
              <a:t>DoublePredicate</a:t>
            </a:r>
            <a:r>
              <a:rPr lang="en-US" sz="2400" dirty="0" smtClean="0"/>
              <a:t>, </a:t>
            </a:r>
            <a:r>
              <a:rPr lang="en-US" sz="2400" dirty="0" err="1" smtClean="0"/>
              <a:t>IntPredicate</a:t>
            </a:r>
            <a:r>
              <a:rPr lang="en-US" sz="2400" dirty="0" smtClean="0"/>
              <a:t>, </a:t>
            </a:r>
            <a:r>
              <a:rPr lang="en-US" sz="2400" dirty="0" err="1" smtClean="0"/>
              <a:t>LongPredicate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71605749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2636</TotalTime>
  <Words>1049</Words>
  <Application>Microsoft Office PowerPoint</Application>
  <PresentationFormat>Widescreen</PresentationFormat>
  <Paragraphs>142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Courier New</vt:lpstr>
      <vt:lpstr>Trebuchet MS</vt:lpstr>
      <vt:lpstr>Wingdings 3</vt:lpstr>
      <vt:lpstr>Facet</vt:lpstr>
      <vt:lpstr>Learning to Love the Lambda in the Stream</vt:lpstr>
      <vt:lpstr>Speaker Introduction</vt:lpstr>
      <vt:lpstr>What is a Lambda Expression?</vt:lpstr>
      <vt:lpstr>Lambda Examples</vt:lpstr>
      <vt:lpstr>Functional Interface (FI) in Java 8</vt:lpstr>
      <vt:lpstr>Binding Lambda to Example2 FI vs Anonymous Inner class</vt:lpstr>
      <vt:lpstr>Functional Interface Conventions</vt:lpstr>
      <vt:lpstr>Key Functional Interfaces</vt:lpstr>
      <vt:lpstr>Predicate&lt;T&gt;</vt:lpstr>
      <vt:lpstr>Consumer&lt;T&gt;</vt:lpstr>
      <vt:lpstr>Supplier&lt;R&gt;</vt:lpstr>
      <vt:lpstr>Function&lt;T,R&gt;</vt:lpstr>
      <vt:lpstr>UnaryOperator&lt;T&gt;</vt:lpstr>
      <vt:lpstr>Comparator&lt;T&gt;</vt:lpstr>
      <vt:lpstr>Stream</vt:lpstr>
      <vt:lpstr>Java Stream Definition</vt:lpstr>
      <vt:lpstr>Add a collection of numbers</vt:lpstr>
      <vt:lpstr>Breaking Down the Stream</vt:lpstr>
      <vt:lpstr>New Requirement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 to Love the Lambda in the Stream</dc:title>
  <dc:creator>Richard</dc:creator>
  <cp:lastModifiedBy>Richard</cp:lastModifiedBy>
  <cp:revision>108</cp:revision>
  <dcterms:created xsi:type="dcterms:W3CDTF">2017-04-29T22:11:00Z</dcterms:created>
  <dcterms:modified xsi:type="dcterms:W3CDTF">2017-05-10T11:28:28Z</dcterms:modified>
</cp:coreProperties>
</file>