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75" r:id="rId10"/>
    <p:sldId id="272" r:id="rId11"/>
    <p:sldId id="265" r:id="rId12"/>
    <p:sldId id="262" r:id="rId13"/>
    <p:sldId id="263" r:id="rId14"/>
    <p:sldId id="268" r:id="rId15"/>
    <p:sldId id="264" r:id="rId16"/>
    <p:sldId id="266" r:id="rId17"/>
    <p:sldId id="267" r:id="rId18"/>
    <p:sldId id="269" r:id="rId19"/>
    <p:sldId id="270" r:id="rId20"/>
    <p:sldId id="271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67dw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DFA-Workflow-Model" TargetMode="External"/><Relationship Id="rId2" Type="http://schemas.openxmlformats.org/officeDocument/2006/relationships/hyperlink" Target="mailto:richard.roda@h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05366"/>
            <a:ext cx="35052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5341"/>
            <a:ext cx="6400800" cy="1752600"/>
          </a:xfrm>
        </p:spPr>
        <p:txBody>
          <a:bodyPr/>
          <a:lstStyle/>
          <a:p>
            <a:r>
              <a:rPr lang="en-US" dirty="0" smtClean="0"/>
              <a:t>Using Event Driven Deterministic Finite Automata (DFA)</a:t>
            </a:r>
          </a:p>
          <a:p>
            <a:r>
              <a:rPr lang="en-US" dirty="0">
                <a:hlinkClick r:id="rId3"/>
              </a:rPr>
              <a:t>http://tiny.cc/x67dwx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large number of states and transitions may be manipulated by a relatively small program.  Adding states and transitions does not increase program size.</a:t>
            </a:r>
          </a:p>
          <a:p>
            <a:r>
              <a:rPr lang="en-US" dirty="0" smtClean="0"/>
              <a:t>An interactive program only has to load information about the current state.</a:t>
            </a:r>
          </a:p>
          <a:p>
            <a:r>
              <a:rPr lang="en-US" dirty="0" smtClean="0"/>
              <a:t>An event source only needs to send its event.</a:t>
            </a:r>
          </a:p>
          <a:p>
            <a:r>
              <a:rPr lang="en-US" dirty="0" smtClean="0"/>
              <a:t>A stored procedure processes events sent to it directly on the database without network overhead.</a:t>
            </a:r>
          </a:p>
          <a:p>
            <a:r>
              <a:rPr lang="en-US" dirty="0" smtClean="0"/>
              <a:t>For a given set of states and transitions, the next state for a given event is computed in constant O(1)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Workflow is defined by its start state’s 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47"/>
            <a:ext cx="8229600" cy="39206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events.</a:t>
            </a:r>
          </a:p>
          <a:p>
            <a:r>
              <a:rPr lang="en-US" dirty="0" smtClean="0"/>
              <a:t>Defines the default display name (or resource key) and if the event is passive.</a:t>
            </a:r>
          </a:p>
          <a:p>
            <a:r>
              <a:rPr lang="en-US" dirty="0" smtClean="0"/>
              <a:t>When an event is passive, the resulting state does not become the current state.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increase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243806"/>
            <a:ext cx="7477125" cy="1762125"/>
          </a:xfrm>
        </p:spPr>
      </p:pic>
      <p:sp>
        <p:nvSpPr>
          <p:cNvPr id="18" name="TextBox 17"/>
          <p:cNvSpPr txBox="1"/>
          <p:nvPr/>
        </p:nvSpPr>
        <p:spPr>
          <a:xfrm>
            <a:off x="833437" y="3429000"/>
            <a:ext cx="75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Defines the transitions or vertices between the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also the foreign key to the expected next event type defined in LKUP_STATE.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expected next event corresponds to the “normal” path of a use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5" y="1600200"/>
            <a:ext cx="2364309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Defines the start state within the DFA graph.</a:t>
            </a:r>
          </a:p>
          <a:p>
            <a:r>
              <a:rPr lang="en-US" dirty="0" smtClean="0"/>
              <a:t>Multiple workflows may share the same state.</a:t>
            </a:r>
          </a:p>
          <a:p>
            <a:r>
              <a:rPr lang="en-US" dirty="0" smtClean="0"/>
              <a:t>The entire workflow is the closure of the DFA graph from the </a:t>
            </a:r>
            <a:r>
              <a:rPr lang="en-US" cap="small" dirty="0" err="1" smtClean="0"/>
              <a:t>start_event_typ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Workflows for various employee awards at the same level may share the same workflow for review and approval.</a:t>
            </a:r>
          </a:p>
          <a:p>
            <a:r>
              <a:rPr lang="en-US" dirty="0" smtClean="0"/>
              <a:t>There could be workflows for both approving a new salary and hiring a new employee.  The hiring a new employee could use (transition into) the approving a new salary workflow.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724400" cy="5137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its type (name) defined by LKUP_DFA_WORKFLOW_TYP.</a:t>
            </a:r>
          </a:p>
          <a:p>
            <a:r>
              <a:rPr lang="en-US" dirty="0" smtClean="0"/>
              <a:t>Has 1..N states, with exactly 1 current state.  Start state is defined by LKUP_DFA_WORKFLOW_TYP.</a:t>
            </a:r>
          </a:p>
          <a:p>
            <a:r>
              <a:rPr lang="en-US" dirty="0" smtClean="0"/>
              <a:t>Can be spawned by a parent workflow state.  Spawned workflows are only valid while their spawned state is current.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066800"/>
            <a:ext cx="2895600" cy="5289550"/>
          </a:xfrm>
        </p:spPr>
      </p:pic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Each workflow has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Binding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Exists outside of the </a:t>
            </a:r>
            <a:r>
              <a:rPr lang="en-US" dirty="0" err="1" smtClean="0"/>
              <a:t>dfa</a:t>
            </a:r>
            <a:r>
              <a:rPr lang="en-US" dirty="0" smtClean="0"/>
              <a:t> database (schema).</a:t>
            </a:r>
          </a:p>
          <a:p>
            <a:r>
              <a:rPr lang="en-US" dirty="0" smtClean="0"/>
              <a:t>Associates 1 or more entities to </a:t>
            </a:r>
            <a:r>
              <a:rPr lang="en-US" cap="small" dirty="0" err="1" smtClean="0"/>
              <a:t>dfa_workflow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</a:t>
            </a:r>
            <a:r>
              <a:rPr lang="en-US" cap="small" dirty="0" smtClean="0"/>
              <a:t>employee</a:t>
            </a:r>
            <a:r>
              <a:rPr lang="en-US" dirty="0" smtClean="0"/>
              <a:t> table, the entity binding table is </a:t>
            </a:r>
            <a:r>
              <a:rPr lang="en-US" cap="small" dirty="0" err="1" smtClean="0"/>
              <a:t>employee_workflow</a:t>
            </a:r>
            <a:r>
              <a:rPr lang="en-US" cap="small" dirty="0" smtClean="0"/>
              <a:t>.</a:t>
            </a:r>
          </a:p>
          <a:p>
            <a:r>
              <a:rPr lang="en-US" dirty="0" smtClean="0"/>
              <a:t>Allows only 1 employee per DFA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17638"/>
            <a:ext cx="2971800" cy="4938711"/>
          </a:xfrm>
        </p:spPr>
      </p:pic>
    </p:spTree>
    <p:extLst>
      <p:ext uri="{BB962C8B-B14F-4D97-AF65-F5344CB8AC3E}">
        <p14:creationId xmlns:p14="http://schemas.microsoft.com/office/powerpoint/2010/main" val="34480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that apply to the entity for the DFA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Populate session tables with all of the WORKFLOW IDs that are bound (associated) to the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DFA stored proc.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any additional constraints against the result (held in DFA_WORKFLOW_ENTITY).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Bind any new DFA_WORKFLOW_IDs found in the session tables to the entity binding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Demonstration of DFA used to track workflow of hiring a new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DFA Workflow the Right </a:t>
            </a:r>
            <a:r>
              <a:rPr lang="en-US" dirty="0"/>
              <a:t>C</a:t>
            </a:r>
            <a:r>
              <a:rPr lang="en-US" dirty="0" smtClean="0"/>
              <a:t>hoice?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when you are given a hammer, everything looks like a nail, but sometimes this is not the best choice when…</a:t>
            </a:r>
          </a:p>
          <a:p>
            <a:r>
              <a:rPr lang="en-US" dirty="0" smtClean="0"/>
              <a:t>An objective does not have a well defined order (which means it isn’t actually a workflow…)</a:t>
            </a:r>
          </a:p>
          <a:p>
            <a:r>
              <a:rPr lang="en-US" dirty="0" smtClean="0"/>
              <a:t>A workflow is data centric as opposed to process centric.  Computed/generated columns coupled with triggers work well for this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release the </a:t>
            </a:r>
            <a:r>
              <a:rPr lang="en-US" dirty="0" err="1" smtClean="0"/>
              <a:t>MariaDB</a:t>
            </a:r>
            <a:r>
              <a:rPr lang="en-US" dirty="0" smtClean="0"/>
              <a:t> code and associated unit tests as an open source project.</a:t>
            </a:r>
          </a:p>
          <a:p>
            <a:r>
              <a:rPr lang="en-US" dirty="0" smtClean="0"/>
              <a:t>Am interested in people who would like to collaborate on this, especially with respect to JavaScript bindings or demos.</a:t>
            </a:r>
          </a:p>
          <a:p>
            <a:r>
              <a:rPr lang="en-US" dirty="0" smtClean="0"/>
              <a:t>The open source version will have more features then the demonstration.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workflows (as described earlier)</a:t>
            </a:r>
          </a:p>
          <a:p>
            <a:pPr lvl="1"/>
            <a:r>
              <a:rPr lang="en-US" dirty="0" smtClean="0"/>
              <a:t>Workflow state initiates 1 or more sub workflows</a:t>
            </a:r>
          </a:p>
          <a:p>
            <a:pPr lvl="1"/>
            <a:r>
              <a:rPr lang="en-US" dirty="0" smtClean="0"/>
              <a:t>Completion of all sub workflows </a:t>
            </a:r>
            <a:r>
              <a:rPr lang="en-US" smtClean="0"/>
              <a:t>sends an event </a:t>
            </a:r>
            <a:r>
              <a:rPr lang="en-US" dirty="0" smtClean="0"/>
              <a:t>to parent.</a:t>
            </a:r>
          </a:p>
          <a:p>
            <a:r>
              <a:rPr lang="en-US" dirty="0" smtClean="0"/>
              <a:t>Conditional Processing</a:t>
            </a:r>
          </a:p>
          <a:p>
            <a:pPr lvl="1"/>
            <a:r>
              <a:rPr lang="en-US" dirty="0" smtClean="0"/>
              <a:t>States may define alternate states</a:t>
            </a:r>
          </a:p>
          <a:p>
            <a:pPr lvl="1"/>
            <a:r>
              <a:rPr lang="en-US" dirty="0" smtClean="0"/>
              <a:t>These are processed if a state’s constraint is unsatisfied until constraint is satisfied or there is no alternate.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Undoable Operations</a:t>
            </a:r>
          </a:p>
          <a:p>
            <a:pPr lvl="1"/>
            <a:r>
              <a:rPr lang="en-US" dirty="0" smtClean="0"/>
              <a:t>Concept of pseudo states – states that are never entered but apply operations to the workflow.</a:t>
            </a:r>
          </a:p>
          <a:p>
            <a:pPr lvl="1"/>
            <a:r>
              <a:rPr lang="en-US" dirty="0" smtClean="0"/>
              <a:t>Undo pseudo state sends workflow to the previous state.</a:t>
            </a:r>
          </a:p>
          <a:p>
            <a:r>
              <a:rPr lang="en-US" dirty="0" smtClean="0"/>
              <a:t>Passive Events</a:t>
            </a:r>
          </a:p>
          <a:p>
            <a:pPr lvl="1"/>
            <a:r>
              <a:rPr lang="en-US" dirty="0" smtClean="0"/>
              <a:t>Do not alter the state of the workflow.</a:t>
            </a:r>
          </a:p>
          <a:p>
            <a:pPr lvl="1"/>
            <a:r>
              <a:rPr lang="en-US" dirty="0" smtClean="0"/>
              <a:t>Used to capture annotations or comments.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(Continued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 Workflow Procedure</a:t>
            </a:r>
          </a:p>
          <a:p>
            <a:pPr lvl="1"/>
            <a:r>
              <a:rPr lang="en-US" dirty="0"/>
              <a:t>Procedure to compute and return the closure of a given state as a result set. </a:t>
            </a:r>
            <a:endParaRPr lang="en-US" dirty="0" smtClean="0"/>
          </a:p>
          <a:p>
            <a:r>
              <a:rPr lang="en-US" dirty="0" smtClean="0"/>
              <a:t>Concurrent </a:t>
            </a:r>
            <a:r>
              <a:rPr lang="en-US" dirty="0"/>
              <a:t>Events</a:t>
            </a:r>
          </a:p>
          <a:p>
            <a:pPr lvl="1"/>
            <a:r>
              <a:rPr lang="en-US" dirty="0"/>
              <a:t>An alternative to sub states when exactly 1 event completes the sub operation.</a:t>
            </a:r>
          </a:p>
          <a:p>
            <a:pPr lvl="1"/>
            <a:r>
              <a:rPr lang="en-US" dirty="0"/>
              <a:t>Goes to next state when it and all others are completed.</a:t>
            </a:r>
          </a:p>
          <a:p>
            <a:r>
              <a:rPr lang="en-US" dirty="0"/>
              <a:t>Global transitions</a:t>
            </a:r>
          </a:p>
          <a:p>
            <a:pPr lvl="1"/>
            <a:r>
              <a:rPr lang="en-US" dirty="0"/>
              <a:t>Transitions that are automatically applied to all states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Visibility may be controlled by constraints.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richard.roda@hp.com</a:t>
            </a:r>
            <a:endParaRPr lang="en-US" dirty="0" smtClean="0"/>
          </a:p>
          <a:p>
            <a:r>
              <a:rPr lang="en-US" dirty="0"/>
              <a:t>Project GitHub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github.com/RichardRoda/DFA-Workflow-Model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 QR Code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05200"/>
            <a:ext cx="2918936" cy="29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wants over 25 long running complex workflows </a:t>
            </a:r>
            <a:r>
              <a:rPr lang="en-US" smtClean="0"/>
              <a:t>like this one implemented.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" y="2743200"/>
            <a:ext cx="8992379" cy="35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FSM is a mathematical construct that processes symbols using states and vertices</a:t>
            </a:r>
          </a:p>
          <a:p>
            <a:r>
              <a:rPr lang="en-US" dirty="0" smtClean="0"/>
              <a:t>A Deterministic Finite Automaton (DFA) is a FSM where any symbol has 0 or 1 vertices.</a:t>
            </a:r>
          </a:p>
          <a:p>
            <a:r>
              <a:rPr lang="en-US" dirty="0" smtClean="0"/>
              <a:t>Example: Classical DFA that accepts AB*C (A followed by 0 or more </a:t>
            </a:r>
            <a:r>
              <a:rPr lang="en-US" dirty="0" err="1" smtClean="0"/>
              <a:t>Bs</a:t>
            </a:r>
            <a:r>
              <a:rPr lang="en-US" dirty="0" smtClean="0"/>
              <a:t> followed by 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00092"/>
            <a:ext cx="6732324" cy="1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Automaton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590"/>
            <a:ext cx="8229600" cy="4525963"/>
          </a:xfrm>
        </p:spPr>
        <p:txBody>
          <a:bodyPr/>
          <a:lstStyle/>
          <a:p>
            <a:r>
              <a:rPr lang="en-US" dirty="0" smtClean="0"/>
              <a:t>Uses events instead of symbols.</a:t>
            </a:r>
          </a:p>
          <a:p>
            <a:r>
              <a:rPr lang="en-US" dirty="0" smtClean="0"/>
              <a:t>Commonly used in embedded systems and networking to track state.</a:t>
            </a:r>
          </a:p>
          <a:p>
            <a:r>
              <a:rPr lang="en-US" dirty="0" smtClean="0"/>
              <a:t>Example DFA that models a review process that requires one or more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247433"/>
            <a:ext cx="7467601" cy="2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Store and Manipulate the DFA in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advantages.</a:t>
            </a:r>
          </a:p>
          <a:p>
            <a:pPr lvl="1"/>
            <a:r>
              <a:rPr lang="en-US" dirty="0" smtClean="0"/>
              <a:t>Platform and language agnostic.</a:t>
            </a:r>
          </a:p>
          <a:p>
            <a:pPr lvl="1"/>
            <a:r>
              <a:rPr lang="en-US" dirty="0" smtClean="0"/>
              <a:t>Implicitly keeps historical data</a:t>
            </a:r>
          </a:p>
          <a:p>
            <a:pPr lvl="1"/>
            <a:r>
              <a:rPr lang="en-US" dirty="0" smtClean="0"/>
              <a:t>Handles long running workflows with many event sources.</a:t>
            </a:r>
          </a:p>
          <a:p>
            <a:r>
              <a:rPr lang="en-US" dirty="0" smtClean="0"/>
              <a:t>Runtime Advantages (Scalability)</a:t>
            </a:r>
          </a:p>
          <a:p>
            <a:pPr lvl="1"/>
            <a:r>
              <a:rPr lang="en-US" dirty="0" smtClean="0"/>
              <a:t>Number of states does not make program larger.</a:t>
            </a:r>
          </a:p>
          <a:p>
            <a:pPr lvl="1"/>
            <a:r>
              <a:rPr lang="en-US" dirty="0" smtClean="0"/>
              <a:t>Direct database operation avoids network overhead.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Platform and Language 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the client can connect and use the database, it will work.</a:t>
            </a:r>
          </a:p>
          <a:p>
            <a:r>
              <a:rPr lang="en-US" dirty="0" smtClean="0"/>
              <a:t>In my current project, we have both our Java web project and </a:t>
            </a:r>
            <a:r>
              <a:rPr lang="en-US" dirty="0" err="1" smtClean="0"/>
              <a:t>DataStage</a:t>
            </a:r>
            <a:r>
              <a:rPr lang="en-US" dirty="0" smtClean="0"/>
              <a:t> ETL (Extract, Transform and Load) tool manipulating the DFA through its stored procedure interface.</a:t>
            </a:r>
          </a:p>
          <a:p>
            <a:r>
              <a:rPr lang="en-US" dirty="0" smtClean="0"/>
              <a:t>Other sources could be added, such as web services or ESB (Enterprise Service Bus)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Advantage: Historical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DFA collects and make available historical data</a:t>
            </a:r>
          </a:p>
          <a:p>
            <a:r>
              <a:rPr lang="en-US" dirty="0" smtClean="0"/>
              <a:t>Enables analytics reports to identify slow points and pain points in workflows.</a:t>
            </a:r>
          </a:p>
          <a:p>
            <a:r>
              <a:rPr lang="en-US" dirty="0" smtClean="0"/>
              <a:t>Workflow may be long running between events (not session bound).  Days, weeks, months or years may pass between events.</a:t>
            </a:r>
          </a:p>
          <a:p>
            <a:r>
              <a:rPr lang="en-US" dirty="0" smtClean="0"/>
              <a:t>Events may be sent to the workflow from many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On-screen Show (4:3)</PresentationFormat>
  <Paragraphs>169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 (FSM)</vt:lpstr>
      <vt:lpstr>Event Driven Deterministic Finite Automaton (DFA)</vt:lpstr>
      <vt:lpstr>Why Store and Manipulate the DFA in a Database?</vt:lpstr>
      <vt:lpstr>Design Advantage: Platform and Language Agnostic</vt:lpstr>
      <vt:lpstr>Design Advantage: Historical Persistence</vt:lpstr>
      <vt:lpstr>Database DFA Scalability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  <vt:lpstr>Entity Binding Table</vt:lpstr>
      <vt:lpstr>Entity Procedures</vt:lpstr>
      <vt:lpstr>Employee Demo</vt:lpstr>
      <vt:lpstr>Is DFA Workflow the Right Choice?</vt:lpstr>
      <vt:lpstr>Open Source Project</vt:lpstr>
      <vt:lpstr>Additional Features Planned</vt:lpstr>
      <vt:lpstr>Additional Features (Continued)</vt:lpstr>
      <vt:lpstr>Additional Features (Continued 2)</vt:lpstr>
      <vt:lpstr>My 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/>
  <cp:lastModifiedBy/>
  <cp:revision>107</cp:revision>
  <dcterms:created xsi:type="dcterms:W3CDTF">2006-08-16T00:00:00Z</dcterms:created>
  <dcterms:modified xsi:type="dcterms:W3CDTF">2015-04-29T12:48:52Z</dcterms:modified>
</cp:coreProperties>
</file>