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3" r:id="rId9"/>
    <p:sldId id="275" r:id="rId10"/>
    <p:sldId id="272" r:id="rId11"/>
    <p:sldId id="265" r:id="rId12"/>
    <p:sldId id="262" r:id="rId13"/>
    <p:sldId id="263" r:id="rId14"/>
    <p:sldId id="268" r:id="rId15"/>
    <p:sldId id="264" r:id="rId16"/>
    <p:sldId id="266" r:id="rId17"/>
    <p:sldId id="267" r:id="rId18"/>
    <p:sldId id="269" r:id="rId19"/>
    <p:sldId id="270" r:id="rId20"/>
    <p:sldId id="271" r:id="rId21"/>
    <p:sldId id="276" r:id="rId22"/>
    <p:sldId id="278" r:id="rId23"/>
    <p:sldId id="277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15B3C-1181-4445-BB6A-6BED1DF2958C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C6D0C-3B12-4A90-A1D1-21EBC78A9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24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6D0C-3B12-4A90-A1D1-21EBC78A97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50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6D0C-3B12-4A90-A1D1-21EBC78A97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98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DE08-9B48-44D6-83D4-230A82F93FAE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C52C-C3C1-4927-8E70-C103DE1C3321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D6A5-38A1-4FEC-A43A-47F48DEDEFD3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6438-717D-40FF-AE1C-BA0484F53167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40F7-7708-4F95-8DF5-779CE1EBFAFE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B8F5-007F-4624-9D09-74A4BB144A1B}" type="datetime1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2302-F773-471B-A447-C9E7D11FB526}" type="datetime1">
              <a:rPr lang="en-US" smtClean="0"/>
              <a:t>3/31/2015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C5C8-7D30-45A5-B6D7-01D5FFF04AAA}" type="datetime1">
              <a:rPr lang="en-US" smtClean="0"/>
              <a:t>3/31/2015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C164-A71A-4152-83A1-27E2B515D187}" type="datetime1">
              <a:rPr lang="en-US" smtClean="0"/>
              <a:t>3/31/2015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CF3C-9740-4894-A406-34BF11EA8119}" type="datetime1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F08F-C222-4314-9819-054B5D3660D4}" type="datetime1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A4D54-662E-4D1F-9D66-59ED33158556}" type="datetime1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richardrod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Workflows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Event Driven Deterministic Finite Automata (DFA)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31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Scalability of a Database DFA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large number of states and transitions may be manipulated by a relatively small program.  Adding states and transitions does not increase the size of the program.</a:t>
            </a:r>
          </a:p>
          <a:p>
            <a:r>
              <a:rPr lang="en-US" dirty="0" smtClean="0"/>
              <a:t>An interactive program only has to load information about the current state that is being manipulated.  An event source only needs to send its event.</a:t>
            </a:r>
          </a:p>
          <a:p>
            <a:r>
              <a:rPr lang="en-US" dirty="0" smtClean="0"/>
              <a:t>A stored procedure processes events sent to it directly on the database.  This avoids the network overhead that a client program would entail.</a:t>
            </a:r>
          </a:p>
          <a:p>
            <a:r>
              <a:rPr lang="en-US" dirty="0" smtClean="0"/>
              <a:t>For a given set of states and transitions, the next state for a given event is computed in constant O(1)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5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Theoretical Graph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of the DFA states exist in a graph</a:t>
            </a:r>
            <a:r>
              <a:rPr lang="en-US" dirty="0"/>
              <a:t> </a:t>
            </a:r>
            <a:r>
              <a:rPr lang="en-US" dirty="0" smtClean="0"/>
              <a:t>of states with vertices labelled with events.</a:t>
            </a:r>
          </a:p>
          <a:p>
            <a:r>
              <a:rPr lang="en-US" dirty="0" smtClean="0"/>
              <a:t>Each DFA state may connect to zero or more states (including itself).</a:t>
            </a:r>
          </a:p>
          <a:p>
            <a:r>
              <a:rPr lang="en-US" dirty="0" smtClean="0"/>
              <a:t>A state uses an event no more than once.</a:t>
            </a:r>
          </a:p>
          <a:p>
            <a:r>
              <a:rPr lang="en-US" dirty="0" smtClean="0"/>
              <a:t>A workflow defines a start state.  </a:t>
            </a:r>
          </a:p>
          <a:p>
            <a:r>
              <a:rPr lang="en-US" dirty="0" smtClean="0"/>
              <a:t>Closure: the state, its events, vertices and neighbors, and the neighbors closure.</a:t>
            </a:r>
          </a:p>
          <a:p>
            <a:r>
              <a:rPr lang="en-US" dirty="0" smtClean="0"/>
              <a:t>Workflow is defined by its start state’s closure.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37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DFA Schema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2847"/>
            <a:ext cx="8229600" cy="392066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97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elements in this table define the events, which correspond to the set of symbols available to a classical FSM.</a:t>
            </a:r>
          </a:p>
          <a:p>
            <a:r>
              <a:rPr lang="en-US" dirty="0" smtClean="0"/>
              <a:t>Defines the default display name (or resource key) and if the event is passive (the resulting state does not become the current state).</a:t>
            </a:r>
          </a:p>
          <a:p>
            <a:r>
              <a:rPr lang="en-US" dirty="0" smtClean="0"/>
              <a:t>Passive events are useful for features such as leaving comments.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62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Direct User Input to apply an event (action) to a specific workflow.  Example: Manager approves pay raise.</a:t>
            </a:r>
          </a:p>
          <a:p>
            <a:r>
              <a:rPr lang="en-US" dirty="0" smtClean="0"/>
              <a:t>Application updates.  Example: Employee salary update results in a </a:t>
            </a:r>
            <a:r>
              <a:rPr lang="en-US" cap="small" dirty="0" smtClean="0"/>
              <a:t>salary </a:t>
            </a:r>
            <a:r>
              <a:rPr lang="en-US" cap="small" dirty="0" smtClean="0"/>
              <a:t>increase</a:t>
            </a:r>
            <a:r>
              <a:rPr lang="en-US" dirty="0" smtClean="0"/>
              <a:t> </a:t>
            </a:r>
            <a:r>
              <a:rPr lang="en-US" dirty="0" smtClean="0"/>
              <a:t>event.</a:t>
            </a:r>
          </a:p>
          <a:p>
            <a:r>
              <a:rPr lang="en-US" dirty="0" smtClean="0"/>
              <a:t>Services (SOA).  Example: A request to a notification system may be sent due to a salary change resulting in a </a:t>
            </a:r>
            <a:r>
              <a:rPr lang="en-US" cap="small" dirty="0" smtClean="0"/>
              <a:t>employee notify</a:t>
            </a:r>
            <a:r>
              <a:rPr lang="en-US" dirty="0" smtClean="0"/>
              <a:t> event.</a:t>
            </a:r>
          </a:p>
          <a:p>
            <a:r>
              <a:rPr lang="en-US" dirty="0" smtClean="0"/>
              <a:t>Extract, Transform and Load (ETL) system.</a:t>
            </a:r>
          </a:p>
          <a:p>
            <a:r>
              <a:rPr lang="en-US" dirty="0" smtClean="0"/>
              <a:t>Another workflow, especially a parent workflow.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21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the DFA states.</a:t>
            </a:r>
          </a:p>
          <a:p>
            <a:r>
              <a:rPr lang="en-US" dirty="0" smtClean="0"/>
              <a:t>Defines display name (or key).</a:t>
            </a:r>
          </a:p>
          <a:p>
            <a:r>
              <a:rPr lang="en-US" dirty="0" smtClean="0"/>
              <a:t>May define an expected event.</a:t>
            </a:r>
          </a:p>
          <a:p>
            <a:r>
              <a:rPr lang="en-US" dirty="0" smtClean="0"/>
              <a:t>Has constraints that must be satisfied to enter.</a:t>
            </a:r>
          </a:p>
          <a:p>
            <a:r>
              <a:rPr lang="en-US" dirty="0" smtClean="0"/>
              <a:t>May define an alternate state that is tried if constraints are unsatisfied.</a:t>
            </a:r>
          </a:p>
          <a:p>
            <a:r>
              <a:rPr lang="en-US" dirty="0" smtClean="0"/>
              <a:t>Constraints + alternate states are a way to implement conditional branching in the DFA.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01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LKUP_STATE_EVENT_TRANS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" y="1243806"/>
            <a:ext cx="7477125" cy="1762125"/>
          </a:xfrm>
        </p:spPr>
      </p:pic>
      <p:sp>
        <p:nvSpPr>
          <p:cNvPr id="18" name="TextBox 17"/>
          <p:cNvSpPr txBox="1"/>
          <p:nvPr/>
        </p:nvSpPr>
        <p:spPr>
          <a:xfrm>
            <a:off x="833437" y="3429000"/>
            <a:ext cx="75485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Defines the transitions or vertices between the states.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Is also the foreign key to the expected next event type defined in LKUP_STATE.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The expected next event corresponds to the “normal” path of a use case.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1509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LKUP_WORKFLOW_TYP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45" y="1600200"/>
            <a:ext cx="2364309" cy="4525963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Defines the start state within the DFA graph.</a:t>
            </a:r>
          </a:p>
          <a:p>
            <a:r>
              <a:rPr lang="en-US" dirty="0" smtClean="0"/>
              <a:t>Multiple workflows may share the same state.</a:t>
            </a:r>
          </a:p>
          <a:p>
            <a:r>
              <a:rPr lang="en-US" dirty="0" smtClean="0"/>
              <a:t>The entire workflow is the closure of the DFA graph from the </a:t>
            </a:r>
            <a:r>
              <a:rPr lang="en-US" cap="small" dirty="0" err="1" smtClean="0"/>
              <a:t>start_event_typ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95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Workflows That Share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Workflows for various employee awards at the same level may share the same workflow for review and approval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could be workflows for both approving a new salary and hiring a new employee.  The hiring a new employee could use (transition into) the approving a new salary workflow.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93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DFA_WORKFLOW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724400" cy="51371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Has its type (name) defined by LKUP_DFA_WORKFLOW_TYP.</a:t>
            </a:r>
          </a:p>
          <a:p>
            <a:r>
              <a:rPr lang="en-US" dirty="0" smtClean="0"/>
              <a:t>Has 1..N states, with exactly 1 current state.  Start state is defined by LKUP_DFA_WORKFLOW_TYP.</a:t>
            </a:r>
          </a:p>
          <a:p>
            <a:r>
              <a:rPr lang="en-US" dirty="0" smtClean="0"/>
              <a:t>Can be spawned by a parent workflow state.  Spawned workflows are only valid while their spawned state is current.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1066800"/>
            <a:ext cx="2895600" cy="5289550"/>
          </a:xfrm>
        </p:spPr>
      </p:pic>
    </p:spTree>
    <p:extLst>
      <p:ext uri="{BB962C8B-B14F-4D97-AF65-F5344CB8AC3E}">
        <p14:creationId xmlns:p14="http://schemas.microsoft.com/office/powerpoint/2010/main" val="174966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Richard </a:t>
            </a:r>
            <a:r>
              <a:rPr lang="en-US" dirty="0" err="1"/>
              <a:t>Roda’s</a:t>
            </a:r>
            <a:r>
              <a:rPr lang="en-US" dirty="0"/>
              <a:t> linked in profile: </a:t>
            </a:r>
            <a:r>
              <a:rPr lang="en-US" dirty="0">
                <a:hlinkClick r:id="rId2"/>
              </a:rPr>
              <a:t>http://www.linkedin.com/in/richardroda </a:t>
            </a:r>
            <a:endParaRPr lang="en-US" dirty="0" smtClean="0"/>
          </a:p>
          <a:p>
            <a:r>
              <a:rPr lang="en-US" dirty="0" smtClean="0"/>
              <a:t>Over </a:t>
            </a:r>
            <a:r>
              <a:rPr lang="en-US" dirty="0"/>
              <a:t>15 years of IT experience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Sr</a:t>
            </a:r>
            <a:r>
              <a:rPr lang="en-US" dirty="0"/>
              <a:t>. Software Engineer for Hewlett Packard for the Army at Ft. </a:t>
            </a:r>
            <a:r>
              <a:rPr lang="en-US" dirty="0" smtClean="0"/>
              <a:t>Knox</a:t>
            </a:r>
          </a:p>
          <a:p>
            <a:r>
              <a:rPr lang="en-US" dirty="0" smtClean="0"/>
              <a:t>Headquarters </a:t>
            </a:r>
            <a:r>
              <a:rPr lang="en-US" dirty="0"/>
              <a:t>Support Structure application Technical Lead. </a:t>
            </a:r>
            <a:endParaRPr lang="en-US" dirty="0" smtClean="0"/>
          </a:p>
          <a:p>
            <a:r>
              <a:rPr lang="en-US" dirty="0" smtClean="0"/>
              <a:t>Certifications</a:t>
            </a:r>
            <a:r>
              <a:rPr lang="en-US" dirty="0"/>
              <a:t>: Security+, ITILv3 Foundation </a:t>
            </a:r>
            <a:endParaRPr lang="en-US" dirty="0" smtClean="0"/>
          </a:p>
          <a:p>
            <a:r>
              <a:rPr lang="en-US" dirty="0" smtClean="0"/>
              <a:t>BA </a:t>
            </a:r>
            <a:r>
              <a:rPr lang="en-US" dirty="0"/>
              <a:t>Business with minor in Computer Science from Warren Wilson College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31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DFA_WORKFLOW_STATE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workflow states, including the current workflow state.</a:t>
            </a:r>
          </a:p>
          <a:p>
            <a:r>
              <a:rPr lang="en-US" dirty="0" smtClean="0"/>
              <a:t>Each workflow h</a:t>
            </a:r>
            <a:r>
              <a:rPr lang="en-US" dirty="0" smtClean="0"/>
              <a:t>as 1 </a:t>
            </a:r>
            <a:r>
              <a:rPr lang="en-US" dirty="0" smtClean="0"/>
              <a:t>current workflow </a:t>
            </a:r>
            <a:r>
              <a:rPr lang="en-US" dirty="0" smtClean="0"/>
              <a:t>state.</a:t>
            </a:r>
            <a:endParaRPr lang="en-US" dirty="0" smtClean="0"/>
          </a:p>
          <a:p>
            <a:r>
              <a:rPr lang="en-US" dirty="0" smtClean="0"/>
              <a:t>May spawn DFA sub-workflows.  This is used to model parallel paths in workflows.</a:t>
            </a:r>
          </a:p>
          <a:p>
            <a:r>
              <a:rPr lang="en-US" dirty="0" smtClean="0"/>
              <a:t>Has comments that apply to the particular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88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Binding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Exists outside of the </a:t>
            </a:r>
            <a:r>
              <a:rPr lang="en-US" dirty="0" err="1" smtClean="0"/>
              <a:t>dfa</a:t>
            </a:r>
            <a:r>
              <a:rPr lang="en-US" dirty="0" smtClean="0"/>
              <a:t> database (schema).</a:t>
            </a:r>
          </a:p>
          <a:p>
            <a:r>
              <a:rPr lang="en-US" dirty="0" smtClean="0"/>
              <a:t>Associates 1 or more entities to </a:t>
            </a:r>
            <a:r>
              <a:rPr lang="en-US" cap="small" dirty="0" err="1" smtClean="0"/>
              <a:t>dfa_workflow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the </a:t>
            </a:r>
            <a:r>
              <a:rPr lang="en-US" cap="small" dirty="0" smtClean="0"/>
              <a:t>employee</a:t>
            </a:r>
            <a:r>
              <a:rPr lang="en-US" dirty="0" smtClean="0"/>
              <a:t> table, the entity binding table is </a:t>
            </a:r>
            <a:r>
              <a:rPr lang="en-US" cap="small" dirty="0" err="1" smtClean="0"/>
              <a:t>employee_workflow</a:t>
            </a:r>
            <a:r>
              <a:rPr lang="en-US" cap="small" dirty="0" smtClean="0"/>
              <a:t>.</a:t>
            </a:r>
          </a:p>
          <a:p>
            <a:r>
              <a:rPr lang="en-US" dirty="0" smtClean="0"/>
              <a:t>Allows only 1 employee per DFA 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17638"/>
            <a:ext cx="2971800" cy="4938711"/>
          </a:xfrm>
        </p:spPr>
      </p:pic>
    </p:spTree>
    <p:extLst>
      <p:ext uri="{BB962C8B-B14F-4D97-AF65-F5344CB8AC3E}">
        <p14:creationId xmlns:p14="http://schemas.microsoft.com/office/powerpoint/2010/main" val="344805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Temporary Table DFA_WORKFLOW_ENTITY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invocation of DFA stored procedure, this table is populated with all DFA_WORKFLOW ids associated with the entity.</a:t>
            </a:r>
          </a:p>
          <a:p>
            <a:r>
              <a:rPr lang="en-US" dirty="0" smtClean="0"/>
              <a:t>After invocation, this table includes any new states and workflows that were created as a result of the DFA operation.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25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any additional constraints that apply to the entity for the DFA call.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Populate DFA_WORKFLOW_ENTITY with all of the WORKFLOW IDs that are bound (associated) to the entity.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Execute the DFA stored proc.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any additional constraints against the result (held in DFA_WORKFLOW_ENTITY).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Bind any new DFA_WORKFLOW_IDs found in DFA_WORKFLOW_ENTITY to the entity binding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46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Employee Demo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Demonstration of DFA used to track workflow of hiring a new employee.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3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DFA Workflow the Right </a:t>
            </a:r>
            <a:r>
              <a:rPr lang="en-US" dirty="0"/>
              <a:t>C</a:t>
            </a:r>
            <a:r>
              <a:rPr lang="en-US" dirty="0" smtClean="0"/>
              <a:t>hoice?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Sometimes when you are given a hammer, everything looks like a nail, but sometimes this is not the best choice when…</a:t>
            </a:r>
          </a:p>
          <a:p>
            <a:r>
              <a:rPr lang="en-US" dirty="0" smtClean="0"/>
              <a:t>An objective does not have a well defined order (which means it isn’t actually a workflow…)</a:t>
            </a:r>
          </a:p>
          <a:p>
            <a:r>
              <a:rPr lang="en-US" dirty="0" smtClean="0"/>
              <a:t>A workflow is data centric as opposed to process centric.  Computed/generated columns coupled with triggers work well for this case.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7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(and Hopefully Answers)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2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wants over 25 long running complex workflows </a:t>
            </a:r>
            <a:r>
              <a:rPr lang="en-US" smtClean="0"/>
              <a:t>like this one implemented.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0" y="2743200"/>
            <a:ext cx="8992379" cy="351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4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Initial Reaction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726" y="1600200"/>
            <a:ext cx="2162547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Finite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classical finite state machine is a mathematical abstraction that accepts or rejects a string using states and transitions.</a:t>
            </a:r>
          </a:p>
          <a:p>
            <a:r>
              <a:rPr lang="en-US" dirty="0" smtClean="0"/>
              <a:t>Example: Classical FSM that accepts AB*C (A followed by 0 or more </a:t>
            </a:r>
            <a:r>
              <a:rPr lang="en-US" dirty="0" err="1" smtClean="0"/>
              <a:t>Bs</a:t>
            </a:r>
            <a:r>
              <a:rPr lang="en-US" dirty="0" smtClean="0"/>
              <a:t> followed by C).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4190999"/>
            <a:ext cx="7418125" cy="193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9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 Driven Finite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590"/>
            <a:ext cx="8229600" cy="4525963"/>
          </a:xfrm>
        </p:spPr>
        <p:txBody>
          <a:bodyPr/>
          <a:lstStyle/>
          <a:p>
            <a:r>
              <a:rPr lang="en-US" dirty="0" smtClean="0"/>
              <a:t>Uses events instead of an alphabet.</a:t>
            </a:r>
          </a:p>
          <a:p>
            <a:r>
              <a:rPr lang="en-US" dirty="0" smtClean="0"/>
              <a:t>Commonly used in embedded systems to track or implement complex hardware state.</a:t>
            </a:r>
          </a:p>
          <a:p>
            <a:r>
              <a:rPr lang="en-US" dirty="0" smtClean="0"/>
              <a:t>Example FSM that models a review process that requires one or more reviewers.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114799"/>
            <a:ext cx="7924800" cy="229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6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Store and Manipulate the DFA in a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 advantages.</a:t>
            </a:r>
          </a:p>
          <a:p>
            <a:pPr lvl="1"/>
            <a:r>
              <a:rPr lang="en-US" dirty="0" smtClean="0"/>
              <a:t>Platform and language agnostic.</a:t>
            </a:r>
          </a:p>
          <a:p>
            <a:pPr lvl="1"/>
            <a:r>
              <a:rPr lang="en-US" dirty="0" smtClean="0"/>
              <a:t>Implicitly keeps historical data</a:t>
            </a:r>
          </a:p>
          <a:p>
            <a:pPr lvl="1"/>
            <a:r>
              <a:rPr lang="en-US" dirty="0" smtClean="0"/>
              <a:t>Handles long running workflows with many event sources.</a:t>
            </a:r>
          </a:p>
          <a:p>
            <a:r>
              <a:rPr lang="en-US" dirty="0" smtClean="0"/>
              <a:t>Runtime Advantages (Scalability)</a:t>
            </a:r>
          </a:p>
          <a:p>
            <a:pPr lvl="1"/>
            <a:r>
              <a:rPr lang="en-US" dirty="0" smtClean="0"/>
              <a:t>Number of states does not make program larger.</a:t>
            </a:r>
          </a:p>
          <a:p>
            <a:pPr lvl="1"/>
            <a:r>
              <a:rPr lang="en-US" dirty="0" smtClean="0"/>
              <a:t>Direct database operation avoids network overhead.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7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Advantage: Platform and Language Agnostic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long as the client can connect and use the database, it will work.</a:t>
            </a:r>
          </a:p>
          <a:p>
            <a:r>
              <a:rPr lang="en-US" dirty="0" smtClean="0"/>
              <a:t>In my current project, we have both our Java web project and </a:t>
            </a:r>
            <a:r>
              <a:rPr lang="en-US" dirty="0" err="1" smtClean="0"/>
              <a:t>DataStage</a:t>
            </a:r>
            <a:r>
              <a:rPr lang="en-US" dirty="0" smtClean="0"/>
              <a:t> ETL (Extract, Transform and Load) tool manipulating the DFA through its stored procedure interface.</a:t>
            </a:r>
          </a:p>
          <a:p>
            <a:r>
              <a:rPr lang="en-US" dirty="0" smtClean="0"/>
              <a:t>Other sources could be added, such as web services or ESB (Enterprise Service Bus) calls.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4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Advantage: Historical 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DFA collects and make available historical data</a:t>
            </a:r>
          </a:p>
          <a:p>
            <a:r>
              <a:rPr lang="en-US" dirty="0" smtClean="0"/>
              <a:t>Enables analytics reports to identify slow points and pain points in workflows.</a:t>
            </a:r>
          </a:p>
          <a:p>
            <a:r>
              <a:rPr lang="en-US" dirty="0" smtClean="0"/>
              <a:t>Workflow may be long running between events (not session bound).  Days, weeks, months or years may pass between events.</a:t>
            </a:r>
          </a:p>
          <a:p>
            <a:r>
              <a:rPr lang="en-US" dirty="0" smtClean="0"/>
              <a:t>Events may be sent to the workflow from many sources.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3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3101</TotalTime>
  <Words>1239</Words>
  <Application>Microsoft Office PowerPoint</Application>
  <PresentationFormat>On-screen Show (4:3)</PresentationFormat>
  <Paragraphs>136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Modeling Workflows</vt:lpstr>
      <vt:lpstr>Speaker Introduction</vt:lpstr>
      <vt:lpstr>Motivation</vt:lpstr>
      <vt:lpstr>My Initial Reaction</vt:lpstr>
      <vt:lpstr>Finite State Machine</vt:lpstr>
      <vt:lpstr>Event Driven Finite State Machine</vt:lpstr>
      <vt:lpstr>Why Store and Manipulate the DFA in a Database?</vt:lpstr>
      <vt:lpstr>Design Advantage: Platform and Language Agnostic</vt:lpstr>
      <vt:lpstr>Design Advantage: Historical Persistence</vt:lpstr>
      <vt:lpstr>Scalability of a Database DFA implementation</vt:lpstr>
      <vt:lpstr>Theoretical Graph Model</vt:lpstr>
      <vt:lpstr>Database DFA Schema</vt:lpstr>
      <vt:lpstr>LKUP_EVENT</vt:lpstr>
      <vt:lpstr>Event Sources</vt:lpstr>
      <vt:lpstr>LKUP_STATE</vt:lpstr>
      <vt:lpstr>LKUP_STATE_EVENT_TRANS</vt:lpstr>
      <vt:lpstr>LKUP_WORKFLOW_TYP</vt:lpstr>
      <vt:lpstr>Examples of Workflows That Share States</vt:lpstr>
      <vt:lpstr>DFA_WORKFLOW</vt:lpstr>
      <vt:lpstr>DFA_WORKFLOW_STATE</vt:lpstr>
      <vt:lpstr>Entity Binding Table</vt:lpstr>
      <vt:lpstr>Temporary Table DFA_WORKFLOW_ENTITY</vt:lpstr>
      <vt:lpstr>Entity Procedures</vt:lpstr>
      <vt:lpstr>Employee Demo</vt:lpstr>
      <vt:lpstr>Is DFA Workflow the Right Choice?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Workflows</dc:title>
  <dc:creator>Richard</dc:creator>
  <cp:lastModifiedBy>Richard</cp:lastModifiedBy>
  <cp:revision>102</cp:revision>
  <dcterms:created xsi:type="dcterms:W3CDTF">2006-08-16T00:00:00Z</dcterms:created>
  <dcterms:modified xsi:type="dcterms:W3CDTF">2015-04-01T02:07:37Z</dcterms:modified>
</cp:coreProperties>
</file>