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80" r:id="rId8"/>
    <p:sldId id="261" r:id="rId9"/>
    <p:sldId id="285" r:id="rId10"/>
    <p:sldId id="262" r:id="rId11"/>
    <p:sldId id="269" r:id="rId12"/>
    <p:sldId id="270" r:id="rId13"/>
    <p:sldId id="263" r:id="rId14"/>
    <p:sldId id="271" r:id="rId15"/>
    <p:sldId id="272" r:id="rId16"/>
    <p:sldId id="277" r:id="rId17"/>
    <p:sldId id="273" r:id="rId18"/>
    <p:sldId id="278" r:id="rId19"/>
    <p:sldId id="284" r:id="rId20"/>
    <p:sldId id="264" r:id="rId21"/>
    <p:sldId id="274" r:id="rId22"/>
    <p:sldId id="279" r:id="rId23"/>
    <p:sldId id="281" r:id="rId24"/>
    <p:sldId id="283" r:id="rId25"/>
    <p:sldId id="265" r:id="rId26"/>
    <p:sldId id="282" r:id="rId27"/>
    <p:sldId id="266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290" y="16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8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46FF-561F-48D2-A67C-C71E5D36D4F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B7A0A-9A47-45EF-AB42-B3F5C662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hardSharpe/smbdirect-drive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536346.aspx" TargetMode="External"/><Relationship Id="rId2" Type="http://schemas.openxmlformats.org/officeDocument/2006/relationships/hyperlink" Target="http://msdn.microsoft.com/en-us/library/cc24648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mba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Status Report on SMB Direct for Samba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Sharpe</a:t>
            </a:r>
          </a:p>
          <a:p>
            <a:r>
              <a:rPr lang="en-US" dirty="0" smtClean="0"/>
              <a:t>Samba Team &amp; </a:t>
            </a:r>
            <a:r>
              <a:rPr lang="en-US" dirty="0" err="1" smtClean="0"/>
              <a:t>Panzura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6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structure of Samba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Master </a:t>
            </a:r>
            <a:r>
              <a:rPr lang="en-US" dirty="0" err="1" smtClean="0"/>
              <a:t>smbd</a:t>
            </a:r>
            <a:endParaRPr lang="en-US" dirty="0" smtClean="0"/>
          </a:p>
          <a:p>
            <a:pPr lvl="1"/>
            <a:r>
              <a:rPr lang="en-US" dirty="0" smtClean="0"/>
              <a:t>Fork model</a:t>
            </a:r>
          </a:p>
          <a:p>
            <a:pPr lvl="1"/>
            <a:r>
              <a:rPr lang="en-US" dirty="0" smtClean="0"/>
              <a:t>Accepts all incoming TCP connections</a:t>
            </a:r>
          </a:p>
          <a:p>
            <a:pPr lvl="1"/>
            <a:r>
              <a:rPr lang="en-US" dirty="0" smtClean="0"/>
              <a:t>Forks a new process for each TCP connection</a:t>
            </a:r>
          </a:p>
          <a:p>
            <a:pPr lvl="1"/>
            <a:r>
              <a:rPr lang="en-US" dirty="0" smtClean="0"/>
              <a:t>Does not handle any SMB PDUs</a:t>
            </a:r>
          </a:p>
          <a:p>
            <a:r>
              <a:rPr lang="en-US" dirty="0" smtClean="0"/>
              <a:t>Separate process per connection</a:t>
            </a:r>
          </a:p>
          <a:p>
            <a:r>
              <a:rPr lang="en-US" dirty="0" smtClean="0"/>
              <a:t>Uses poll/</a:t>
            </a:r>
            <a:r>
              <a:rPr lang="en-US" dirty="0" err="1" smtClean="0"/>
              <a:t>epoll</a:t>
            </a:r>
            <a:r>
              <a:rPr lang="en-US" dirty="0" smtClean="0"/>
              <a:t> and an event mechanism for handling SMB PDUs and other events</a:t>
            </a:r>
          </a:p>
          <a:p>
            <a:r>
              <a:rPr lang="en-US" dirty="0" smtClean="0"/>
              <a:t>Separate SMB and SMB2/3 code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Samba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1524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800" y="1981200"/>
            <a:ext cx="2667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79832" y="168806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00800" y="20574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</a:t>
            </a:r>
          </a:p>
          <a:p>
            <a:pPr algn="ctr"/>
            <a:r>
              <a:rPr lang="en-US" dirty="0" err="1" smtClean="0"/>
              <a:t>smbd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58000" y="4191000"/>
            <a:ext cx="1371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hild</a:t>
            </a:r>
          </a:p>
          <a:p>
            <a:pPr algn="ctr"/>
            <a:r>
              <a:rPr lang="en-US" dirty="0" err="1" smtClean="0"/>
              <a:t>smbd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endCxn id="9" idx="2"/>
          </p:cNvCxnSpPr>
          <p:nvPr/>
        </p:nvCxnSpPr>
        <p:spPr>
          <a:xfrm>
            <a:off x="2209800" y="2209800"/>
            <a:ext cx="4191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6"/>
            <a:endCxn id="10" idx="0"/>
          </p:cNvCxnSpPr>
          <p:nvPr/>
        </p:nvCxnSpPr>
        <p:spPr>
          <a:xfrm flipH="1">
            <a:off x="7543800" y="2628900"/>
            <a:ext cx="228600" cy="1562100"/>
          </a:xfrm>
          <a:prstGeom prst="curvedConnector4">
            <a:avLst>
              <a:gd name="adj1" fmla="val -100000"/>
              <a:gd name="adj2" fmla="val 682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2057400"/>
            <a:ext cx="154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First Connection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3377625"/>
            <a:ext cx="1138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Connection</a:t>
            </a:r>
          </a:p>
          <a:p>
            <a:r>
              <a:rPr lang="en-US" sz="1600" dirty="0" smtClean="0"/>
              <a:t>handed off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09800" y="3124200"/>
            <a:ext cx="3200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46732" y="365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3547646"/>
            <a:ext cx="1790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Second Connection</a:t>
            </a:r>
          </a:p>
          <a:p>
            <a:r>
              <a:rPr lang="en-US" sz="1600" dirty="0" smtClean="0"/>
              <a:t>RDMA port 5445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657698" y="2176046"/>
            <a:ext cx="895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Port 445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559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RDMA connections/sessions associated with the original TCP connection/session?</a:t>
            </a:r>
          </a:p>
          <a:p>
            <a:pPr lvl="1"/>
            <a:r>
              <a:rPr lang="en-US" dirty="0" smtClean="0"/>
              <a:t>Clients always connect to port 5445 for RDMA</a:t>
            </a:r>
          </a:p>
          <a:p>
            <a:pPr lvl="1"/>
            <a:r>
              <a:rPr lang="en-US" dirty="0" err="1" smtClean="0"/>
              <a:t>Mellanox</a:t>
            </a:r>
            <a:r>
              <a:rPr lang="en-US" dirty="0" smtClean="0"/>
              <a:t> folks tell me you cannot transfer RDMA connections from one process to another</a:t>
            </a:r>
          </a:p>
          <a:p>
            <a:pPr lvl="2"/>
            <a:r>
              <a:rPr lang="en-US" dirty="0" smtClean="0"/>
              <a:t>Too much state, especially memory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Samba to a threaded model</a:t>
            </a:r>
          </a:p>
          <a:p>
            <a:pPr lvl="1"/>
            <a:r>
              <a:rPr lang="en-US" dirty="0" smtClean="0"/>
              <a:t>Everything in one address space</a:t>
            </a:r>
          </a:p>
          <a:p>
            <a:r>
              <a:rPr lang="en-US" dirty="0" smtClean="0"/>
              <a:t>Separate process to handle all RDMA connections and data transport</a:t>
            </a:r>
          </a:p>
          <a:p>
            <a:r>
              <a:rPr lang="en-US" dirty="0" smtClean="0"/>
              <a:t>Kernel driver to handle RDMA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6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Samba to threaded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simplify multi-connect with TCP and RDMA</a:t>
            </a:r>
          </a:p>
          <a:p>
            <a:r>
              <a:rPr lang="en-US" dirty="0" smtClean="0"/>
              <a:t>A lot of work</a:t>
            </a:r>
          </a:p>
          <a:p>
            <a:pPr lvl="1"/>
            <a:r>
              <a:rPr lang="en-US" dirty="0" smtClean="0"/>
              <a:t>The code still has many assumptions around each TCP connection handled in a separate process</a:t>
            </a:r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Max open FDs?</a:t>
            </a:r>
          </a:p>
          <a:p>
            <a:pPr lvl="1"/>
            <a:r>
              <a:rPr lang="en-US" dirty="0" err="1" smtClean="0"/>
              <a:t>Posix</a:t>
            </a:r>
            <a:r>
              <a:rPr lang="en-US" dirty="0" smtClean="0"/>
              <a:t> Threads and UIDs and GIDs</a:t>
            </a:r>
          </a:p>
        </p:txBody>
      </p:sp>
    </p:spTree>
    <p:extLst>
      <p:ext uri="{BB962C8B-B14F-4D97-AF65-F5344CB8AC3E}">
        <p14:creationId xmlns:p14="http://schemas.microsoft.com/office/powerpoint/2010/main" val="169319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RDMA handler process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0" y="1711657"/>
            <a:ext cx="1676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err="1" smtClean="0"/>
              <a:t>smbd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29000" y="2819400"/>
            <a:ext cx="1676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</a:p>
          <a:p>
            <a:pPr algn="ctr"/>
            <a:r>
              <a:rPr lang="en-US" dirty="0" err="1" smtClean="0"/>
              <a:t>smbd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86400" y="4800600"/>
            <a:ext cx="1676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RDMA handler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381000" y="1981200"/>
            <a:ext cx="4953000" cy="492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1752600"/>
            <a:ext cx="2006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Initial TCP Connection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 flipV="1">
            <a:off x="381000" y="5562600"/>
            <a:ext cx="510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3000" y="5452646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RDMA Connection(s)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029200" y="3012472"/>
            <a:ext cx="550303" cy="223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09151" y="3886200"/>
            <a:ext cx="1553649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Shared memory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" idx="0"/>
            <a:endCxn id="16" idx="2"/>
          </p:cNvCxnSpPr>
          <p:nvPr/>
        </p:nvCxnSpPr>
        <p:spPr>
          <a:xfrm flipV="1">
            <a:off x="6324600" y="4419600"/>
            <a:ext cx="61376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</p:cNvCxnSpPr>
          <p:nvPr/>
        </p:nvCxnSpPr>
        <p:spPr>
          <a:xfrm flipH="1" flipV="1">
            <a:off x="5029200" y="3886200"/>
            <a:ext cx="579951" cy="266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6705" y="2227428"/>
            <a:ext cx="1703095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1. Negotiate</a:t>
            </a:r>
          </a:p>
          <a:p>
            <a:r>
              <a:rPr lang="en-US" dirty="0" smtClean="0"/>
              <a:t>2. Session Setup</a:t>
            </a:r>
          </a:p>
          <a:p>
            <a:r>
              <a:rPr lang="en-US" dirty="0" smtClean="0"/>
              <a:t>3. Tree </a:t>
            </a:r>
            <a:r>
              <a:rPr lang="en-US" dirty="0" err="1" smtClean="0"/>
              <a:t>Conect</a:t>
            </a:r>
            <a:endParaRPr lang="en-US" dirty="0" smtClean="0"/>
          </a:p>
          <a:p>
            <a:r>
              <a:rPr lang="en-US" dirty="0" smtClean="0"/>
              <a:t>4. FSCTL…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97505" y="5791200"/>
            <a:ext cx="170309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1. Negotiate</a:t>
            </a:r>
          </a:p>
          <a:p>
            <a:r>
              <a:rPr lang="en-US" dirty="0" smtClean="0"/>
              <a:t>2. Session Setup</a:t>
            </a:r>
          </a:p>
        </p:txBody>
      </p:sp>
      <p:sp>
        <p:nvSpPr>
          <p:cNvPr id="24" name="Oval 23"/>
          <p:cNvSpPr/>
          <p:nvPr/>
        </p:nvSpPr>
        <p:spPr>
          <a:xfrm>
            <a:off x="7239000" y="2286000"/>
            <a:ext cx="1676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</a:p>
          <a:p>
            <a:pPr algn="ctr"/>
            <a:r>
              <a:rPr lang="en-US" dirty="0" err="1" smtClean="0"/>
              <a:t>smbd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6"/>
            <a:endCxn id="24" idx="1"/>
          </p:cNvCxnSpPr>
          <p:nvPr/>
        </p:nvCxnSpPr>
        <p:spPr>
          <a:xfrm>
            <a:off x="7010400" y="2473657"/>
            <a:ext cx="474103" cy="35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24" idx="3"/>
          </p:cNvCxnSpPr>
          <p:nvPr/>
        </p:nvCxnSpPr>
        <p:spPr>
          <a:xfrm flipV="1">
            <a:off x="7162800" y="3586815"/>
            <a:ext cx="321703" cy="566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5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Layering violation!</a:t>
            </a:r>
          </a:p>
          <a:p>
            <a:pPr lvl="1"/>
            <a:r>
              <a:rPr lang="en-US" dirty="0" smtClean="0"/>
              <a:t>We are going to have to engage in a layering violation anyway unless we have everything in the kernel or everything in one process</a:t>
            </a:r>
          </a:p>
          <a:p>
            <a:r>
              <a:rPr lang="en-US" dirty="0" smtClean="0"/>
              <a:t>A context switch per RDMA SEND, RECV, READ, WRITE</a:t>
            </a:r>
          </a:p>
          <a:p>
            <a:pPr lvl="1"/>
            <a:r>
              <a:rPr lang="en-US" dirty="0" smtClean="0"/>
              <a:t>Big performance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driver to handle RDMA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14400" y="2133600"/>
            <a:ext cx="7391400" cy="3657600"/>
            <a:chOff x="914400" y="2438400"/>
            <a:chExt cx="7391400" cy="36576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3810000"/>
              <a:ext cx="7391400" cy="2286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24200" y="2438400"/>
              <a:ext cx="12192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</a:t>
              </a:r>
              <a:r>
                <a:rPr lang="en-US" dirty="0" err="1" smtClean="0"/>
                <a:t>mbd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29400" y="2438400"/>
              <a:ext cx="12192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</a:t>
              </a:r>
              <a:r>
                <a:rPr lang="en-US" dirty="0" err="1" smtClean="0"/>
                <a:t>mbd</a:t>
              </a:r>
              <a:r>
                <a:rPr lang="en-US" dirty="0" smtClean="0"/>
                <a:t> 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3581400"/>
              <a:ext cx="1981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hared memory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4610100"/>
              <a:ext cx="4876800" cy="49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</a:t>
              </a:r>
              <a:r>
                <a:rPr lang="en-US" dirty="0" err="1" smtClean="0"/>
                <a:t>mbdirect</a:t>
              </a:r>
              <a:r>
                <a:rPr lang="en-US" dirty="0" smtClean="0"/>
                <a:t> driver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0" y="5105400"/>
              <a:ext cx="4876800" cy="49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RDMA support (</a:t>
              </a:r>
              <a:r>
                <a:rPr lang="en-US" dirty="0" err="1" smtClean="0"/>
                <a:t>rdmacm</a:t>
              </a:r>
              <a:r>
                <a:rPr lang="en-US" dirty="0" smtClean="0"/>
                <a:t> </a:t>
              </a:r>
              <a:r>
                <a:rPr lang="en-US" dirty="0" err="1" smtClean="0"/>
                <a:t>etc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5600700"/>
              <a:ext cx="4876800" cy="49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IB Device Driver(s)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71600" y="2438400"/>
              <a:ext cx="12192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</a:t>
              </a:r>
              <a:r>
                <a:rPr lang="en-US" dirty="0" err="1" smtClean="0"/>
                <a:t>mbd</a:t>
              </a:r>
              <a:r>
                <a:rPr lang="en-US" dirty="0" smtClean="0"/>
                <a:t> 0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733800" y="3810000"/>
              <a:ext cx="0" cy="8001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3810000"/>
              <a:ext cx="0" cy="8001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5486400" y="4114800"/>
              <a:ext cx="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6" idx="3"/>
            </p:cNvCxnSpPr>
            <p:nvPr/>
          </p:nvCxnSpPr>
          <p:spPr>
            <a:xfrm>
              <a:off x="4343400" y="3124200"/>
              <a:ext cx="838200" cy="457200"/>
            </a:xfrm>
            <a:prstGeom prst="curvedConnector3">
              <a:avLst>
                <a:gd name="adj1" fmla="val 100475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7" idx="1"/>
            </p:cNvCxnSpPr>
            <p:nvPr/>
          </p:nvCxnSpPr>
          <p:spPr>
            <a:xfrm rot="10800000" flipV="1">
              <a:off x="5943600" y="3124200"/>
              <a:ext cx="685800" cy="457200"/>
            </a:xfrm>
            <a:prstGeom prst="curvedConnector3">
              <a:avLst>
                <a:gd name="adj1" fmla="val 99751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48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driver,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2946" y="1676400"/>
            <a:ext cx="19812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36357" y="1662752"/>
            <a:ext cx="1981200" cy="146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smbd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7496" y="4087504"/>
            <a:ext cx="1981200" cy="92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mbdirect</a:t>
            </a:r>
            <a:endParaRPr lang="en-US" dirty="0" smtClean="0"/>
          </a:p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7496" y="5015552"/>
            <a:ext cx="1981200" cy="92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RDMA</a:t>
            </a:r>
          </a:p>
          <a:p>
            <a:pPr algn="ctr"/>
            <a:r>
              <a:rPr lang="en-US" dirty="0" smtClean="0"/>
              <a:t>support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71600" y="1755577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53185" y="152400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Negotiate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1600" y="1907977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71600" y="2136577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1905000"/>
            <a:ext cx="1188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Session Setup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" y="2288977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1600" y="2517577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2286000"/>
            <a:ext cx="1147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Tree Connect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71600" y="2669977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71600" y="2898577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2657061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FSCTL_QUERY_NETWORK_INTERFACE_INFO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71600" y="3050977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5410200" y="1755577"/>
            <a:ext cx="1524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791200" y="3124200"/>
            <a:ext cx="0" cy="963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58000" y="3127177"/>
            <a:ext cx="0" cy="960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0314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838200" y="1755577"/>
            <a:ext cx="4572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71600" y="4270177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95600" y="403860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Negotiate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371600" y="4422577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71600" y="4651177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67000" y="4419600"/>
            <a:ext cx="1188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Session Setup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371600" y="4803577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>
            <a:off x="838200" y="4270176"/>
            <a:ext cx="457200" cy="530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3400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32514" y="3440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4243" y="5257799"/>
            <a:ext cx="2273892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First connection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Register session ID</a:t>
            </a:r>
          </a:p>
          <a:p>
            <a:pPr marL="342900" indent="-342900">
              <a:buAutoNum type="arabicPeriod"/>
            </a:pPr>
            <a:r>
              <a:rPr lang="en-US" dirty="0" smtClean="0"/>
              <a:t>RDMA connection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PDUs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9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Layering Violation</a:t>
            </a:r>
          </a:p>
          <a:p>
            <a:r>
              <a:rPr lang="en-US" dirty="0" smtClean="0"/>
              <a:t>Will require kernel knowledge as well as Samba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1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we got here</a:t>
            </a:r>
          </a:p>
          <a:p>
            <a:r>
              <a:rPr lang="en-US" dirty="0" smtClean="0"/>
              <a:t>The relevant protocol details</a:t>
            </a:r>
          </a:p>
          <a:p>
            <a:r>
              <a:rPr lang="en-US" dirty="0" smtClean="0"/>
              <a:t>Overview of the structure of Samba</a:t>
            </a:r>
          </a:p>
          <a:p>
            <a:r>
              <a:rPr lang="en-US" dirty="0" smtClean="0"/>
              <a:t>The options</a:t>
            </a:r>
          </a:p>
          <a:p>
            <a:r>
              <a:rPr lang="en-US" dirty="0" smtClean="0"/>
              <a:t>The Linux driver option</a:t>
            </a:r>
          </a:p>
          <a:p>
            <a:r>
              <a:rPr lang="en-US" dirty="0" smtClean="0"/>
              <a:t>Samba changes needed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Acknowledgements</a:t>
            </a:r>
          </a:p>
          <a:p>
            <a:r>
              <a:rPr lang="en-US" dirty="0" smtClean="0"/>
              <a:t>Further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56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Linux driver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mode device</a:t>
            </a:r>
          </a:p>
          <a:p>
            <a:r>
              <a:rPr lang="en-US" dirty="0" smtClean="0"/>
              <a:t>SMB Direct implementation</a:t>
            </a:r>
          </a:p>
          <a:p>
            <a:r>
              <a:rPr lang="en-US" dirty="0" smtClean="0"/>
              <a:t>First part of SMB 3.0</a:t>
            </a:r>
          </a:p>
          <a:p>
            <a:pPr lvl="1"/>
            <a:r>
              <a:rPr lang="en-US" dirty="0" smtClean="0"/>
              <a:t>Up to Session Setup because that is when we know which </a:t>
            </a:r>
            <a:r>
              <a:rPr lang="en-US" dirty="0" err="1" smtClean="0"/>
              <a:t>smbd</a:t>
            </a:r>
            <a:r>
              <a:rPr lang="en-US" dirty="0" smtClean="0"/>
              <a:t> to dispatch to</a:t>
            </a:r>
          </a:p>
          <a:p>
            <a:r>
              <a:rPr lang="en-US" dirty="0" smtClean="0"/>
              <a:t>Uses the in-Kernel RDMA support</a:t>
            </a:r>
          </a:p>
          <a:p>
            <a:pPr lvl="1"/>
            <a:r>
              <a:rPr lang="en-US" dirty="0" err="1" smtClean="0"/>
              <a:t>Rdmacm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driver,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ioctls</a:t>
            </a:r>
            <a:endParaRPr lang="en-US" dirty="0" smtClean="0"/>
          </a:p>
          <a:p>
            <a:pPr lvl="1"/>
            <a:r>
              <a:rPr lang="en-US" dirty="0" smtClean="0"/>
              <a:t>Setup SMB Direct parameters</a:t>
            </a:r>
          </a:p>
          <a:p>
            <a:pPr lvl="1"/>
            <a:r>
              <a:rPr lang="en-US" dirty="0" smtClean="0"/>
              <a:t>Retrieve memory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Send and retrieve PDUs</a:t>
            </a:r>
          </a:p>
          <a:p>
            <a:pPr lvl="2"/>
            <a:r>
              <a:rPr lang="en-US" dirty="0" smtClean="0"/>
              <a:t>RDMA SEND and RDMA RECV</a:t>
            </a:r>
          </a:p>
          <a:p>
            <a:pPr lvl="1"/>
            <a:r>
              <a:rPr lang="en-US" dirty="0" smtClean="0"/>
              <a:t>Initiate RDMA READ and RDMA WRITE</a:t>
            </a:r>
          </a:p>
          <a:p>
            <a:pPr lvl="1"/>
            <a:r>
              <a:rPr lang="en-US" dirty="0" smtClean="0"/>
              <a:t>No BKL for </a:t>
            </a:r>
            <a:r>
              <a:rPr lang="en-US" dirty="0" err="1" smtClean="0"/>
              <a:t>ioctl_unlocked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map</a:t>
            </a:r>
            <a:endParaRPr lang="en-US" dirty="0" smtClean="0"/>
          </a:p>
          <a:p>
            <a:pPr lvl="1"/>
            <a:r>
              <a:rPr lang="en-US" dirty="0" smtClean="0"/>
              <a:t>For RDMA READ and RDMA WRITE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3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driver,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IOCTLs</a:t>
            </a:r>
          </a:p>
          <a:p>
            <a:r>
              <a:rPr lang="en-US" dirty="0" smtClean="0"/>
              <a:t>SMB Direct engine</a:t>
            </a:r>
          </a:p>
          <a:p>
            <a:r>
              <a:rPr lang="en-US" dirty="0" smtClean="0"/>
              <a:t>RDMA Support</a:t>
            </a:r>
          </a:p>
          <a:p>
            <a:pPr lvl="1"/>
            <a:r>
              <a:rPr lang="en-US" dirty="0" smtClean="0"/>
              <a:t>Event/callback driven</a:t>
            </a:r>
          </a:p>
          <a:p>
            <a:pPr lvl="1"/>
            <a:r>
              <a:rPr lang="en-US" dirty="0" smtClean="0"/>
              <a:t>Memory Registration</a:t>
            </a:r>
          </a:p>
          <a:p>
            <a:r>
              <a:rPr lang="en-US" dirty="0" smtClean="0"/>
              <a:t>RDMA READ/WRITE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66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SET_SMBD_PARAMETERS</a:t>
            </a:r>
          </a:p>
          <a:p>
            <a:r>
              <a:rPr lang="en-US" dirty="0" smtClean="0"/>
              <a:t>SET_SMBD_SESSION_ID</a:t>
            </a:r>
          </a:p>
          <a:p>
            <a:r>
              <a:rPr lang="en-US" dirty="0" smtClean="0"/>
              <a:t>GET_MEM_PARAMS</a:t>
            </a:r>
          </a:p>
          <a:p>
            <a:r>
              <a:rPr lang="en-US" dirty="0" smtClean="0"/>
              <a:t>GET_SMBD_EVENT</a:t>
            </a:r>
          </a:p>
          <a:p>
            <a:pPr lvl="1"/>
            <a:r>
              <a:rPr lang="en-US" dirty="0" smtClean="0"/>
              <a:t>Includes received PDUs, send complete,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SEND_PDU</a:t>
            </a:r>
          </a:p>
          <a:p>
            <a:r>
              <a:rPr lang="en-US" dirty="0" smtClean="0"/>
              <a:t>RDMA_READ_WRITE</a:t>
            </a:r>
          </a:p>
          <a:p>
            <a:r>
              <a:rPr lang="en-US" smtClean="0"/>
              <a:t>SET_SMBD_DISCONNECT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8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IOCTLS,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399"/>
          </a:xfrm>
        </p:spPr>
        <p:txBody>
          <a:bodyPr/>
          <a:lstStyle/>
          <a:p>
            <a:r>
              <a:rPr lang="en-US" dirty="0" smtClean="0"/>
              <a:t>Amortize mode switch</a:t>
            </a:r>
          </a:p>
          <a:p>
            <a:pPr lvl="1"/>
            <a:r>
              <a:rPr lang="en-US" dirty="0" smtClean="0"/>
              <a:t>Get, send, </a:t>
            </a:r>
            <a:r>
              <a:rPr lang="en-US" dirty="0" err="1" smtClean="0"/>
              <a:t>etc</a:t>
            </a:r>
            <a:r>
              <a:rPr lang="en-US" dirty="0" smtClean="0"/>
              <a:t>, multiple buffers per IOCTL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3733800"/>
            <a:ext cx="14478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3581400"/>
            <a:ext cx="2819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Buffer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62400" y="4533900"/>
            <a:ext cx="121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3733800"/>
            <a:ext cx="1447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Count of objects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4114800"/>
            <a:ext cx="1447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Obj</a:t>
            </a:r>
            <a:r>
              <a:rPr lang="en-US" sz="1400" dirty="0" smtClean="0">
                <a:solidFill>
                  <a:schemeClr val="tx2"/>
                </a:solidFill>
              </a:rPr>
              <a:t> 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4495800"/>
            <a:ext cx="1447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Obj</a:t>
            </a:r>
            <a:r>
              <a:rPr lang="en-US" sz="1400" dirty="0" smtClean="0">
                <a:solidFill>
                  <a:schemeClr val="tx2"/>
                </a:solidFill>
              </a:rPr>
              <a:t> 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6436" y="5029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715000"/>
            <a:ext cx="1447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Obj</a:t>
            </a:r>
            <a:r>
              <a:rPr lang="en-US" sz="1400" dirty="0" smtClean="0">
                <a:solidFill>
                  <a:schemeClr val="tx2"/>
                </a:solidFill>
              </a:rPr>
              <a:t> n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3" name="Curved Connector 12"/>
          <p:cNvCxnSpPr>
            <a:stCxn id="8" idx="3"/>
            <a:endCxn id="6" idx="1"/>
          </p:cNvCxnSpPr>
          <p:nvPr/>
        </p:nvCxnSpPr>
        <p:spPr>
          <a:xfrm>
            <a:off x="2743200" y="4305300"/>
            <a:ext cx="12192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4766" y="425138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Obj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3446252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Obj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962400" y="4533900"/>
            <a:ext cx="12192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Type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4876800"/>
            <a:ext cx="12192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Len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227082"/>
            <a:ext cx="12192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Object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3" name="Curved Connector 22"/>
          <p:cNvCxnSpPr>
            <a:stCxn id="20" idx="3"/>
            <a:endCxn id="5" idx="2"/>
          </p:cNvCxnSpPr>
          <p:nvPr/>
        </p:nvCxnSpPr>
        <p:spPr>
          <a:xfrm flipV="1">
            <a:off x="5181600" y="4343400"/>
            <a:ext cx="1943100" cy="10551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62400" y="5562600"/>
            <a:ext cx="12192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Extra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35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Samba changes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to specify SMB Direct supported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smbdirect</a:t>
            </a:r>
            <a:r>
              <a:rPr lang="en-US" dirty="0" smtClean="0"/>
              <a:t> device and configure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Register session ID with </a:t>
            </a:r>
            <a:r>
              <a:rPr lang="en-US" dirty="0" err="1" smtClean="0"/>
              <a:t>smbdirect</a:t>
            </a:r>
            <a:r>
              <a:rPr lang="en-US" dirty="0" smtClean="0"/>
              <a:t> driver</a:t>
            </a:r>
          </a:p>
          <a:p>
            <a:r>
              <a:rPr lang="en-US" dirty="0" smtClean="0"/>
              <a:t>Allow input of SMB 3.0 PDUs from </a:t>
            </a:r>
            <a:r>
              <a:rPr lang="en-US" dirty="0" err="1" smtClean="0"/>
              <a:t>smbdirect</a:t>
            </a:r>
            <a:endParaRPr lang="en-US" dirty="0" smtClean="0"/>
          </a:p>
          <a:p>
            <a:r>
              <a:rPr lang="en-US" dirty="0" smtClean="0"/>
              <a:t>Modify READ and WRITE code paths</a:t>
            </a:r>
          </a:p>
          <a:p>
            <a:pPr lvl="1"/>
            <a:r>
              <a:rPr lang="en-US" dirty="0" smtClean="0"/>
              <a:t>Issue RDMA READ and RDMA WRITE via </a:t>
            </a:r>
            <a:r>
              <a:rPr lang="en-US" dirty="0" err="1" smtClean="0"/>
              <a:t>smbdirect</a:t>
            </a:r>
            <a:endParaRPr lang="en-US" dirty="0" smtClean="0"/>
          </a:p>
          <a:p>
            <a:pPr lvl="1"/>
            <a:r>
              <a:rPr lang="en-US" dirty="0" smtClean="0"/>
              <a:t>When Buffer Descriptors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something working</a:t>
            </a:r>
          </a:p>
          <a:p>
            <a:pPr lvl="1"/>
            <a:r>
              <a:rPr lang="en-US" dirty="0" smtClean="0"/>
              <a:t>Allow others to contribute</a:t>
            </a:r>
          </a:p>
          <a:p>
            <a:r>
              <a:rPr lang="en-US" dirty="0" smtClean="0"/>
              <a:t>Improve performance</a:t>
            </a:r>
          </a:p>
          <a:p>
            <a:pPr lvl="1"/>
            <a:r>
              <a:rPr lang="en-US" dirty="0" smtClean="0"/>
              <a:t>With help of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24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start has been made</a:t>
            </a:r>
          </a:p>
          <a:p>
            <a:r>
              <a:rPr lang="en-US" dirty="0" smtClean="0"/>
              <a:t>Driver loads and unloads</a:t>
            </a:r>
          </a:p>
          <a:p>
            <a:pPr lvl="1"/>
            <a:r>
              <a:rPr lang="en-US" dirty="0" smtClean="0"/>
              <a:t>Listens for RDMA connections</a:t>
            </a:r>
          </a:p>
          <a:p>
            <a:pPr lvl="1"/>
            <a:r>
              <a:rPr lang="en-US" dirty="0" smtClean="0"/>
              <a:t>Working through the details of registering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Understand the Samba changes needed</a:t>
            </a:r>
          </a:p>
          <a:p>
            <a:r>
              <a:rPr lang="en-US" smtClean="0"/>
              <a:t>Weekend project!</a:t>
            </a:r>
            <a:endParaRPr lang="en-US" dirty="0"/>
          </a:p>
          <a:p>
            <a:r>
              <a:rPr lang="en-US" dirty="0">
                <a:hlinkClick r:id="rId2"/>
              </a:rPr>
              <a:t>https://github.com/RichardSharpe/smbdirect-driver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53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no particular order</a:t>
            </a:r>
          </a:p>
          <a:p>
            <a:r>
              <a:rPr lang="en-US" dirty="0" smtClean="0"/>
              <a:t>Microsoft for documenting SMB Direct and SMB2/3</a:t>
            </a:r>
          </a:p>
          <a:p>
            <a:r>
              <a:rPr lang="en-US" dirty="0" err="1" smtClean="0"/>
              <a:t>Mellanox</a:t>
            </a:r>
            <a:r>
              <a:rPr lang="en-US" dirty="0" smtClean="0"/>
              <a:t> for IB cards and support</a:t>
            </a:r>
          </a:p>
          <a:p>
            <a:r>
              <a:rPr lang="en-US" dirty="0" smtClean="0"/>
              <a:t>Tom </a:t>
            </a:r>
            <a:r>
              <a:rPr lang="en-US" dirty="0" err="1" smtClean="0"/>
              <a:t>Talpey</a:t>
            </a:r>
            <a:r>
              <a:rPr lang="en-US" dirty="0" smtClean="0"/>
              <a:t> for feedback and encouragement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Gerlitz</a:t>
            </a:r>
            <a:r>
              <a:rPr lang="en-US" dirty="0" smtClean="0"/>
              <a:t> for suggestions around the correct kernel interfaces to use</a:t>
            </a:r>
          </a:p>
          <a:p>
            <a:r>
              <a:rPr lang="en-US" dirty="0" smtClean="0"/>
              <a:t>Samba team members for feedback and encouragement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SMB2: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msdn.microsoft.com/en-us/library/cc246482.aspx</a:t>
            </a:r>
            <a:endParaRPr lang="en-US" dirty="0" smtClean="0"/>
          </a:p>
          <a:p>
            <a:r>
              <a:rPr lang="en-US" dirty="0"/>
              <a:t>SMB Direct: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msdn.microsoft.com/en-us/library/hh536346.aspx</a:t>
            </a:r>
            <a:endParaRPr lang="en-US" dirty="0" smtClean="0"/>
          </a:p>
          <a:p>
            <a:r>
              <a:rPr lang="en-US" dirty="0" smtClean="0"/>
              <a:t>Samba: </a:t>
            </a:r>
            <a:r>
              <a:rPr lang="en-US" dirty="0" smtClean="0">
                <a:hlinkClick r:id="rId4"/>
              </a:rPr>
              <a:t>www.samba.org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3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got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2011 Microsoft Introduced SMB2.2 and SMB Direct at SDC 2011</a:t>
            </a:r>
          </a:p>
          <a:p>
            <a:r>
              <a:rPr lang="en-US" dirty="0" smtClean="0"/>
              <a:t>2011 I played around with RDMA</a:t>
            </a:r>
          </a:p>
          <a:p>
            <a:r>
              <a:rPr lang="en-US" dirty="0" smtClean="0"/>
              <a:t>May 2012 Microsoft gave SMB2.2/3.0 tutorial at Samba XP</a:t>
            </a:r>
          </a:p>
          <a:p>
            <a:r>
              <a:rPr lang="en-US" dirty="0" smtClean="0"/>
              <a:t>Some of us thought about it</a:t>
            </a:r>
          </a:p>
          <a:p>
            <a:r>
              <a:rPr lang="en-US" dirty="0" err="1" smtClean="0"/>
              <a:t>Mellanox</a:t>
            </a:r>
            <a:r>
              <a:rPr lang="en-US" dirty="0" smtClean="0"/>
              <a:t> supplied some IB cards to some Samba team members</a:t>
            </a:r>
          </a:p>
          <a:p>
            <a:r>
              <a:rPr lang="en-US" dirty="0" smtClean="0"/>
              <a:t>May 2013 Microsoft gave further presentations about SMB3.0 </a:t>
            </a:r>
          </a:p>
          <a:p>
            <a:r>
              <a:rPr lang="en-US" dirty="0" smtClean="0"/>
              <a:t>After that I started to get serious about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5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got here,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June 2013 I had a conference call with </a:t>
            </a:r>
            <a:r>
              <a:rPr lang="en-US" dirty="0" err="1" smtClean="0"/>
              <a:t>Mellanox</a:t>
            </a:r>
            <a:r>
              <a:rPr lang="en-US" dirty="0" smtClean="0"/>
              <a:t> to discuss options</a:t>
            </a:r>
          </a:p>
          <a:p>
            <a:r>
              <a:rPr lang="en-US" dirty="0" smtClean="0"/>
              <a:t>August 2013 I started circulating a design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relevant protocol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connects via TCP first (port 445)</a:t>
            </a:r>
          </a:p>
          <a:p>
            <a:pPr lvl="1"/>
            <a:r>
              <a:rPr lang="en-US" dirty="0" smtClean="0"/>
              <a:t>SESSION_SETUP obtains Session ID</a:t>
            </a:r>
          </a:p>
          <a:p>
            <a:pPr lvl="1"/>
            <a:r>
              <a:rPr lang="en-US" dirty="0" smtClean="0"/>
              <a:t>Connects to a share</a:t>
            </a:r>
          </a:p>
          <a:p>
            <a:r>
              <a:rPr lang="en-US" dirty="0" smtClean="0"/>
              <a:t>Queries the network interfaces</a:t>
            </a:r>
          </a:p>
          <a:p>
            <a:pPr lvl="1"/>
            <a:r>
              <a:rPr lang="en-US" dirty="0" smtClean="0"/>
              <a:t>FSCTL_QUERY_NETWORK_INTERFACE_INFO</a:t>
            </a:r>
          </a:p>
          <a:p>
            <a:r>
              <a:rPr lang="en-US" dirty="0" smtClean="0"/>
              <a:t>Place an RDMA Connection to server on port </a:t>
            </a:r>
            <a:r>
              <a:rPr lang="en-US" b="1" dirty="0" smtClean="0"/>
              <a:t>5445</a:t>
            </a:r>
          </a:p>
          <a:p>
            <a:r>
              <a:rPr lang="en-US" dirty="0" smtClean="0"/>
              <a:t>Brings up SMB Direct Protocol Engine</a:t>
            </a:r>
          </a:p>
          <a:p>
            <a:r>
              <a:rPr lang="en-US" dirty="0" smtClean="0"/>
              <a:t>Transport SMB PDUs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Protocol Details,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sends SMB2/3 Negotiate request</a:t>
            </a:r>
          </a:p>
          <a:p>
            <a:pPr lvl="1"/>
            <a:r>
              <a:rPr lang="en-US" dirty="0" smtClean="0"/>
              <a:t>Dialect 0x300 (SMB 3)</a:t>
            </a:r>
          </a:p>
          <a:p>
            <a:pPr lvl="1"/>
            <a:r>
              <a:rPr lang="en-US" dirty="0" smtClean="0"/>
              <a:t>SMB2_GLOBAL_CAP_MULTI_CHANNEL in Capabilities field</a:t>
            </a:r>
          </a:p>
          <a:p>
            <a:r>
              <a:rPr lang="en-US" dirty="0" smtClean="0"/>
              <a:t>Server responds</a:t>
            </a:r>
          </a:p>
          <a:p>
            <a:r>
              <a:rPr lang="en-US" dirty="0" smtClean="0"/>
              <a:t>Client sends SMB2/3 SESSION_SETUP request</a:t>
            </a:r>
          </a:p>
          <a:p>
            <a:pPr lvl="1"/>
            <a:r>
              <a:rPr lang="en-US" dirty="0" smtClean="0"/>
              <a:t>SMB2_SESSION_FLAG_BINDING in flags</a:t>
            </a:r>
          </a:p>
          <a:p>
            <a:pPr lvl="1"/>
            <a:r>
              <a:rPr lang="en-US" dirty="0" smtClean="0"/>
              <a:t>Session ID same as the one obtained for first connection/session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8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Protocol Details,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SMB Direct</a:t>
            </a:r>
          </a:p>
          <a:p>
            <a:pPr lvl="1"/>
            <a:r>
              <a:rPr lang="en-US" dirty="0" smtClean="0"/>
              <a:t>Thin layer on RDMA</a:t>
            </a:r>
          </a:p>
          <a:p>
            <a:pPr lvl="1"/>
            <a:r>
              <a:rPr lang="en-US" dirty="0" smtClean="0"/>
              <a:t>Transports SMB3 PDUs</a:t>
            </a:r>
          </a:p>
          <a:p>
            <a:pPr lvl="1"/>
            <a:r>
              <a:rPr lang="en-US" dirty="0" smtClean="0"/>
              <a:t>Negotiate request and response</a:t>
            </a:r>
          </a:p>
          <a:p>
            <a:pPr lvl="1"/>
            <a:r>
              <a:rPr lang="en-US" dirty="0" smtClean="0"/>
              <a:t>Data transfer message</a:t>
            </a:r>
          </a:p>
          <a:p>
            <a:pPr lvl="1"/>
            <a:r>
              <a:rPr lang="en-US" dirty="0" smtClean="0"/>
              <a:t>Buffer descriptor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Protocol Details,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/>
          <a:lstStyle/>
          <a:p>
            <a:r>
              <a:rPr lang="en-US" dirty="0" smtClean="0"/>
              <a:t>SMB2 spec section 4.8 gives an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95600"/>
            <a:ext cx="12954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2895600"/>
            <a:ext cx="12954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0480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25908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4580" y="260073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15185" y="2816423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Negotiate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33600" y="3200400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33600" y="34290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9000" y="3197423"/>
            <a:ext cx="1188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Session Setup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33600" y="3581400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33600" y="38100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3578423"/>
            <a:ext cx="1147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Tree Connect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33600" y="3962400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3600" y="41910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8400" y="3949484"/>
            <a:ext cx="3384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FSCTL_QUERY_NETWORK_INTERFACE_INFO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3600" y="4343400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3600" y="56388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7600" y="5407223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Negotiate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33600" y="5791200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60198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5788223"/>
            <a:ext cx="1188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Session Setup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33600" y="6172200"/>
            <a:ext cx="40386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>
            <a:off x="6172200" y="3048000"/>
            <a:ext cx="1524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36588" y="3548606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1" name="Right Brace 30"/>
          <p:cNvSpPr/>
          <p:nvPr/>
        </p:nvSpPr>
        <p:spPr>
          <a:xfrm>
            <a:off x="6172200" y="5561111"/>
            <a:ext cx="152400" cy="6872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04722" y="5726668"/>
            <a:ext cx="120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TCP/RDMA</a:t>
            </a:r>
            <a:endParaRPr lang="en-US" dirty="0"/>
          </a:p>
        </p:txBody>
      </p:sp>
      <p:sp>
        <p:nvSpPr>
          <p:cNvPr id="34" name="Down Arrow Callout 33"/>
          <p:cNvSpPr/>
          <p:nvPr/>
        </p:nvSpPr>
        <p:spPr>
          <a:xfrm>
            <a:off x="2438400" y="4495800"/>
            <a:ext cx="3200399" cy="939343"/>
          </a:xfrm>
          <a:prstGeom prst="downArrowCallout">
            <a:avLst>
              <a:gd name="adj1" fmla="val 10470"/>
              <a:gd name="adj2" fmla="val 25000"/>
              <a:gd name="adj3" fmla="val 25000"/>
              <a:gd name="adj4" fmla="val 446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Then on a separate connection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SMB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protocol</a:t>
            </a:r>
          </a:p>
          <a:p>
            <a:pPr lvl="1"/>
            <a:r>
              <a:rPr lang="en-US" dirty="0" smtClean="0"/>
              <a:t>Transports SMB PDUs over RDMA</a:t>
            </a:r>
          </a:p>
          <a:p>
            <a:pPr lvl="1"/>
            <a:r>
              <a:rPr lang="en-US" dirty="0" smtClean="0"/>
              <a:t>Support for RDMA READ and RDMA WRITE</a:t>
            </a:r>
          </a:p>
          <a:p>
            <a:r>
              <a:rPr lang="en-US" dirty="0" smtClean="0"/>
              <a:t>Negotiate exchange</a:t>
            </a:r>
          </a:p>
          <a:p>
            <a:pPr lvl="1"/>
            <a:r>
              <a:rPr lang="en-US" dirty="0" smtClean="0"/>
              <a:t>Sets parameters</a:t>
            </a:r>
          </a:p>
          <a:p>
            <a:r>
              <a:rPr lang="en-US" dirty="0" smtClean="0"/>
              <a:t>PDU </a:t>
            </a:r>
            <a:r>
              <a:rPr lang="en-US" smtClean="0"/>
              <a:t>transfer phase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7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12933</TotalTime>
  <Words>925</Words>
  <Application>Microsoft Office PowerPoint</Application>
  <PresentationFormat>On-screen Show (4:3)</PresentationFormat>
  <Paragraphs>241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 Status Report on SMB Direct for Samba</vt:lpstr>
      <vt:lpstr>Agenda</vt:lpstr>
      <vt:lpstr>How we got here</vt:lpstr>
      <vt:lpstr>How we got here, cont</vt:lpstr>
      <vt:lpstr>The relevant protocol details</vt:lpstr>
      <vt:lpstr>Relevant Protocol Details, cont</vt:lpstr>
      <vt:lpstr>Relevant Protocol Details, cont</vt:lpstr>
      <vt:lpstr>Relevant Protocol Details, cont</vt:lpstr>
      <vt:lpstr>SMB Direct</vt:lpstr>
      <vt:lpstr>Overview of the structure of Samba</vt:lpstr>
      <vt:lpstr>Samba Structure</vt:lpstr>
      <vt:lpstr>Issues</vt:lpstr>
      <vt:lpstr>The Options</vt:lpstr>
      <vt:lpstr>Convert Samba to threaded model</vt:lpstr>
      <vt:lpstr>Separate RDMA handler process</vt:lpstr>
      <vt:lpstr>Issues?</vt:lpstr>
      <vt:lpstr>Kernel driver to handle RDMA</vt:lpstr>
      <vt:lpstr>Kernel driver, cont</vt:lpstr>
      <vt:lpstr>Issues</vt:lpstr>
      <vt:lpstr>The Linux driver option</vt:lpstr>
      <vt:lpstr>Kernel driver, cont</vt:lpstr>
      <vt:lpstr>Kernel driver, cont</vt:lpstr>
      <vt:lpstr>IOCTLS</vt:lpstr>
      <vt:lpstr>IOCTLS, cont</vt:lpstr>
      <vt:lpstr>Samba changes needed</vt:lpstr>
      <vt:lpstr>Goals</vt:lpstr>
      <vt:lpstr>Status</vt:lpstr>
      <vt:lpstr>Acknowledgements</vt:lpstr>
      <vt:lpstr>Further information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rjsharpe</dc:creator>
  <cp:lastModifiedBy>rjsharpe</cp:lastModifiedBy>
  <cp:revision>50</cp:revision>
  <dcterms:created xsi:type="dcterms:W3CDTF">2013-08-24T22:11:15Z</dcterms:created>
  <dcterms:modified xsi:type="dcterms:W3CDTF">2013-09-17T16:22:46Z</dcterms:modified>
</cp:coreProperties>
</file>