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66" r:id="rId3"/>
    <p:sldId id="268" r:id="rId4"/>
    <p:sldId id="258" r:id="rId5"/>
    <p:sldId id="269" r:id="rId6"/>
    <p:sldId id="259" r:id="rId7"/>
    <p:sldId id="265" r:id="rId8"/>
    <p:sldId id="270" r:id="rId9"/>
    <p:sldId id="271" r:id="rId10"/>
    <p:sldId id="272" r:id="rId11"/>
    <p:sldId id="261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0A11F-FB6D-4AF9-96DA-52925631D58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5DB97-6BB1-40A9-8769-370B8F868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892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3422F6-2E5D-CA2B-E150-D9DB90707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310851-CFA6-D174-9E45-20C1902B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876034A-CB4F-95C8-5583-5A476FD1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5681A2-3BA0-4FA6-6A5C-DAC04E3E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383D0B-9E36-DB42-1081-7665B222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193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78052D-4CD6-8CAB-D71F-09EAC125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B695C71-FDE1-51C7-0384-884D7828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309DE86-0F9F-3F14-0B2F-657A2F46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7CFEA30-FE04-154B-F973-EC67B52C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514C9B9-255C-236C-FE4A-CA243361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7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0147EE5-3842-5671-DE2F-D9912D07D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110F534-AD6C-8203-78D4-73A5B5C95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2A9D84-9129-0AA0-A09B-7FEE98CB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3480EFC-01FB-000F-A2D4-CACB509B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9794164-4F16-3C32-1303-6B745470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814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13356-6DA3-98FD-E0CA-28108357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7AFC4A-DFC7-19F4-7AC8-A9974AA3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D6FD97A-E9C6-1267-73B4-825F509B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16C56FF-A2C7-37DC-7F3B-6F3CD60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B3B0C4-A31B-248F-A2DB-A0684CB4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7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23563B-37B7-D32E-299C-F08FA70E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3183166-D08F-FD0F-5428-25DB919F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C3CBD87-46E6-AA13-9A8F-A5FF7C6C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01A7CC-BD9D-D091-9180-BB7F781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8FB5FB5-C9EA-4C42-F9E3-7DA462FE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826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76D2D9-2E56-D3E9-CED2-9D74F1D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BD837F-7DE6-A69F-0E61-26728805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96E3C4A-2EB5-2F96-BB12-04B03A855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3D5AB8E-04F0-CA0C-B913-B449D31A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1ACB19B-329B-571D-ED87-DA037831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2FEF99F-94A3-8BAC-6FB6-7A61579C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29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397EDD-8985-7921-BF42-C54A4980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EBF1586-BB06-DEAC-6AD7-65A1D063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9A0DDD1-07C2-1982-5341-5C45051B9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7616042-D750-FC04-30D5-DEBBB5054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4662DC3-3D68-5C56-9E8D-19D04B4F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843FF93-B9E4-4FA8-C569-954C3F17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32827A7-947C-8B07-60C3-0CE42607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5C4D5F7-8512-3C7F-C45C-262A636F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832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0E5BF3-EB04-7AC5-A735-34FC090A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4B0E1EBA-A6A8-DEA9-13F1-B7D86D05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06932DA-86D7-F0AF-C07B-2B7EAE3E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04AD552-7697-C78C-624A-A257D8DE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361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692E43C-D25D-354C-6583-073C01BC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9C4FEAB-51DF-8EF4-5AAE-E868BC9C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6DDA86F-9CB6-597B-0A65-0CFD39E5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747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83B14-8EE2-EEC7-4047-387DDB7A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4697D4-0E30-6045-1F1B-3008C880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8484AD-30F8-8577-96FD-29198C85A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9393533-3843-68C3-4611-DA7A47FE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F27D8B1-CED4-A4B5-BE8F-A5E7D2E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419986-2680-D1E1-180A-7AE1CB1A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67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D4540-9E34-9E4F-D733-9C3A9AE3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3DCA5D2-9E5C-B780-5824-12290AB0E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FA57F0-D14C-E25E-7AA0-A7FF639B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7527F35-B51E-F336-BD82-0DCCB5E3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95EC7B0-1734-E704-05B2-1A2A7603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9E84182-6DAC-FCCF-A175-CC31925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93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D9595D7-502E-A82F-85E9-9D9C1E41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4FE8B6C-B984-7EDA-1471-D68140CC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4795B0-E30A-A07C-6FD6-1956B966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F5C93CD-AE8C-8D67-D27F-FB702819F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99F241B-B787-F19C-5EC0-0A47CBA2B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842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andb.ai/links/r-szarka/ou5z1ct2" TargetMode="External"/><Relationship Id="rId2" Type="http://schemas.openxmlformats.org/officeDocument/2006/relationships/hyperlink" Target="https://api.wandb.ai/links/r-szarka/q5gr5cww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i.wandb.ai/links/r-szarka/uoiclrg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9EAD2E-5F29-E3A0-90E7-FFCFC7064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Steel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Plates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5756A1F-08D8-1E49-60AC-12E3A583F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Richard Szarka</a:t>
            </a: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Marko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Stahovec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6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9EAD2E-5F29-E3A0-90E7-FFCFC7064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8EC72CC-14B4-5334-F8E1-5D545BC47C95}"/>
              </a:ext>
            </a:extLst>
          </p:cNvPr>
          <p:cNvSpPr txBox="1"/>
          <p:nvPr/>
        </p:nvSpPr>
        <p:spPr>
          <a:xfrm>
            <a:off x="6466536" y="5228026"/>
            <a:ext cx="6097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  <a:hlinkClick r:id="rId2"/>
              </a:rPr>
              <a:t>https://api.wandb.ai/links/r-szarka/q5gr5cww</a:t>
            </a:r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- </a:t>
            </a:r>
            <a:r>
              <a:rPr lang="sk-SK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sweep</a:t>
            </a:r>
            <a:endParaRPr lang="sk-SK" b="0" i="0" dirty="0">
              <a:solidFill>
                <a:srgbClr val="363A3D"/>
              </a:solidFill>
              <a:effectLst/>
              <a:latin typeface="Source Sans Pro" panose="020B0503030403020204" pitchFamily="34" charset="0"/>
            </a:endParaRPr>
          </a:p>
          <a:p>
            <a:endParaRPr lang="sk-SK" b="0" i="0" dirty="0">
              <a:solidFill>
                <a:srgbClr val="363A3D"/>
              </a:solidFill>
              <a:effectLst/>
              <a:latin typeface="Source Sans Pro" panose="020B0503030403020204" pitchFamily="34" charset="0"/>
            </a:endParaRPr>
          </a:p>
          <a:p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  <a:hlinkClick r:id="rId3"/>
              </a:rPr>
              <a:t>https://api.wandb.ai/links/r-szarka/ou5z1ct2</a:t>
            </a:r>
            <a:r>
              <a:rPr lang="sk-SK" dirty="0">
                <a:solidFill>
                  <a:srgbClr val="363A3D"/>
                </a:solidFill>
                <a:latin typeface="Source Sans Pro" panose="020B0503030403020204" pitchFamily="34" charset="0"/>
              </a:rPr>
              <a:t> - </a:t>
            </a:r>
            <a:r>
              <a:rPr lang="sk-SK" dirty="0" err="1">
                <a:solidFill>
                  <a:srgbClr val="363A3D"/>
                </a:solidFill>
                <a:latin typeface="Source Sans Pro" panose="020B0503030403020204" pitchFamily="34" charset="0"/>
              </a:rPr>
              <a:t>multiclass</a:t>
            </a:r>
            <a:endParaRPr lang="sk-SK" dirty="0">
              <a:solidFill>
                <a:srgbClr val="363A3D"/>
              </a:solidFill>
              <a:latin typeface="Source Sans Pro" panose="020B0503030403020204" pitchFamily="34" charset="0"/>
            </a:endParaRPr>
          </a:p>
          <a:p>
            <a:endParaRPr lang="sk-SK" dirty="0">
              <a:solidFill>
                <a:srgbClr val="363A3D"/>
              </a:solidFill>
              <a:latin typeface="Source Sans Pro" panose="020B0503030403020204" pitchFamily="34" charset="0"/>
            </a:endParaRPr>
          </a:p>
          <a:p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  <a:hlinkClick r:id="rId4"/>
              </a:rPr>
              <a:t>https://api.wandb.ai/links/r-szarka/uoiclrgf</a:t>
            </a:r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- </a:t>
            </a:r>
            <a:r>
              <a:rPr lang="sk-SK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binary</a:t>
            </a:r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677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E6CA806E-232C-6FA0-399B-67ED6C2DC1CD}"/>
              </a:ext>
            </a:extLst>
          </p:cNvPr>
          <p:cNvSpPr txBox="1"/>
          <p:nvPr/>
        </p:nvSpPr>
        <p:spPr>
          <a:xfrm>
            <a:off x="4239567" y="-111476"/>
            <a:ext cx="4689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text, snímka obrazovky, číslo, diagram&#10;&#10;Automaticky generovaný popis">
            <a:extLst>
              <a:ext uri="{FF2B5EF4-FFF2-40B4-BE49-F238E27FC236}">
                <a16:creationId xmlns:a16="http://schemas.microsoft.com/office/drawing/2014/main" id="{15D3E8F8-8109-F5C7-0048-281EA727C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71" y="752029"/>
            <a:ext cx="4287604" cy="3518631"/>
          </a:xfrm>
          <a:prstGeom prst="rect">
            <a:avLst/>
          </a:prstGeom>
        </p:spPr>
      </p:pic>
      <p:pic>
        <p:nvPicPr>
          <p:cNvPr id="7" name="Obrázok 6" descr="Obrázok, na ktorom je text, snímka obrazovky, vývoj, rad&#10;&#10;Automaticky generovaný popis">
            <a:extLst>
              <a:ext uri="{FF2B5EF4-FFF2-40B4-BE49-F238E27FC236}">
                <a16:creationId xmlns:a16="http://schemas.microsoft.com/office/drawing/2014/main" id="{66E55D99-AB71-30E4-B8D2-AAC0EE498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0" y="312576"/>
            <a:ext cx="4044294" cy="3110995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3A4E5343-F352-95AB-2438-2BD5598AFFA4}"/>
              </a:ext>
            </a:extLst>
          </p:cNvPr>
          <p:cNvSpPr txBox="1"/>
          <p:nvPr/>
        </p:nvSpPr>
        <p:spPr>
          <a:xfrm>
            <a:off x="7880011" y="4905642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Accuracy</a:t>
            </a:r>
            <a:r>
              <a:rPr lang="sk-SK" dirty="0"/>
              <a:t>: 0.7917737789203085</a:t>
            </a:r>
          </a:p>
          <a:p>
            <a:r>
              <a:rPr lang="sk-SK" dirty="0" err="1"/>
              <a:t>Precision</a:t>
            </a:r>
            <a:r>
              <a:rPr lang="sk-SK" dirty="0"/>
              <a:t>: 0.7606837606837606</a:t>
            </a:r>
          </a:p>
          <a:p>
            <a:r>
              <a:rPr lang="sk-SK" dirty="0" err="1"/>
              <a:t>Recall</a:t>
            </a:r>
            <a:r>
              <a:rPr lang="sk-SK" dirty="0"/>
              <a:t>: 0.6267605633802817</a:t>
            </a: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60FA00AB-9036-7671-F4FB-2E2427AD4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4537"/>
            <a:ext cx="4239567" cy="31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E6CA806E-232C-6FA0-399B-67ED6C2DC1CD}"/>
              </a:ext>
            </a:extLst>
          </p:cNvPr>
          <p:cNvSpPr txBox="1"/>
          <p:nvPr/>
        </p:nvSpPr>
        <p:spPr>
          <a:xfrm>
            <a:off x="2372231" y="0"/>
            <a:ext cx="7827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4FA5343-AC3B-C5E7-8CBF-D4784C88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49" y="3680648"/>
            <a:ext cx="4029924" cy="2979873"/>
          </a:xfrm>
          <a:prstGeom prst="rect">
            <a:avLst/>
          </a:prstGeom>
        </p:spPr>
      </p:pic>
      <p:pic>
        <p:nvPicPr>
          <p:cNvPr id="6" name="Obrázok 5" descr="Obrázok, na ktorom je text, snímka obrazovky, vývoj, písmo&#10;&#10;Automaticky generovaný popis">
            <a:extLst>
              <a:ext uri="{FF2B5EF4-FFF2-40B4-BE49-F238E27FC236}">
                <a16:creationId xmlns:a16="http://schemas.microsoft.com/office/drawing/2014/main" id="{8F929D88-5936-A9D5-11B6-D4906ABFE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9" y="567586"/>
            <a:ext cx="4415714" cy="3284595"/>
          </a:xfrm>
          <a:prstGeom prst="rect">
            <a:avLst/>
          </a:prstGeom>
        </p:spPr>
      </p:pic>
      <p:pic>
        <p:nvPicPr>
          <p:cNvPr id="8" name="Obrázok 7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6B7AEA79-1A59-244B-E2B1-7FCF227A2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64" y="567586"/>
            <a:ext cx="4543061" cy="3621851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D4E9AE68-4D90-CDEE-BFC6-E310C898E1E5}"/>
              </a:ext>
            </a:extLst>
          </p:cNvPr>
          <p:cNvSpPr txBox="1"/>
          <p:nvPr/>
        </p:nvSpPr>
        <p:spPr>
          <a:xfrm>
            <a:off x="6767879" y="4757023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Accuracy</a:t>
            </a:r>
            <a:r>
              <a:rPr lang="sk-SK" dirty="0"/>
              <a:t>: 0.8020565552699229</a:t>
            </a:r>
          </a:p>
          <a:p>
            <a:r>
              <a:rPr lang="sk-SK" dirty="0" err="1"/>
              <a:t>Precision</a:t>
            </a:r>
            <a:r>
              <a:rPr lang="sk-SK" dirty="0"/>
              <a:t>: 0.7876106194690266</a:t>
            </a:r>
          </a:p>
          <a:p>
            <a:r>
              <a:rPr lang="sk-SK" dirty="0" err="1"/>
              <a:t>Recall</a:t>
            </a:r>
            <a:r>
              <a:rPr lang="sk-SK" dirty="0"/>
              <a:t>: 0.6267605633802817</a:t>
            </a:r>
          </a:p>
        </p:txBody>
      </p:sp>
    </p:spTree>
    <p:extLst>
      <p:ext uri="{BB962C8B-B14F-4D97-AF65-F5344CB8AC3E}">
        <p14:creationId xmlns:p14="http://schemas.microsoft.com/office/powerpoint/2010/main" val="197761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E6CA806E-232C-6FA0-399B-67ED6C2DC1CD}"/>
              </a:ext>
            </a:extLst>
          </p:cNvPr>
          <p:cNvSpPr txBox="1"/>
          <p:nvPr/>
        </p:nvSpPr>
        <p:spPr>
          <a:xfrm>
            <a:off x="970238" y="197784"/>
            <a:ext cx="1025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D996439-6325-CB4C-5036-BA4CFA97716F}"/>
              </a:ext>
            </a:extLst>
          </p:cNvPr>
          <p:cNvSpPr txBox="1"/>
          <p:nvPr/>
        </p:nvSpPr>
        <p:spPr>
          <a:xfrm>
            <a:off x="8173050" y="5174286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Accuracy</a:t>
            </a:r>
            <a:r>
              <a:rPr lang="sk-SK" dirty="0"/>
              <a:t>: 0.7480719794344473</a:t>
            </a:r>
          </a:p>
          <a:p>
            <a:r>
              <a:rPr lang="sk-SK" dirty="0" err="1"/>
              <a:t>Precision</a:t>
            </a:r>
            <a:r>
              <a:rPr lang="sk-SK" dirty="0"/>
              <a:t>: 0.6392405063291139</a:t>
            </a:r>
          </a:p>
          <a:p>
            <a:r>
              <a:rPr lang="sk-SK" dirty="0" err="1"/>
              <a:t>Recall</a:t>
            </a:r>
            <a:r>
              <a:rPr lang="sk-SK" dirty="0"/>
              <a:t>: 0.7112676056338029</a:t>
            </a:r>
          </a:p>
        </p:txBody>
      </p:sp>
      <p:pic>
        <p:nvPicPr>
          <p:cNvPr id="6" name="Obrázok 5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BBE0FF7B-686A-8088-BFD4-84AE7EB9B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88" y="1025883"/>
            <a:ext cx="4997154" cy="386298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7AB2CB9-7248-318B-043B-D114378B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82" y="3567065"/>
            <a:ext cx="4469671" cy="3262704"/>
          </a:xfrm>
          <a:prstGeom prst="rect">
            <a:avLst/>
          </a:prstGeom>
        </p:spPr>
      </p:pic>
      <p:pic>
        <p:nvPicPr>
          <p:cNvPr id="10" name="Obrázok 9" descr="Obrázok, na ktorom je text, snímka obrazovky, vývoj, písmo&#10;&#10;Automaticky generovaný popis">
            <a:extLst>
              <a:ext uri="{FF2B5EF4-FFF2-40B4-BE49-F238E27FC236}">
                <a16:creationId xmlns:a16="http://schemas.microsoft.com/office/drawing/2014/main" id="{D6DAF866-DFB5-858E-C2A9-74984FB95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2" y="833954"/>
            <a:ext cx="3811508" cy="29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E6CA806E-232C-6FA0-399B-67ED6C2DC1CD}"/>
              </a:ext>
            </a:extLst>
          </p:cNvPr>
          <p:cNvSpPr txBox="1"/>
          <p:nvPr/>
        </p:nvSpPr>
        <p:spPr>
          <a:xfrm>
            <a:off x="3569761" y="94003"/>
            <a:ext cx="548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 descr="Obrázok, na ktorom je text, snímka obrazovky, číslo, písmo&#10;&#10;Automaticky generovaný popis">
            <a:extLst>
              <a:ext uri="{FF2B5EF4-FFF2-40B4-BE49-F238E27FC236}">
                <a16:creationId xmlns:a16="http://schemas.microsoft.com/office/drawing/2014/main" id="{07FE72B4-A5EF-5BD1-29B3-58D32F206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92" y="801889"/>
            <a:ext cx="4678512" cy="3905913"/>
          </a:xfrm>
          <a:prstGeom prst="rect">
            <a:avLst/>
          </a:prstGeom>
        </p:spPr>
      </p:pic>
      <p:pic>
        <p:nvPicPr>
          <p:cNvPr id="6" name="Obrázok 5" descr="Obrázok, na ktorom je text, snímka obrazovky, vývoj, rad&#10;&#10;Automaticky generovaný popis">
            <a:extLst>
              <a:ext uri="{FF2B5EF4-FFF2-40B4-BE49-F238E27FC236}">
                <a16:creationId xmlns:a16="http://schemas.microsoft.com/office/drawing/2014/main" id="{B29674E4-E794-5D43-A45A-E2A63CE43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9" y="700884"/>
            <a:ext cx="3872627" cy="302832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04516FE-490C-7E44-161B-4A790144C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93" y="3759180"/>
            <a:ext cx="4178599" cy="3098820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14A468FC-B9E5-7B1E-5FB4-FCD126E6C5A8}"/>
              </a:ext>
            </a:extLst>
          </p:cNvPr>
          <p:cNvSpPr txBox="1"/>
          <p:nvPr/>
        </p:nvSpPr>
        <p:spPr>
          <a:xfrm>
            <a:off x="7056733" y="5308590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Accuracy</a:t>
            </a:r>
            <a:r>
              <a:rPr lang="sk-SK" dirty="0"/>
              <a:t>: 0.7223650385604113</a:t>
            </a:r>
          </a:p>
          <a:p>
            <a:r>
              <a:rPr lang="sk-SK" dirty="0" err="1"/>
              <a:t>Precision</a:t>
            </a:r>
            <a:r>
              <a:rPr lang="sk-SK" dirty="0"/>
              <a:t>: 0.7593524141916755</a:t>
            </a:r>
          </a:p>
          <a:p>
            <a:r>
              <a:rPr lang="sk-SK" dirty="0" err="1"/>
              <a:t>Recall</a:t>
            </a:r>
            <a:r>
              <a:rPr lang="sk-SK" dirty="0"/>
              <a:t>: 0.7533511203674289</a:t>
            </a:r>
          </a:p>
        </p:txBody>
      </p:sp>
    </p:spTree>
    <p:extLst>
      <p:ext uri="{BB962C8B-B14F-4D97-AF65-F5344CB8AC3E}">
        <p14:creationId xmlns:p14="http://schemas.microsoft.com/office/powerpoint/2010/main" val="115999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E87F377D-9791-6144-D662-206F9CAABE28}"/>
              </a:ext>
            </a:extLst>
          </p:cNvPr>
          <p:cNvSpPr txBox="1"/>
          <p:nvPr/>
        </p:nvSpPr>
        <p:spPr>
          <a:xfrm>
            <a:off x="1852056" y="136732"/>
            <a:ext cx="8626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0D38568-D96A-0E53-4E69-EC70033C89D7}"/>
              </a:ext>
            </a:extLst>
          </p:cNvPr>
          <p:cNvSpPr txBox="1"/>
          <p:nvPr/>
        </p:nvSpPr>
        <p:spPr>
          <a:xfrm>
            <a:off x="7640351" y="5420881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Accuracy</a:t>
            </a:r>
            <a:r>
              <a:rPr lang="sk-SK" dirty="0"/>
              <a:t>: 0.7660668380462725</a:t>
            </a:r>
          </a:p>
          <a:p>
            <a:r>
              <a:rPr lang="sk-SK" dirty="0" err="1"/>
              <a:t>Precision</a:t>
            </a:r>
            <a:r>
              <a:rPr lang="sk-SK" dirty="0"/>
              <a:t>: 0.7960353271463412</a:t>
            </a:r>
          </a:p>
          <a:p>
            <a:r>
              <a:rPr lang="sk-SK" dirty="0" err="1"/>
              <a:t>Recall</a:t>
            </a:r>
            <a:r>
              <a:rPr lang="sk-SK" dirty="0"/>
              <a:t>: 0.8093610029840571</a:t>
            </a:r>
          </a:p>
        </p:txBody>
      </p:sp>
      <p:pic>
        <p:nvPicPr>
          <p:cNvPr id="7" name="Obrázok 6" descr="Obrázok, na ktorom je text, snímka obrazovky, číslo, písmo&#10;&#10;Automaticky generovaný popis">
            <a:extLst>
              <a:ext uri="{FF2B5EF4-FFF2-40B4-BE49-F238E27FC236}">
                <a16:creationId xmlns:a16="http://schemas.microsoft.com/office/drawing/2014/main" id="{3A7AC984-3211-B796-D758-7BE99E63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26" y="939869"/>
            <a:ext cx="5187636" cy="4354935"/>
          </a:xfrm>
          <a:prstGeom prst="rect">
            <a:avLst/>
          </a:prstGeom>
        </p:spPr>
      </p:pic>
      <p:pic>
        <p:nvPicPr>
          <p:cNvPr id="9" name="Obrázok 8" descr="Obrázok, na ktorom je text, snímka obrazovky, vývoj, rad&#10;&#10;Automaticky generovaný popis">
            <a:extLst>
              <a:ext uri="{FF2B5EF4-FFF2-40B4-BE49-F238E27FC236}">
                <a16:creationId xmlns:a16="http://schemas.microsoft.com/office/drawing/2014/main" id="{0C0AAC4A-8E46-8C5B-FEF3-71793369F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2" y="814951"/>
            <a:ext cx="3963799" cy="312707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B741350-785D-B2A0-6DFF-0695654B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22" y="3942027"/>
            <a:ext cx="3776070" cy="27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0AB59EF-2457-B22E-FBD1-25BEF3E566C1}"/>
              </a:ext>
            </a:extLst>
          </p:cNvPr>
          <p:cNvSpPr txBox="1"/>
          <p:nvPr/>
        </p:nvSpPr>
        <p:spPr>
          <a:xfrm>
            <a:off x="4977740" y="170915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9077F89-E04E-3269-9AF0-18B04BD45F55}"/>
              </a:ext>
            </a:extLst>
          </p:cNvPr>
          <p:cNvSpPr txBox="1"/>
          <p:nvPr/>
        </p:nvSpPr>
        <p:spPr>
          <a:xfrm>
            <a:off x="1230594" y="1384419"/>
            <a:ext cx="4865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34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(7 of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: (1941, 34)</a:t>
            </a:r>
          </a:p>
        </p:txBody>
      </p:sp>
      <p:pic>
        <p:nvPicPr>
          <p:cNvPr id="5" name="Obrázok 4" descr="Obrázok, na ktorom je text, písmo, snímka obrazovky, dokument&#10;&#10;Automaticky generovaný popis">
            <a:extLst>
              <a:ext uri="{FF2B5EF4-FFF2-40B4-BE49-F238E27FC236}">
                <a16:creationId xmlns:a16="http://schemas.microsoft.com/office/drawing/2014/main" id="{70DE7CA5-CB4A-8367-BD4E-8D7E3398B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23" y="0"/>
            <a:ext cx="1811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0AB59EF-2457-B22E-FBD1-25BEF3E566C1}"/>
              </a:ext>
            </a:extLst>
          </p:cNvPr>
          <p:cNvSpPr txBox="1"/>
          <p:nvPr/>
        </p:nvSpPr>
        <p:spPr>
          <a:xfrm>
            <a:off x="4977740" y="170915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 descr="Obrázok, na ktorom je text, snímka obrazovky, číslo, rovnobežný&#10;&#10;Automaticky generovaný popis">
            <a:extLst>
              <a:ext uri="{FF2B5EF4-FFF2-40B4-BE49-F238E27FC236}">
                <a16:creationId xmlns:a16="http://schemas.microsoft.com/office/drawing/2014/main" id="{0E4890F0-E790-4E1D-C872-F0A5ADE0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9" y="837801"/>
            <a:ext cx="6475613" cy="58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0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, snímka obrazovky, diagram, vývoj&#10;&#10;Automaticky generovaný popis">
            <a:extLst>
              <a:ext uri="{FF2B5EF4-FFF2-40B4-BE49-F238E27FC236}">
                <a16:creationId xmlns:a16="http://schemas.microsoft.com/office/drawing/2014/main" id="{D60C1DEC-7E44-35E4-B767-24361AAEB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94" y="597538"/>
            <a:ext cx="7039412" cy="5662924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88303568-5AF0-725F-00C0-5E952EFBEE38}"/>
              </a:ext>
            </a:extLst>
          </p:cNvPr>
          <p:cNvSpPr txBox="1"/>
          <p:nvPr/>
        </p:nvSpPr>
        <p:spPr>
          <a:xfrm>
            <a:off x="5520948" y="89434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7BB0AF87-3B9D-1A8E-E7C5-A1ED882699CD}"/>
              </a:ext>
            </a:extLst>
          </p:cNvPr>
          <p:cNvSpPr txBox="1"/>
          <p:nvPr/>
        </p:nvSpPr>
        <p:spPr>
          <a:xfrm>
            <a:off x="521293" y="1256232"/>
            <a:ext cx="71487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 – </a:t>
            </a:r>
            <a:r>
              <a:rPr lang="sk-SK" dirty="0" err="1"/>
              <a:t>score</a:t>
            </a:r>
            <a:r>
              <a:rPr lang="sk-SK" dirty="0"/>
              <a:t> </a:t>
            </a:r>
            <a:r>
              <a:rPr lang="sk-SK" dirty="0" err="1"/>
              <a:t>normalization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Train</a:t>
            </a:r>
            <a:r>
              <a:rPr lang="sk-SK" dirty="0"/>
              <a:t> </a:t>
            </a:r>
            <a:r>
              <a:rPr lang="sk-SK" dirty="0" err="1"/>
              <a:t>valid</a:t>
            </a:r>
            <a:r>
              <a:rPr lang="sk-SK" dirty="0"/>
              <a:t> </a:t>
            </a:r>
            <a:r>
              <a:rPr lang="sk-SK" dirty="0" err="1"/>
              <a:t>split</a:t>
            </a:r>
            <a:r>
              <a:rPr lang="sk-SK" dirty="0"/>
              <a:t> 80:20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Categorical</a:t>
            </a:r>
            <a:r>
              <a:rPr lang="sk-SK" dirty="0"/>
              <a:t> </a:t>
            </a:r>
            <a:r>
              <a:rPr lang="sk-SK" dirty="0" err="1"/>
              <a:t>parameters</a:t>
            </a:r>
            <a:r>
              <a:rPr lang="sk-SK" dirty="0"/>
              <a:t> </a:t>
            </a:r>
            <a:r>
              <a:rPr lang="sk-SK" dirty="0" err="1"/>
              <a:t>were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binary</a:t>
            </a:r>
            <a:r>
              <a:rPr lang="sk-SK" dirty="0"/>
              <a:t> (</a:t>
            </a:r>
            <a:r>
              <a:rPr lang="sk-SK" dirty="0" err="1"/>
              <a:t>transformation</a:t>
            </a:r>
            <a:r>
              <a:rPr lang="sk-SK" dirty="0"/>
              <a:t> to 0 and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Feature </a:t>
            </a:r>
            <a:r>
              <a:rPr lang="sk-SK" dirty="0" err="1"/>
              <a:t>selection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</a:t>
            </a:r>
            <a:r>
              <a:rPr lang="sk-SK" dirty="0" err="1"/>
              <a:t>DecisionTree</a:t>
            </a:r>
            <a:r>
              <a:rPr lang="sk-SK" dirty="0"/>
              <a:t> </a:t>
            </a:r>
            <a:r>
              <a:rPr lang="sk-SK" dirty="0" err="1"/>
              <a:t>importance</a:t>
            </a:r>
            <a:r>
              <a:rPr lang="sk-SK" dirty="0"/>
              <a:t> ( &lt;= 0.05)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37C926-E724-9815-F298-325D73F0360F}"/>
              </a:ext>
            </a:extLst>
          </p:cNvPr>
          <p:cNvSpPr txBox="1"/>
          <p:nvPr/>
        </p:nvSpPr>
        <p:spPr>
          <a:xfrm>
            <a:off x="4706036" y="92480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4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9C8897C3-1142-3420-13BC-C5192FF7E801}"/>
              </a:ext>
            </a:extLst>
          </p:cNvPr>
          <p:cNvSpPr txBox="1"/>
          <p:nvPr/>
        </p:nvSpPr>
        <p:spPr>
          <a:xfrm>
            <a:off x="3993500" y="-22469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text, diagram, rad, vývoj&#10;&#10;Automaticky generovaný popis">
            <a:extLst>
              <a:ext uri="{FF2B5EF4-FFF2-40B4-BE49-F238E27FC236}">
                <a16:creationId xmlns:a16="http://schemas.microsoft.com/office/drawing/2014/main" id="{D0FB3AEC-450A-3B6C-CF32-EE7A40FC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35" y="685417"/>
            <a:ext cx="905001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7BB0AF87-3B9D-1A8E-E7C5-A1ED882699CD}"/>
              </a:ext>
            </a:extLst>
          </p:cNvPr>
          <p:cNvSpPr txBox="1"/>
          <p:nvPr/>
        </p:nvSpPr>
        <p:spPr>
          <a:xfrm>
            <a:off x="521293" y="1256232"/>
            <a:ext cx="6913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Batch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Learning</a:t>
            </a:r>
            <a:r>
              <a:rPr lang="sk-SK" dirty="0"/>
              <a:t> rate: 0.006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Patience</a:t>
            </a:r>
            <a:r>
              <a:rPr lang="sk-SK" dirty="0"/>
              <a:t>: 150 </a:t>
            </a:r>
            <a:r>
              <a:rPr lang="sk-SK" dirty="0" err="1"/>
              <a:t>epochs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Optimizer</a:t>
            </a:r>
            <a:r>
              <a:rPr lang="sk-SK" dirty="0"/>
              <a:t>: SGD - (so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impact</a:t>
            </a:r>
            <a:r>
              <a:rPr lang="sk-SK" dirty="0"/>
              <a:t> of </a:t>
            </a:r>
            <a:r>
              <a:rPr lang="sk-SK" dirty="0" err="1"/>
              <a:t>batch</a:t>
            </a:r>
            <a:r>
              <a:rPr lang="sk-SK" dirty="0"/>
              <a:t> </a:t>
            </a:r>
            <a:r>
              <a:rPr lang="sk-SK" dirty="0" err="1"/>
              <a:t>norm</a:t>
            </a:r>
            <a:r>
              <a:rPr lang="sk-S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Loss</a:t>
            </a:r>
            <a:r>
              <a:rPr lang="sk-SK" dirty="0"/>
              <a:t> -&gt; BCE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binary</a:t>
            </a:r>
            <a:r>
              <a:rPr lang="sk-SK" dirty="0"/>
              <a:t> and </a:t>
            </a:r>
            <a:r>
              <a:rPr lang="sk-SK" dirty="0" err="1"/>
              <a:t>CrossEntropy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multiclass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37C926-E724-9815-F298-325D73F0360F}"/>
              </a:ext>
            </a:extLst>
          </p:cNvPr>
          <p:cNvSpPr txBox="1"/>
          <p:nvPr/>
        </p:nvSpPr>
        <p:spPr>
          <a:xfrm>
            <a:off x="4020752" y="143755"/>
            <a:ext cx="4150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786D7BFE-D808-E2B3-FEA9-4210CDB8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3" y="2644517"/>
            <a:ext cx="11455139" cy="35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7BB0AF87-3B9D-1A8E-E7C5-A1ED882699CD}"/>
              </a:ext>
            </a:extLst>
          </p:cNvPr>
          <p:cNvSpPr txBox="1"/>
          <p:nvPr/>
        </p:nvSpPr>
        <p:spPr>
          <a:xfrm>
            <a:off x="521293" y="1256232"/>
            <a:ext cx="5122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Architecture</a:t>
            </a:r>
            <a:r>
              <a:rPr lang="sk-SK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Linear</a:t>
            </a:r>
            <a:r>
              <a:rPr lang="sk-SK" dirty="0"/>
              <a:t> </a:t>
            </a:r>
            <a:r>
              <a:rPr lang="sk-SK" dirty="0" err="1"/>
              <a:t>block</a:t>
            </a:r>
            <a:r>
              <a:rPr lang="sk-SK" dirty="0"/>
              <a:t> - LB (</a:t>
            </a:r>
            <a:r>
              <a:rPr lang="sk-SK" dirty="0" err="1"/>
              <a:t>linear</a:t>
            </a:r>
            <a:r>
              <a:rPr lang="sk-SK" dirty="0"/>
              <a:t> -&gt; </a:t>
            </a:r>
            <a:r>
              <a:rPr lang="sk-SK" dirty="0" err="1"/>
              <a:t>batch</a:t>
            </a:r>
            <a:r>
              <a:rPr lang="sk-SK" dirty="0"/>
              <a:t> </a:t>
            </a:r>
            <a:r>
              <a:rPr lang="sk-SK" dirty="0" err="1"/>
              <a:t>norm</a:t>
            </a:r>
            <a:r>
              <a:rPr lang="sk-SK" dirty="0"/>
              <a:t> -&gt; </a:t>
            </a:r>
            <a:r>
              <a:rPr lang="sk-SK" dirty="0" err="1"/>
              <a:t>ReLU</a:t>
            </a:r>
            <a:r>
              <a:rPr lang="sk-S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Sigmoid</a:t>
            </a:r>
            <a:r>
              <a:rPr lang="sk-SK" dirty="0"/>
              <a:t> (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binary</a:t>
            </a:r>
            <a:r>
              <a:rPr lang="sk-SK" dirty="0"/>
              <a:t> </a:t>
            </a:r>
            <a:r>
              <a:rPr lang="sk-SK" dirty="0" err="1"/>
              <a:t>classification</a:t>
            </a:r>
            <a:r>
              <a:rPr lang="sk-SK" dirty="0"/>
              <a:t>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37C926-E724-9815-F298-325D73F0360F}"/>
              </a:ext>
            </a:extLst>
          </p:cNvPr>
          <p:cNvSpPr txBox="1"/>
          <p:nvPr/>
        </p:nvSpPr>
        <p:spPr>
          <a:xfrm>
            <a:off x="4634702" y="207130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0C1D0EFD-7826-32B2-8356-E0CEE3CEC9BE}"/>
              </a:ext>
            </a:extLst>
          </p:cNvPr>
          <p:cNvSpPr/>
          <p:nvPr/>
        </p:nvSpPr>
        <p:spPr>
          <a:xfrm>
            <a:off x="4694241" y="2930425"/>
            <a:ext cx="596856" cy="2603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LB1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05356999-527B-169A-4F83-BEC01704F280}"/>
              </a:ext>
            </a:extLst>
          </p:cNvPr>
          <p:cNvSpPr/>
          <p:nvPr/>
        </p:nvSpPr>
        <p:spPr>
          <a:xfrm>
            <a:off x="5797572" y="3284293"/>
            <a:ext cx="596855" cy="1689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LB2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B3C36B17-39DA-7F4F-3DAE-3C5F51734D5D}"/>
              </a:ext>
            </a:extLst>
          </p:cNvPr>
          <p:cNvSpPr/>
          <p:nvPr/>
        </p:nvSpPr>
        <p:spPr>
          <a:xfrm>
            <a:off x="6900902" y="3566800"/>
            <a:ext cx="596854" cy="989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LB3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9581F4BC-C48C-C0B4-9509-0E9CE03C0899}"/>
              </a:ext>
            </a:extLst>
          </p:cNvPr>
          <p:cNvSpPr/>
          <p:nvPr/>
        </p:nvSpPr>
        <p:spPr>
          <a:xfrm>
            <a:off x="3246794" y="3566800"/>
            <a:ext cx="731510" cy="11622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Input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CA31F8F2-7CF3-7BD1-C1CF-9EF76E07EC54}"/>
              </a:ext>
            </a:extLst>
          </p:cNvPr>
          <p:cNvSpPr/>
          <p:nvPr/>
        </p:nvSpPr>
        <p:spPr>
          <a:xfrm>
            <a:off x="8213693" y="3787584"/>
            <a:ext cx="658216" cy="5476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Out</a:t>
            </a:r>
            <a:endParaRPr lang="sk-SK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DF8CD7F3-41A5-FBB6-8E87-142CCA09A6DA}"/>
              </a:ext>
            </a:extLst>
          </p:cNvPr>
          <p:cNvCxnSpPr>
            <a:cxnSpLocks/>
          </p:cNvCxnSpPr>
          <p:nvPr/>
        </p:nvCxnSpPr>
        <p:spPr>
          <a:xfrm>
            <a:off x="4091528" y="4115302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D40C2AD9-CDDD-E119-BA55-8AA2CD3F1384}"/>
              </a:ext>
            </a:extLst>
          </p:cNvPr>
          <p:cNvCxnSpPr>
            <a:cxnSpLocks/>
          </p:cNvCxnSpPr>
          <p:nvPr/>
        </p:nvCxnSpPr>
        <p:spPr>
          <a:xfrm>
            <a:off x="5308079" y="4098141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12CD328-2E40-9ACD-BE74-0714E40DE8AB}"/>
              </a:ext>
            </a:extLst>
          </p:cNvPr>
          <p:cNvCxnSpPr>
            <a:cxnSpLocks/>
          </p:cNvCxnSpPr>
          <p:nvPr/>
        </p:nvCxnSpPr>
        <p:spPr>
          <a:xfrm>
            <a:off x="6411409" y="4096856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FB0E190F-7EA3-CC34-224A-67EE20717BBA}"/>
              </a:ext>
            </a:extLst>
          </p:cNvPr>
          <p:cNvCxnSpPr>
            <a:cxnSpLocks/>
          </p:cNvCxnSpPr>
          <p:nvPr/>
        </p:nvCxnSpPr>
        <p:spPr>
          <a:xfrm>
            <a:off x="7634504" y="4096856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1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7BB0AF87-3B9D-1A8E-E7C5-A1ED882699CD}"/>
              </a:ext>
            </a:extLst>
          </p:cNvPr>
          <p:cNvSpPr txBox="1"/>
          <p:nvPr/>
        </p:nvSpPr>
        <p:spPr>
          <a:xfrm>
            <a:off x="521293" y="1256232"/>
            <a:ext cx="5122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Architecture</a:t>
            </a:r>
            <a:r>
              <a:rPr lang="sk-SK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Linear</a:t>
            </a:r>
            <a:r>
              <a:rPr lang="sk-SK" dirty="0"/>
              <a:t> </a:t>
            </a:r>
            <a:r>
              <a:rPr lang="sk-SK" dirty="0" err="1"/>
              <a:t>block</a:t>
            </a:r>
            <a:r>
              <a:rPr lang="sk-SK" dirty="0"/>
              <a:t> - LB (</a:t>
            </a:r>
            <a:r>
              <a:rPr lang="sk-SK" dirty="0" err="1"/>
              <a:t>linear</a:t>
            </a:r>
            <a:r>
              <a:rPr lang="sk-SK" dirty="0"/>
              <a:t> -&gt; </a:t>
            </a:r>
            <a:r>
              <a:rPr lang="sk-SK" dirty="0" err="1"/>
              <a:t>batch</a:t>
            </a:r>
            <a:r>
              <a:rPr lang="sk-SK" dirty="0"/>
              <a:t> </a:t>
            </a:r>
            <a:r>
              <a:rPr lang="sk-SK" dirty="0" err="1"/>
              <a:t>norm</a:t>
            </a:r>
            <a:r>
              <a:rPr lang="sk-SK" dirty="0"/>
              <a:t> -&gt; </a:t>
            </a:r>
            <a:r>
              <a:rPr lang="sk-SK" dirty="0" err="1"/>
              <a:t>ReLU</a:t>
            </a:r>
            <a:r>
              <a:rPr lang="sk-S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Sigmoid</a:t>
            </a:r>
            <a:r>
              <a:rPr lang="sk-SK" dirty="0"/>
              <a:t> (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binary</a:t>
            </a:r>
            <a:r>
              <a:rPr lang="sk-SK" dirty="0"/>
              <a:t> </a:t>
            </a:r>
            <a:r>
              <a:rPr lang="sk-SK" dirty="0" err="1"/>
              <a:t>classification</a:t>
            </a:r>
            <a:r>
              <a:rPr lang="sk-SK" dirty="0"/>
              <a:t>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37C926-E724-9815-F298-325D73F0360F}"/>
              </a:ext>
            </a:extLst>
          </p:cNvPr>
          <p:cNvSpPr txBox="1"/>
          <p:nvPr/>
        </p:nvSpPr>
        <p:spPr>
          <a:xfrm>
            <a:off x="4634702" y="207130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0C1D0EFD-7826-32B2-8356-E0CEE3CEC9BE}"/>
              </a:ext>
            </a:extLst>
          </p:cNvPr>
          <p:cNvSpPr/>
          <p:nvPr/>
        </p:nvSpPr>
        <p:spPr>
          <a:xfrm>
            <a:off x="4694241" y="2930425"/>
            <a:ext cx="596856" cy="2603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LB1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05356999-527B-169A-4F83-BEC01704F280}"/>
              </a:ext>
            </a:extLst>
          </p:cNvPr>
          <p:cNvSpPr/>
          <p:nvPr/>
        </p:nvSpPr>
        <p:spPr>
          <a:xfrm>
            <a:off x="5797572" y="3284293"/>
            <a:ext cx="596855" cy="1689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LB2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B3C36B17-39DA-7F4F-3DAE-3C5F51734D5D}"/>
              </a:ext>
            </a:extLst>
          </p:cNvPr>
          <p:cNvSpPr/>
          <p:nvPr/>
        </p:nvSpPr>
        <p:spPr>
          <a:xfrm>
            <a:off x="6900902" y="3566800"/>
            <a:ext cx="596854" cy="989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LB3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9581F4BC-C48C-C0B4-9509-0E9CE03C0899}"/>
              </a:ext>
            </a:extLst>
          </p:cNvPr>
          <p:cNvSpPr/>
          <p:nvPr/>
        </p:nvSpPr>
        <p:spPr>
          <a:xfrm>
            <a:off x="3246794" y="3566800"/>
            <a:ext cx="731510" cy="11622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Input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CA31F8F2-7CF3-7BD1-C1CF-9EF76E07EC54}"/>
              </a:ext>
            </a:extLst>
          </p:cNvPr>
          <p:cNvSpPr/>
          <p:nvPr/>
        </p:nvSpPr>
        <p:spPr>
          <a:xfrm>
            <a:off x="8213693" y="3787584"/>
            <a:ext cx="658216" cy="5476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Out</a:t>
            </a:r>
            <a:endParaRPr lang="sk-SK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DF8CD7F3-41A5-FBB6-8E87-142CCA09A6DA}"/>
              </a:ext>
            </a:extLst>
          </p:cNvPr>
          <p:cNvCxnSpPr>
            <a:cxnSpLocks/>
          </p:cNvCxnSpPr>
          <p:nvPr/>
        </p:nvCxnSpPr>
        <p:spPr>
          <a:xfrm>
            <a:off x="4091528" y="4115302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D40C2AD9-CDDD-E119-BA55-8AA2CD3F1384}"/>
              </a:ext>
            </a:extLst>
          </p:cNvPr>
          <p:cNvCxnSpPr>
            <a:cxnSpLocks/>
          </p:cNvCxnSpPr>
          <p:nvPr/>
        </p:nvCxnSpPr>
        <p:spPr>
          <a:xfrm>
            <a:off x="5308079" y="4098141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12CD328-2E40-9ACD-BE74-0714E40DE8AB}"/>
              </a:ext>
            </a:extLst>
          </p:cNvPr>
          <p:cNvCxnSpPr>
            <a:cxnSpLocks/>
          </p:cNvCxnSpPr>
          <p:nvPr/>
        </p:nvCxnSpPr>
        <p:spPr>
          <a:xfrm>
            <a:off x="6411409" y="4096856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FB0E190F-7EA3-CC34-224A-67EE20717BBA}"/>
              </a:ext>
            </a:extLst>
          </p:cNvPr>
          <p:cNvCxnSpPr>
            <a:cxnSpLocks/>
          </p:cNvCxnSpPr>
          <p:nvPr/>
        </p:nvCxnSpPr>
        <p:spPr>
          <a:xfrm>
            <a:off x="7634504" y="4096856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445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273</Words>
  <Application>Microsoft Office PowerPoint</Application>
  <PresentationFormat>Širokouhlá</PresentationFormat>
  <Paragraphs>72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Source Sans Pro</vt:lpstr>
      <vt:lpstr>Motív Office</vt:lpstr>
      <vt:lpstr>Steel Plates Dataset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Experiments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Richard Szarka</dc:creator>
  <cp:lastModifiedBy>Richard Szarka</cp:lastModifiedBy>
  <cp:revision>6</cp:revision>
  <dcterms:created xsi:type="dcterms:W3CDTF">2024-03-12T18:58:36Z</dcterms:created>
  <dcterms:modified xsi:type="dcterms:W3CDTF">2024-03-19T12:46:18Z</dcterms:modified>
</cp:coreProperties>
</file>