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ca\Desktop\FIIT\MIP\Semestralna_praca_MIP\graf%20duoling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Aktívny užívatelia duolinga v miliónoch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5.9745406824146967E-2"/>
          <c:y val="0.27217592592592593"/>
          <c:w val="0.90414348206474193"/>
          <c:h val="0.6420986439195101"/>
        </c:manualLayout>
      </c:layout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6"/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Hárok1!$B$3:$B$8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2016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Hárok1!$C$3:$C$8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1D-4FAE-93A4-46200CB37A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58088400"/>
        <c:axId val="458082824"/>
      </c:lineChart>
      <c:catAx>
        <c:axId val="45808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cap="sq" cmpd="sng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8082824"/>
        <c:crosses val="autoZero"/>
        <c:auto val="1"/>
        <c:lblAlgn val="ctr"/>
        <c:lblOffset val="100"/>
        <c:noMultiLvlLbl val="0"/>
      </c:catAx>
      <c:valAx>
        <c:axId val="458082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808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99CD4-C28E-4F78-A72D-2F5A14AD7C2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12290D-15F1-423C-9C82-C17984413011}">
      <dgm:prSet/>
      <dgm:spPr/>
      <dgm:t>
        <a:bodyPr/>
        <a:lstStyle/>
        <a:p>
          <a:r>
            <a:rPr lang="sk-SK" dirty="0"/>
            <a:t>1 Čo je e-learning?</a:t>
          </a:r>
          <a:endParaRPr lang="en-US" dirty="0"/>
        </a:p>
      </dgm:t>
    </dgm:pt>
    <dgm:pt modelId="{6382FD0F-D71E-4A1B-A8FA-6563FB0C4185}" type="parTrans" cxnId="{B2E04CBD-11CF-4B43-9E28-B369EF29CC10}">
      <dgm:prSet/>
      <dgm:spPr/>
      <dgm:t>
        <a:bodyPr/>
        <a:lstStyle/>
        <a:p>
          <a:endParaRPr lang="en-US"/>
        </a:p>
      </dgm:t>
    </dgm:pt>
    <dgm:pt modelId="{0481E112-BA0A-4FDF-9968-B2AC6B9DECBA}" type="sibTrans" cxnId="{B2E04CBD-11CF-4B43-9E28-B369EF29CC10}">
      <dgm:prSet/>
      <dgm:spPr/>
      <dgm:t>
        <a:bodyPr/>
        <a:lstStyle/>
        <a:p>
          <a:endParaRPr lang="en-US"/>
        </a:p>
      </dgm:t>
    </dgm:pt>
    <dgm:pt modelId="{8623117C-59CE-434B-86D6-04B4AA1F3B9B}">
      <dgm:prSet/>
      <dgm:spPr/>
      <dgm:t>
        <a:bodyPr/>
        <a:lstStyle/>
        <a:p>
          <a:r>
            <a:rPr lang="sk-SK"/>
            <a:t>1.1   Výhody e-learningu</a:t>
          </a:r>
          <a:endParaRPr lang="en-US" dirty="0"/>
        </a:p>
      </dgm:t>
    </dgm:pt>
    <dgm:pt modelId="{BFF9F88A-942C-4E9D-ABBD-4F0A61FBB45B}" type="parTrans" cxnId="{1020213B-931E-4628-AA1E-B434B402C340}">
      <dgm:prSet/>
      <dgm:spPr/>
      <dgm:t>
        <a:bodyPr/>
        <a:lstStyle/>
        <a:p>
          <a:endParaRPr lang="en-US"/>
        </a:p>
      </dgm:t>
    </dgm:pt>
    <dgm:pt modelId="{4957FC5B-71CB-4A5D-A6FC-C88E04069255}" type="sibTrans" cxnId="{1020213B-931E-4628-AA1E-B434B402C340}">
      <dgm:prSet/>
      <dgm:spPr/>
      <dgm:t>
        <a:bodyPr/>
        <a:lstStyle/>
        <a:p>
          <a:endParaRPr lang="en-US"/>
        </a:p>
      </dgm:t>
    </dgm:pt>
    <dgm:pt modelId="{12912EF9-8DD8-4BF3-A17C-2C0B5594A6A5}">
      <dgm:prSet/>
      <dgm:spPr/>
      <dgm:t>
        <a:bodyPr/>
        <a:lstStyle/>
        <a:p>
          <a:r>
            <a:rPr lang="sk-SK" dirty="0"/>
            <a:t>1.2   Nevýhody e-learningu   </a:t>
          </a:r>
          <a:endParaRPr lang="en-US" dirty="0"/>
        </a:p>
      </dgm:t>
    </dgm:pt>
    <dgm:pt modelId="{218BA9E4-28B1-4329-B7E7-7A873A39D7FC}" type="parTrans" cxnId="{3CE89AC1-BAFA-4509-A46A-C917ECB7DC40}">
      <dgm:prSet/>
      <dgm:spPr/>
      <dgm:t>
        <a:bodyPr/>
        <a:lstStyle/>
        <a:p>
          <a:endParaRPr lang="en-US"/>
        </a:p>
      </dgm:t>
    </dgm:pt>
    <dgm:pt modelId="{1A6D2CF4-3947-4890-B874-F0F92A9DB4BB}" type="sibTrans" cxnId="{3CE89AC1-BAFA-4509-A46A-C917ECB7DC40}">
      <dgm:prSet/>
      <dgm:spPr/>
      <dgm:t>
        <a:bodyPr/>
        <a:lstStyle/>
        <a:p>
          <a:endParaRPr lang="en-US"/>
        </a:p>
      </dgm:t>
    </dgm:pt>
    <dgm:pt modelId="{1F601441-EC6C-4129-860B-6760120363AF}">
      <dgm:prSet/>
      <dgm:spPr/>
      <dgm:t>
        <a:bodyPr/>
        <a:lstStyle/>
        <a:p>
          <a:r>
            <a:rPr lang="sk-SK" dirty="0"/>
            <a:t>2 Najznámejšie a najobľúbenejšie e-learningové možnosti učenia sa jazyka</a:t>
          </a:r>
          <a:endParaRPr lang="en-US" dirty="0"/>
        </a:p>
      </dgm:t>
    </dgm:pt>
    <dgm:pt modelId="{DE4B6064-D09A-4034-A1D0-13671AD703F5}" type="parTrans" cxnId="{D9E2F59D-EC16-4029-B9DF-1212AB254977}">
      <dgm:prSet/>
      <dgm:spPr/>
      <dgm:t>
        <a:bodyPr/>
        <a:lstStyle/>
        <a:p>
          <a:endParaRPr lang="en-US"/>
        </a:p>
      </dgm:t>
    </dgm:pt>
    <dgm:pt modelId="{66E1E32D-8196-4703-BBA9-AC3689F39115}" type="sibTrans" cxnId="{D9E2F59D-EC16-4029-B9DF-1212AB254977}">
      <dgm:prSet/>
      <dgm:spPr/>
      <dgm:t>
        <a:bodyPr/>
        <a:lstStyle/>
        <a:p>
          <a:endParaRPr lang="en-US"/>
        </a:p>
      </dgm:t>
    </dgm:pt>
    <dgm:pt modelId="{6317170D-FEBA-48BB-93B5-34C746362215}">
      <dgm:prSet/>
      <dgm:spPr/>
      <dgm:t>
        <a:bodyPr/>
        <a:lstStyle/>
        <a:p>
          <a:r>
            <a:rPr lang="sk-SK"/>
            <a:t>2.1   Aplikácia Duolingo</a:t>
          </a:r>
          <a:endParaRPr lang="en-US"/>
        </a:p>
      </dgm:t>
    </dgm:pt>
    <dgm:pt modelId="{5652D618-0E3E-4AA4-AEC4-4A73273CC200}" type="parTrans" cxnId="{26E6ECB1-80B5-49C2-A9E6-6109B50088D5}">
      <dgm:prSet/>
      <dgm:spPr/>
      <dgm:t>
        <a:bodyPr/>
        <a:lstStyle/>
        <a:p>
          <a:endParaRPr lang="en-US"/>
        </a:p>
      </dgm:t>
    </dgm:pt>
    <dgm:pt modelId="{1E0FCB31-7A06-4F2A-BC6A-8CA5FA3CE744}" type="sibTrans" cxnId="{26E6ECB1-80B5-49C2-A9E6-6109B50088D5}">
      <dgm:prSet/>
      <dgm:spPr/>
      <dgm:t>
        <a:bodyPr/>
        <a:lstStyle/>
        <a:p>
          <a:endParaRPr lang="en-US"/>
        </a:p>
      </dgm:t>
    </dgm:pt>
    <dgm:pt modelId="{92AFDA09-FE91-4AC5-939F-B994A9CC08CE}">
      <dgm:prSet/>
      <dgm:spPr/>
      <dgm:t>
        <a:bodyPr/>
        <a:lstStyle/>
        <a:p>
          <a:r>
            <a:rPr lang="sk-SK"/>
            <a:t>2.2   Aplikácia HelloTalk</a:t>
          </a:r>
          <a:endParaRPr lang="en-US"/>
        </a:p>
      </dgm:t>
    </dgm:pt>
    <dgm:pt modelId="{CE06FDD1-BB93-45AB-87BD-3D5A4992E24A}" type="parTrans" cxnId="{9A2BE8C5-3DBC-4BBA-811E-5886379E7535}">
      <dgm:prSet/>
      <dgm:spPr/>
      <dgm:t>
        <a:bodyPr/>
        <a:lstStyle/>
        <a:p>
          <a:endParaRPr lang="en-US"/>
        </a:p>
      </dgm:t>
    </dgm:pt>
    <dgm:pt modelId="{57904F2A-E1C0-4928-ABF7-3A0D0A99D416}" type="sibTrans" cxnId="{9A2BE8C5-3DBC-4BBA-811E-5886379E7535}">
      <dgm:prSet/>
      <dgm:spPr/>
      <dgm:t>
        <a:bodyPr/>
        <a:lstStyle/>
        <a:p>
          <a:endParaRPr lang="en-US"/>
        </a:p>
      </dgm:t>
    </dgm:pt>
    <dgm:pt modelId="{E15D9C4A-02BE-43FD-BC2A-2E2C52AD3646}">
      <dgm:prSet/>
      <dgm:spPr/>
      <dgm:t>
        <a:bodyPr/>
        <a:lstStyle/>
        <a:p>
          <a:r>
            <a:rPr lang="sk-SK"/>
            <a:t>2.3   Aplikácia Tandem</a:t>
          </a:r>
          <a:endParaRPr lang="en-US"/>
        </a:p>
      </dgm:t>
    </dgm:pt>
    <dgm:pt modelId="{E0DC6997-670A-4369-8672-E140EC08C974}" type="parTrans" cxnId="{0B8662E3-F664-435D-8BE9-ED4398DCDEE1}">
      <dgm:prSet/>
      <dgm:spPr/>
      <dgm:t>
        <a:bodyPr/>
        <a:lstStyle/>
        <a:p>
          <a:endParaRPr lang="en-US"/>
        </a:p>
      </dgm:t>
    </dgm:pt>
    <dgm:pt modelId="{91FE937E-0369-4FB4-ABB1-6C8AC7D86C9A}" type="sibTrans" cxnId="{0B8662E3-F664-435D-8BE9-ED4398DCDEE1}">
      <dgm:prSet/>
      <dgm:spPr/>
      <dgm:t>
        <a:bodyPr/>
        <a:lstStyle/>
        <a:p>
          <a:endParaRPr lang="en-US"/>
        </a:p>
      </dgm:t>
    </dgm:pt>
    <dgm:pt modelId="{F01D16E9-52CD-4B5C-A1E1-495E3C4B0EC3}">
      <dgm:prSet/>
      <dgm:spPr/>
      <dgm:t>
        <a:bodyPr/>
        <a:lstStyle/>
        <a:p>
          <a:r>
            <a:rPr lang="sk-SK"/>
            <a:t>2.4   Jazykové blogy</a:t>
          </a:r>
          <a:endParaRPr lang="en-US"/>
        </a:p>
      </dgm:t>
    </dgm:pt>
    <dgm:pt modelId="{B344ADDC-6106-41B2-BF07-89B9DB747B53}" type="parTrans" cxnId="{2D703D5E-0CCC-47BC-B027-C20DACD4F87C}">
      <dgm:prSet/>
      <dgm:spPr/>
      <dgm:t>
        <a:bodyPr/>
        <a:lstStyle/>
        <a:p>
          <a:endParaRPr lang="en-US"/>
        </a:p>
      </dgm:t>
    </dgm:pt>
    <dgm:pt modelId="{94325B60-384B-4FDA-AEB0-41BA78696DF6}" type="sibTrans" cxnId="{2D703D5E-0CCC-47BC-B027-C20DACD4F87C}">
      <dgm:prSet/>
      <dgm:spPr/>
      <dgm:t>
        <a:bodyPr/>
        <a:lstStyle/>
        <a:p>
          <a:endParaRPr lang="en-US"/>
        </a:p>
      </dgm:t>
    </dgm:pt>
    <dgm:pt modelId="{E5B9177E-7ABB-47D6-8F7E-7F5EF904B99B}">
      <dgm:prSet/>
      <dgm:spPr/>
      <dgm:t>
        <a:bodyPr/>
        <a:lstStyle/>
        <a:p>
          <a:r>
            <a:rPr lang="sk-SK" dirty="0"/>
            <a:t>3 Efektívnosť e-learningu pri jazykovom vzdelávaní </a:t>
          </a:r>
          <a:endParaRPr lang="en-US" dirty="0"/>
        </a:p>
      </dgm:t>
    </dgm:pt>
    <dgm:pt modelId="{294A41E5-7B24-4E08-BAE7-2022698B8B91}" type="parTrans" cxnId="{087B568F-3E26-44B2-9F50-6CC236B6B091}">
      <dgm:prSet/>
      <dgm:spPr/>
      <dgm:t>
        <a:bodyPr/>
        <a:lstStyle/>
        <a:p>
          <a:endParaRPr lang="en-US"/>
        </a:p>
      </dgm:t>
    </dgm:pt>
    <dgm:pt modelId="{79A4EFA0-C4DD-4BFC-A3B5-A2298D2715E5}" type="sibTrans" cxnId="{087B568F-3E26-44B2-9F50-6CC236B6B091}">
      <dgm:prSet/>
      <dgm:spPr/>
      <dgm:t>
        <a:bodyPr/>
        <a:lstStyle/>
        <a:p>
          <a:endParaRPr lang="en-US"/>
        </a:p>
      </dgm:t>
    </dgm:pt>
    <dgm:pt modelId="{B8406895-8321-441C-997F-EFEB9F26337B}">
      <dgm:prSet/>
      <dgm:spPr/>
      <dgm:t>
        <a:bodyPr/>
        <a:lstStyle/>
        <a:p>
          <a:r>
            <a:rPr lang="sk-SK"/>
            <a:t>3.1   Vplyv Duolinga na slovnú zásobu</a:t>
          </a:r>
          <a:endParaRPr lang="en-US"/>
        </a:p>
      </dgm:t>
    </dgm:pt>
    <dgm:pt modelId="{DA543E5C-7B7D-4831-A1F3-E1B28225886E}" type="parTrans" cxnId="{84486474-42C0-4783-A032-33016B148E7A}">
      <dgm:prSet/>
      <dgm:spPr/>
      <dgm:t>
        <a:bodyPr/>
        <a:lstStyle/>
        <a:p>
          <a:endParaRPr lang="en-US"/>
        </a:p>
      </dgm:t>
    </dgm:pt>
    <dgm:pt modelId="{DB13541B-1D4D-4F94-ABA1-449E54272D4C}" type="sibTrans" cxnId="{84486474-42C0-4783-A032-33016B148E7A}">
      <dgm:prSet/>
      <dgm:spPr/>
      <dgm:t>
        <a:bodyPr/>
        <a:lstStyle/>
        <a:p>
          <a:endParaRPr lang="en-US"/>
        </a:p>
      </dgm:t>
    </dgm:pt>
    <dgm:pt modelId="{EAD5E8EF-CA18-4D41-A3BA-DF17406D5208}" type="pres">
      <dgm:prSet presAssocID="{66599CD4-C28E-4F78-A72D-2F5A14AD7C2D}" presName="linear" presStyleCnt="0">
        <dgm:presLayoutVars>
          <dgm:animLvl val="lvl"/>
          <dgm:resizeHandles val="exact"/>
        </dgm:presLayoutVars>
      </dgm:prSet>
      <dgm:spPr/>
    </dgm:pt>
    <dgm:pt modelId="{7FEB92C8-30BA-4752-BA65-CCA784EBFC76}" type="pres">
      <dgm:prSet presAssocID="{FD12290D-15F1-423C-9C82-C179844130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CC61D4-7039-428A-8BC4-622A7D402158}" type="pres">
      <dgm:prSet presAssocID="{FD12290D-15F1-423C-9C82-C17984413011}" presName="childText" presStyleLbl="revTx" presStyleIdx="0" presStyleCnt="3">
        <dgm:presLayoutVars>
          <dgm:bulletEnabled val="1"/>
        </dgm:presLayoutVars>
      </dgm:prSet>
      <dgm:spPr/>
    </dgm:pt>
    <dgm:pt modelId="{FF519FC6-9E74-4391-AEB7-ADF3EE140CE6}" type="pres">
      <dgm:prSet presAssocID="{1F601441-EC6C-4129-860B-6760120363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ABA613-DAAD-45AA-9AD7-E15609481CA0}" type="pres">
      <dgm:prSet presAssocID="{1F601441-EC6C-4129-860B-6760120363AF}" presName="childText" presStyleLbl="revTx" presStyleIdx="1" presStyleCnt="3">
        <dgm:presLayoutVars>
          <dgm:bulletEnabled val="1"/>
        </dgm:presLayoutVars>
      </dgm:prSet>
      <dgm:spPr/>
    </dgm:pt>
    <dgm:pt modelId="{92340275-0C96-4640-AE95-A318F2CE21B2}" type="pres">
      <dgm:prSet presAssocID="{E5B9177E-7ABB-47D6-8F7E-7F5EF904B9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C3B863-CFDB-46A5-B6A4-7B41E44ADBB6}" type="pres">
      <dgm:prSet presAssocID="{E5B9177E-7ABB-47D6-8F7E-7F5EF904B99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020213B-931E-4628-AA1E-B434B402C340}" srcId="{FD12290D-15F1-423C-9C82-C17984413011}" destId="{8623117C-59CE-434B-86D6-04B4AA1F3B9B}" srcOrd="0" destOrd="0" parTransId="{BFF9F88A-942C-4E9D-ABBD-4F0A61FBB45B}" sibTransId="{4957FC5B-71CB-4A5D-A6FC-C88E04069255}"/>
    <dgm:cxn modelId="{7D13D73C-354D-4340-A14A-B13FDD9030CA}" type="presOf" srcId="{F01D16E9-52CD-4B5C-A1E1-495E3C4B0EC3}" destId="{1AABA613-DAAD-45AA-9AD7-E15609481CA0}" srcOrd="0" destOrd="3" presId="urn:microsoft.com/office/officeart/2005/8/layout/vList2"/>
    <dgm:cxn modelId="{1063713E-22D7-40B5-B9BB-A63E45199D54}" type="presOf" srcId="{66599CD4-C28E-4F78-A72D-2F5A14AD7C2D}" destId="{EAD5E8EF-CA18-4D41-A3BA-DF17406D5208}" srcOrd="0" destOrd="0" presId="urn:microsoft.com/office/officeart/2005/8/layout/vList2"/>
    <dgm:cxn modelId="{2D703D5E-0CCC-47BC-B027-C20DACD4F87C}" srcId="{1F601441-EC6C-4129-860B-6760120363AF}" destId="{F01D16E9-52CD-4B5C-A1E1-495E3C4B0EC3}" srcOrd="3" destOrd="0" parTransId="{B344ADDC-6106-41B2-BF07-89B9DB747B53}" sibTransId="{94325B60-384B-4FDA-AEB0-41BA78696DF6}"/>
    <dgm:cxn modelId="{30CCB660-41E4-4940-A4EC-1768B9AE7F37}" type="presOf" srcId="{92AFDA09-FE91-4AC5-939F-B994A9CC08CE}" destId="{1AABA613-DAAD-45AA-9AD7-E15609481CA0}" srcOrd="0" destOrd="1" presId="urn:microsoft.com/office/officeart/2005/8/layout/vList2"/>
    <dgm:cxn modelId="{9F256F41-52B7-41C9-BBC7-146B1DB3EEB7}" type="presOf" srcId="{E5B9177E-7ABB-47D6-8F7E-7F5EF904B99B}" destId="{92340275-0C96-4640-AE95-A318F2CE21B2}" srcOrd="0" destOrd="0" presId="urn:microsoft.com/office/officeart/2005/8/layout/vList2"/>
    <dgm:cxn modelId="{DA6FE545-D578-48F3-8D0F-6D57B5DED820}" type="presOf" srcId="{12912EF9-8DD8-4BF3-A17C-2C0B5594A6A5}" destId="{6FCC61D4-7039-428A-8BC4-622A7D402158}" srcOrd="0" destOrd="1" presId="urn:microsoft.com/office/officeart/2005/8/layout/vList2"/>
    <dgm:cxn modelId="{D83F796F-A5EF-40BA-990E-E0BEDC8E17DF}" type="presOf" srcId="{6317170D-FEBA-48BB-93B5-34C746362215}" destId="{1AABA613-DAAD-45AA-9AD7-E15609481CA0}" srcOrd="0" destOrd="0" presId="urn:microsoft.com/office/officeart/2005/8/layout/vList2"/>
    <dgm:cxn modelId="{4DCB2871-29F7-46D1-8DEE-1F16CB9CEBC4}" type="presOf" srcId="{8623117C-59CE-434B-86D6-04B4AA1F3B9B}" destId="{6FCC61D4-7039-428A-8BC4-622A7D402158}" srcOrd="0" destOrd="0" presId="urn:microsoft.com/office/officeart/2005/8/layout/vList2"/>
    <dgm:cxn modelId="{84486474-42C0-4783-A032-33016B148E7A}" srcId="{E5B9177E-7ABB-47D6-8F7E-7F5EF904B99B}" destId="{B8406895-8321-441C-997F-EFEB9F26337B}" srcOrd="0" destOrd="0" parTransId="{DA543E5C-7B7D-4831-A1F3-E1B28225886E}" sibTransId="{DB13541B-1D4D-4F94-ABA1-449E54272D4C}"/>
    <dgm:cxn modelId="{7122EE7D-CCDD-4040-86F4-E435462F43B3}" type="presOf" srcId="{E15D9C4A-02BE-43FD-BC2A-2E2C52AD3646}" destId="{1AABA613-DAAD-45AA-9AD7-E15609481CA0}" srcOrd="0" destOrd="2" presId="urn:microsoft.com/office/officeart/2005/8/layout/vList2"/>
    <dgm:cxn modelId="{087B568F-3E26-44B2-9F50-6CC236B6B091}" srcId="{66599CD4-C28E-4F78-A72D-2F5A14AD7C2D}" destId="{E5B9177E-7ABB-47D6-8F7E-7F5EF904B99B}" srcOrd="2" destOrd="0" parTransId="{294A41E5-7B24-4E08-BAE7-2022698B8B91}" sibTransId="{79A4EFA0-C4DD-4BFC-A3B5-A2298D2715E5}"/>
    <dgm:cxn modelId="{D9E2F59D-EC16-4029-B9DF-1212AB254977}" srcId="{66599CD4-C28E-4F78-A72D-2F5A14AD7C2D}" destId="{1F601441-EC6C-4129-860B-6760120363AF}" srcOrd="1" destOrd="0" parTransId="{DE4B6064-D09A-4034-A1D0-13671AD703F5}" sibTransId="{66E1E32D-8196-4703-BBA9-AC3689F39115}"/>
    <dgm:cxn modelId="{26E6ECB1-80B5-49C2-A9E6-6109B50088D5}" srcId="{1F601441-EC6C-4129-860B-6760120363AF}" destId="{6317170D-FEBA-48BB-93B5-34C746362215}" srcOrd="0" destOrd="0" parTransId="{5652D618-0E3E-4AA4-AEC4-4A73273CC200}" sibTransId="{1E0FCB31-7A06-4F2A-BC6A-8CA5FA3CE744}"/>
    <dgm:cxn modelId="{5F6FB2B6-CB24-4935-8A46-7F5C75710E37}" type="presOf" srcId="{B8406895-8321-441C-997F-EFEB9F26337B}" destId="{EBC3B863-CFDB-46A5-B6A4-7B41E44ADBB6}" srcOrd="0" destOrd="0" presId="urn:microsoft.com/office/officeart/2005/8/layout/vList2"/>
    <dgm:cxn modelId="{B2E04CBD-11CF-4B43-9E28-B369EF29CC10}" srcId="{66599CD4-C28E-4F78-A72D-2F5A14AD7C2D}" destId="{FD12290D-15F1-423C-9C82-C17984413011}" srcOrd="0" destOrd="0" parTransId="{6382FD0F-D71E-4A1B-A8FA-6563FB0C4185}" sibTransId="{0481E112-BA0A-4FDF-9968-B2AC6B9DECBA}"/>
    <dgm:cxn modelId="{3CE89AC1-BAFA-4509-A46A-C917ECB7DC40}" srcId="{FD12290D-15F1-423C-9C82-C17984413011}" destId="{12912EF9-8DD8-4BF3-A17C-2C0B5594A6A5}" srcOrd="1" destOrd="0" parTransId="{218BA9E4-28B1-4329-B7E7-7A873A39D7FC}" sibTransId="{1A6D2CF4-3947-4890-B874-F0F92A9DB4BB}"/>
    <dgm:cxn modelId="{9A2BE8C5-3DBC-4BBA-811E-5886379E7535}" srcId="{1F601441-EC6C-4129-860B-6760120363AF}" destId="{92AFDA09-FE91-4AC5-939F-B994A9CC08CE}" srcOrd="1" destOrd="0" parTransId="{CE06FDD1-BB93-45AB-87BD-3D5A4992E24A}" sibTransId="{57904F2A-E1C0-4928-ABF7-3A0D0A99D416}"/>
    <dgm:cxn modelId="{0B8662E3-F664-435D-8BE9-ED4398DCDEE1}" srcId="{1F601441-EC6C-4129-860B-6760120363AF}" destId="{E15D9C4A-02BE-43FD-BC2A-2E2C52AD3646}" srcOrd="2" destOrd="0" parTransId="{E0DC6997-670A-4369-8672-E140EC08C974}" sibTransId="{91FE937E-0369-4FB4-ABB1-6C8AC7D86C9A}"/>
    <dgm:cxn modelId="{397DBDEB-D517-4452-941B-B370D16022FE}" type="presOf" srcId="{FD12290D-15F1-423C-9C82-C17984413011}" destId="{7FEB92C8-30BA-4752-BA65-CCA784EBFC76}" srcOrd="0" destOrd="0" presId="urn:microsoft.com/office/officeart/2005/8/layout/vList2"/>
    <dgm:cxn modelId="{29F82EF0-2451-43EC-BF68-28B572DE537F}" type="presOf" srcId="{1F601441-EC6C-4129-860B-6760120363AF}" destId="{FF519FC6-9E74-4391-AEB7-ADF3EE140CE6}" srcOrd="0" destOrd="0" presId="urn:microsoft.com/office/officeart/2005/8/layout/vList2"/>
    <dgm:cxn modelId="{80B136DE-F718-453F-AC6B-DA56FA61CBD9}" type="presParOf" srcId="{EAD5E8EF-CA18-4D41-A3BA-DF17406D5208}" destId="{7FEB92C8-30BA-4752-BA65-CCA784EBFC76}" srcOrd="0" destOrd="0" presId="urn:microsoft.com/office/officeart/2005/8/layout/vList2"/>
    <dgm:cxn modelId="{3882A78A-579F-4B24-8E36-AA07959C75E4}" type="presParOf" srcId="{EAD5E8EF-CA18-4D41-A3BA-DF17406D5208}" destId="{6FCC61D4-7039-428A-8BC4-622A7D402158}" srcOrd="1" destOrd="0" presId="urn:microsoft.com/office/officeart/2005/8/layout/vList2"/>
    <dgm:cxn modelId="{2E161856-2F2C-4401-B04F-8BCAC8B6760A}" type="presParOf" srcId="{EAD5E8EF-CA18-4D41-A3BA-DF17406D5208}" destId="{FF519FC6-9E74-4391-AEB7-ADF3EE140CE6}" srcOrd="2" destOrd="0" presId="urn:microsoft.com/office/officeart/2005/8/layout/vList2"/>
    <dgm:cxn modelId="{D12B961D-471D-49C0-ACE3-AAFF65B53F96}" type="presParOf" srcId="{EAD5E8EF-CA18-4D41-A3BA-DF17406D5208}" destId="{1AABA613-DAAD-45AA-9AD7-E15609481CA0}" srcOrd="3" destOrd="0" presId="urn:microsoft.com/office/officeart/2005/8/layout/vList2"/>
    <dgm:cxn modelId="{01F4FB5C-B850-4ED9-B758-8999B830BBBC}" type="presParOf" srcId="{EAD5E8EF-CA18-4D41-A3BA-DF17406D5208}" destId="{92340275-0C96-4640-AE95-A318F2CE21B2}" srcOrd="4" destOrd="0" presId="urn:microsoft.com/office/officeart/2005/8/layout/vList2"/>
    <dgm:cxn modelId="{3774CD96-182A-49BB-96F9-E8441E14D148}" type="presParOf" srcId="{EAD5E8EF-CA18-4D41-A3BA-DF17406D5208}" destId="{EBC3B863-CFDB-46A5-B6A4-7B41E44ADBB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B92C8-30BA-4752-BA65-CCA784EBFC76}">
      <dsp:nvSpPr>
        <dsp:cNvPr id="0" name=""/>
        <dsp:cNvSpPr/>
      </dsp:nvSpPr>
      <dsp:spPr>
        <a:xfrm>
          <a:off x="0" y="54783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1 Čo je e-learning?</a:t>
          </a:r>
          <a:endParaRPr lang="en-US" sz="2300" kern="1200" dirty="0"/>
        </a:p>
      </dsp:txBody>
      <dsp:txXfrm>
        <a:off x="42693" y="97476"/>
        <a:ext cx="6180625" cy="789189"/>
      </dsp:txXfrm>
    </dsp:sp>
    <dsp:sp modelId="{6FCC61D4-7039-428A-8BC4-622A7D402158}">
      <dsp:nvSpPr>
        <dsp:cNvPr id="0" name=""/>
        <dsp:cNvSpPr/>
      </dsp:nvSpPr>
      <dsp:spPr>
        <a:xfrm>
          <a:off x="0" y="929358"/>
          <a:ext cx="6266011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1.1   Výhody e-learningu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 dirty="0"/>
            <a:t>1.2   Nevýhody e-learningu   </a:t>
          </a:r>
          <a:endParaRPr lang="en-US" sz="1800" kern="1200" dirty="0"/>
        </a:p>
      </dsp:txBody>
      <dsp:txXfrm>
        <a:off x="0" y="929358"/>
        <a:ext cx="6266011" cy="595125"/>
      </dsp:txXfrm>
    </dsp:sp>
    <dsp:sp modelId="{FF519FC6-9E74-4391-AEB7-ADF3EE140CE6}">
      <dsp:nvSpPr>
        <dsp:cNvPr id="0" name=""/>
        <dsp:cNvSpPr/>
      </dsp:nvSpPr>
      <dsp:spPr>
        <a:xfrm>
          <a:off x="0" y="1524483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10056566"/>
                <a:satOff val="-328"/>
                <a:lumOff val="3529"/>
                <a:alphaOff val="0"/>
                <a:tint val="96000"/>
                <a:lumMod val="104000"/>
              </a:schemeClr>
            </a:gs>
            <a:gs pos="100000">
              <a:schemeClr val="accent2">
                <a:hueOff val="10056566"/>
                <a:satOff val="-328"/>
                <a:lumOff val="352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2 Najznámejšie a najobľúbenejšie e-learningové možnosti učenia sa jazyka</a:t>
          </a:r>
          <a:endParaRPr lang="en-US" sz="2300" kern="1200" dirty="0"/>
        </a:p>
      </dsp:txBody>
      <dsp:txXfrm>
        <a:off x="42693" y="1567176"/>
        <a:ext cx="6180625" cy="789189"/>
      </dsp:txXfrm>
    </dsp:sp>
    <dsp:sp modelId="{1AABA613-DAAD-45AA-9AD7-E15609481CA0}">
      <dsp:nvSpPr>
        <dsp:cNvPr id="0" name=""/>
        <dsp:cNvSpPr/>
      </dsp:nvSpPr>
      <dsp:spPr>
        <a:xfrm>
          <a:off x="0" y="2399058"/>
          <a:ext cx="6266011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2.1   Aplikácia Duolingo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2.2   Aplikácia HelloTalk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2.3   Aplikácia Tandem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2.4   Jazykové blogy</a:t>
          </a:r>
          <a:endParaRPr lang="en-US" sz="1800" kern="1200"/>
        </a:p>
      </dsp:txBody>
      <dsp:txXfrm>
        <a:off x="0" y="2399058"/>
        <a:ext cx="6266011" cy="1190250"/>
      </dsp:txXfrm>
    </dsp:sp>
    <dsp:sp modelId="{92340275-0C96-4640-AE95-A318F2CE21B2}">
      <dsp:nvSpPr>
        <dsp:cNvPr id="0" name=""/>
        <dsp:cNvSpPr/>
      </dsp:nvSpPr>
      <dsp:spPr>
        <a:xfrm>
          <a:off x="0" y="3589308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20113132"/>
                <a:satOff val="-656"/>
                <a:lumOff val="7059"/>
                <a:alphaOff val="0"/>
                <a:tint val="96000"/>
                <a:lumMod val="104000"/>
              </a:schemeClr>
            </a:gs>
            <a:gs pos="100000">
              <a:schemeClr val="accent2">
                <a:hueOff val="20113132"/>
                <a:satOff val="-656"/>
                <a:lumOff val="705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3 Efektívnosť e-learningu pri jazykovom vzdelávaní </a:t>
          </a:r>
          <a:endParaRPr lang="en-US" sz="2300" kern="1200" dirty="0"/>
        </a:p>
      </dsp:txBody>
      <dsp:txXfrm>
        <a:off x="42693" y="3632001"/>
        <a:ext cx="6180625" cy="789189"/>
      </dsp:txXfrm>
    </dsp:sp>
    <dsp:sp modelId="{EBC3B863-CFDB-46A5-B6A4-7B41E44ADBB6}">
      <dsp:nvSpPr>
        <dsp:cNvPr id="0" name=""/>
        <dsp:cNvSpPr/>
      </dsp:nvSpPr>
      <dsp:spPr>
        <a:xfrm>
          <a:off x="0" y="4463883"/>
          <a:ext cx="626601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3.1   Vplyv Duolinga na slovnú zásobu</a:t>
          </a:r>
          <a:endParaRPr lang="en-US" sz="1800" kern="1200"/>
        </a:p>
      </dsp:txBody>
      <dsp:txXfrm>
        <a:off x="0" y="4463883"/>
        <a:ext cx="6266011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1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019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5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2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79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67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6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8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8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5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6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4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11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ofapps.com/data/duolingo-statistic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A8511-50B8-41C5-8A6B-F41BB35DF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800" dirty="0"/>
              <a:t>Možnosti a efektívnosť získania jazykových znalostí prostredníctvom e-learningu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456ADE7-CA11-4F0B-99C0-1E3B2B5B6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C89A26"/>
                </a:solidFill>
              </a:rPr>
              <a:t>Richard Szarka</a:t>
            </a:r>
          </a:p>
          <a:p>
            <a:r>
              <a:rPr lang="sk-SK" dirty="0">
                <a:solidFill>
                  <a:srgbClr val="C89A26"/>
                </a:solidFill>
              </a:rPr>
              <a:t> Slovenská technická univerzita v Bratislave Fakulta informatiky a informačných technológií </a:t>
            </a:r>
          </a:p>
          <a:p>
            <a:r>
              <a:rPr lang="sk-SK" dirty="0">
                <a:solidFill>
                  <a:srgbClr val="C89A26"/>
                </a:solidFill>
              </a:rPr>
              <a:t>xszarkar@stuba.sk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D8A8C1-3803-4680-B344-FBE5B035E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095" r="11408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8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D7A735F-2869-4E77-9586-E6F8779A2E26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BF8D663C-5263-4DBA-A076-81EF5ED71F48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2AC861CC-5DEF-49AF-BB6E-29FAB1A3B61E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2.1  Jazykové blogy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655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49A305EF-83C8-41C9-ABF4-938FD7027393}"/>
              </a:ext>
            </a:extLst>
          </p:cNvPr>
          <p:cNvGrpSpPr/>
          <p:nvPr/>
        </p:nvGrpSpPr>
        <p:grpSpPr>
          <a:xfrm>
            <a:off x="2962994" y="248513"/>
            <a:ext cx="6266011" cy="874575"/>
            <a:chOff x="0" y="3589308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15323F20-BEBC-4CDD-9A6C-4FCB1D59C820}"/>
                </a:ext>
              </a:extLst>
            </p:cNvPr>
            <p:cNvSpPr/>
            <p:nvPr/>
          </p:nvSpPr>
          <p:spPr>
            <a:xfrm>
              <a:off x="0" y="3589308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0113132"/>
                <a:satOff val="-656"/>
                <a:lumOff val="7059"/>
                <a:alphaOff val="0"/>
              </a:schemeClr>
            </a:fillRef>
            <a:effectRef idx="2">
              <a:schemeClr val="accent2">
                <a:hueOff val="20113132"/>
                <a:satOff val="-656"/>
                <a:lumOff val="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6B5DF0C8-C835-4615-9170-2C8E479FC95A}"/>
                </a:ext>
              </a:extLst>
            </p:cNvPr>
            <p:cNvSpPr txBox="1"/>
            <p:nvPr/>
          </p:nvSpPr>
          <p:spPr>
            <a:xfrm>
              <a:off x="42693" y="3632001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3 Efektívnosť e-learningu pri jazykovom vzdelávaní 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54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10B6904B-D34C-4063-B4D5-E859004B60E8}"/>
              </a:ext>
            </a:extLst>
          </p:cNvPr>
          <p:cNvSpPr txBox="1"/>
          <p:nvPr/>
        </p:nvSpPr>
        <p:spPr>
          <a:xfrm>
            <a:off x="633743" y="609599"/>
            <a:ext cx="3413156" cy="5273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Obsah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BlokTextu 2">
            <a:extLst>
              <a:ext uri="{FF2B5EF4-FFF2-40B4-BE49-F238E27FC236}">
                <a16:creationId xmlns:a16="http://schemas.microsoft.com/office/drawing/2014/main" id="{A5FBC081-DBE5-40D0-AA59-CBFB4DACA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919481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993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9062506-CA04-4EA8-8BB7-8ED014F2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720182A-0557-4427-B466-EEEEE85A8A75}"/>
              </a:ext>
            </a:extLst>
          </p:cNvPr>
          <p:cNvSpPr txBox="1"/>
          <p:nvPr/>
        </p:nvSpPr>
        <p:spPr>
          <a:xfrm>
            <a:off x="913794" y="4778733"/>
            <a:ext cx="10353761" cy="133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85750"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Vedomé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použitie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komunikačných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a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sieťových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technológii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na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učenie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a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učenie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sa</a:t>
            </a:r>
            <a:r>
              <a:rPr lang="sk-SK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(šetrenie času a financií)</a:t>
            </a:r>
            <a:endParaRPr lang="en-US" sz="4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3937257-9B07-4360-A672-8DC1DB622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5" name="Skupina 4">
            <a:extLst>
              <a:ext uri="{FF2B5EF4-FFF2-40B4-BE49-F238E27FC236}">
                <a16:creationId xmlns:a16="http://schemas.microsoft.com/office/drawing/2014/main" id="{4AD39789-0B1D-4C30-9002-309884970AC8}"/>
              </a:ext>
            </a:extLst>
          </p:cNvPr>
          <p:cNvGrpSpPr/>
          <p:nvPr/>
        </p:nvGrpSpPr>
        <p:grpSpPr>
          <a:xfrm>
            <a:off x="642938" y="1487142"/>
            <a:ext cx="10912475" cy="1523103"/>
            <a:chOff x="0" y="54783"/>
            <a:chExt cx="6266011" cy="874575"/>
          </a:xfrm>
        </p:grpSpPr>
        <p:sp>
          <p:nvSpPr>
            <p:cNvPr id="6" name="Obdĺžnik: zaoblené rohy 5">
              <a:extLst>
                <a:ext uri="{FF2B5EF4-FFF2-40B4-BE49-F238E27FC236}">
                  <a16:creationId xmlns:a16="http://schemas.microsoft.com/office/drawing/2014/main" id="{F96619E2-51B5-4780-B2BD-7C32C9183FD0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bdĺžnik: zaoblené rohy 4">
              <a:extLst>
                <a:ext uri="{FF2B5EF4-FFF2-40B4-BE49-F238E27FC236}">
                  <a16:creationId xmlns:a16="http://schemas.microsoft.com/office/drawing/2014/main" id="{0C28DFDC-03E8-4A4B-8BCE-E5D2F0BEC4E4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5000" kern="1200" dirty="0"/>
                <a:t>1 Čo je e-learning?</a:t>
              </a:r>
              <a:endParaRPr lang="en-US" sz="5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44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8A40E8A3-76B8-4552-86F9-0D9579549080}"/>
              </a:ext>
            </a:extLst>
          </p:cNvPr>
          <p:cNvSpPr txBox="1"/>
          <p:nvPr/>
        </p:nvSpPr>
        <p:spPr>
          <a:xfrm>
            <a:off x="5279472" y="2396565"/>
            <a:ext cx="5844760" cy="329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e-learning je rýchly, dynamický a znižuje výdavky (ako napríklad cestovanie)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lekcie sú pripravované rôznymi učiteľmi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interaktívne cvičenia zvyšujú motiváciu študentov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 e-learningu prinášajú rozličné skúsenosti rôznym ľuďom a takéto aktivity pomáhajú tiež ľahšiemu učeniu,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je to druh kooperatívneho vzdelávania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6A5B71CD-A795-4E92-8FD5-35C32F5A3B18}"/>
              </a:ext>
            </a:extLst>
          </p:cNvPr>
          <p:cNvGrpSpPr/>
          <p:nvPr/>
        </p:nvGrpSpPr>
        <p:grpSpPr>
          <a:xfrm>
            <a:off x="632815" y="2915779"/>
            <a:ext cx="4003193" cy="558743"/>
            <a:chOff x="0" y="547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496607D0-6A36-43A7-BBD6-D9B36D1522D9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37F9D4D9-8243-4B30-89FA-550930914949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k-SK" sz="2000" dirty="0"/>
                <a:t>1.1   Výhody e-learningu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879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>
            <a:extLst>
              <a:ext uri="{FF2B5EF4-FFF2-40B4-BE49-F238E27FC236}">
                <a16:creationId xmlns:a16="http://schemas.microsoft.com/office/drawing/2014/main" id="{8A40E8A3-76B8-4552-86F9-0D9579549080}"/>
              </a:ext>
            </a:extLst>
          </p:cNvPr>
          <p:cNvSpPr txBox="1"/>
          <p:nvPr/>
        </p:nvSpPr>
        <p:spPr>
          <a:xfrm>
            <a:off x="5590190" y="2343299"/>
            <a:ext cx="5844760" cy="329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e-learning je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rýchly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dynamický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znižuje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výdavky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napríklad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cestovanie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lekcie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pripravované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učiteľmi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interaktívne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cvičenia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zvyšujú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motiváciu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študentov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e-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prinášajú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rozličné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skúsenosti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ľuďom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takéto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pomáhajú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tiež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ľahšiemu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učeniu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je to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druh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kooperatívneho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vzdelávania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6A5B71CD-A795-4E92-8FD5-35C32F5A3B18}"/>
              </a:ext>
            </a:extLst>
          </p:cNvPr>
          <p:cNvGrpSpPr/>
          <p:nvPr/>
        </p:nvGrpSpPr>
        <p:grpSpPr>
          <a:xfrm>
            <a:off x="632815" y="2915779"/>
            <a:ext cx="4003193" cy="558743"/>
            <a:chOff x="0" y="547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496607D0-6A36-43A7-BBD6-D9B36D1522D9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37F9D4D9-8243-4B30-89FA-550930914949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lvl="0" algn="ctr"/>
              <a:r>
                <a:rPr lang="sk-SK" sz="2000" dirty="0"/>
                <a:t>1.2   Nevýhody e-learningu  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77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DBE16CAA-311D-4884-98B4-83BB371C4256}"/>
              </a:ext>
            </a:extLst>
          </p:cNvPr>
          <p:cNvGrpSpPr/>
          <p:nvPr/>
        </p:nvGrpSpPr>
        <p:grpSpPr>
          <a:xfrm>
            <a:off x="2776563" y="434943"/>
            <a:ext cx="6266011" cy="874575"/>
            <a:chOff x="0" y="15244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E388BC69-D9CA-48CC-80AB-301C3407A85E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1FD1AD27-56F2-4EF0-BA82-AD16A8B0B41B}"/>
                </a:ext>
              </a:extLst>
            </p:cNvPr>
            <p:cNvSpPr txBox="1"/>
            <p:nvPr/>
          </p:nvSpPr>
          <p:spPr>
            <a:xfrm>
              <a:off x="42693" y="15671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 Najznámejšie a najobľúbenejšie e-learningové možnosti učenia sa jazyka</a:t>
              </a:r>
              <a:endParaRPr lang="en-US" sz="2300" kern="1200" dirty="0"/>
            </a:p>
          </p:txBody>
        </p:sp>
      </p:grpSp>
      <p:sp>
        <p:nvSpPr>
          <p:cNvPr id="5" name="BlokTextu 4">
            <a:extLst>
              <a:ext uri="{FF2B5EF4-FFF2-40B4-BE49-F238E27FC236}">
                <a16:creationId xmlns:a16="http://schemas.microsoft.com/office/drawing/2014/main" id="{F4F69338-B426-48BE-991F-A76A5B7A4C4B}"/>
              </a:ext>
            </a:extLst>
          </p:cNvPr>
          <p:cNvSpPr txBox="1"/>
          <p:nvPr/>
        </p:nvSpPr>
        <p:spPr>
          <a:xfrm>
            <a:off x="3133817" y="1409844"/>
            <a:ext cx="811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Často mobilné aplikácie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ľahká dostupnosť, atraktívne spracovanie, zadarmo (s výnimkou </a:t>
            </a:r>
            <a:r>
              <a:rPr lang="sk-SK" dirty="0" err="1"/>
              <a:t>premium</a:t>
            </a:r>
            <a:r>
              <a:rPr lang="sk-SK" dirty="0"/>
              <a:t> verzií)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144906AB-A981-4009-B7B0-699815154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43" y="2944519"/>
            <a:ext cx="5048250" cy="2762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864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624EE1E8-275D-4A0C-89F3-81A140094F6D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4" name="Obdĺžnik: zaoblené rohy 3">
              <a:extLst>
                <a:ext uri="{FF2B5EF4-FFF2-40B4-BE49-F238E27FC236}">
                  <a16:creationId xmlns:a16="http://schemas.microsoft.com/office/drawing/2014/main" id="{72B8571D-0F5F-41B3-A4D5-486D6150038F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Obdĺžnik: zaoblené rohy 4">
              <a:extLst>
                <a:ext uri="{FF2B5EF4-FFF2-40B4-BE49-F238E27FC236}">
                  <a16:creationId xmlns:a16="http://schemas.microsoft.com/office/drawing/2014/main" id="{DF4B9C73-C650-4BD6-BA72-E8AF8B6F41D3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2.1  </a:t>
              </a:r>
              <a:r>
                <a:rPr lang="sk-SK" sz="2300" dirty="0"/>
                <a:t>Aplikácia </a:t>
              </a:r>
              <a:r>
                <a:rPr lang="sk-SK" sz="2300" dirty="0" err="1"/>
                <a:t>Duolingo</a:t>
              </a:r>
              <a:endParaRPr lang="en-US" sz="2300" kern="1200" dirty="0"/>
            </a:p>
          </p:txBody>
        </p:sp>
      </p:grp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8C083B9-CA36-4B8A-83D2-B9CE9009D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872600"/>
              </p:ext>
            </p:extLst>
          </p:nvPr>
        </p:nvGraphicFramePr>
        <p:xfrm>
          <a:off x="7210148" y="1391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BlokTextu 1">
            <a:extLst>
              <a:ext uri="{FF2B5EF4-FFF2-40B4-BE49-F238E27FC236}">
                <a16:creationId xmlns:a16="http://schemas.microsoft.com/office/drawing/2014/main" id="{DEA743F6-5DCD-4620-9F1C-F53E430A8BEB}"/>
              </a:ext>
            </a:extLst>
          </p:cNvPr>
          <p:cNvSpPr txBox="1"/>
          <p:nvPr/>
        </p:nvSpPr>
        <p:spPr>
          <a:xfrm>
            <a:off x="807869" y="1609013"/>
            <a:ext cx="5415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36 kurzov pre Anglicky hovoriacich používateľov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Nie je kurz pre Slovensky hovoriacich používateľov</a:t>
            </a:r>
          </a:p>
          <a:p>
            <a:r>
              <a:rPr lang="sk-SK" dirty="0"/>
              <a:t>	(Česky 1 kurz,  Nemecky 4 kurzy)</a:t>
            </a:r>
          </a:p>
          <a:p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Novinka </a:t>
            </a:r>
            <a:r>
              <a:rPr lang="sk-SK" dirty="0" err="1"/>
              <a:t>Duolingo</a:t>
            </a:r>
            <a:r>
              <a:rPr lang="sk-SK" dirty="0"/>
              <a:t> </a:t>
            </a:r>
            <a:r>
              <a:rPr lang="sk-SK" dirty="0" err="1"/>
              <a:t>stories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624353EE-77B7-4F71-9457-838B492CA523}"/>
              </a:ext>
            </a:extLst>
          </p:cNvPr>
          <p:cNvCxnSpPr>
            <a:cxnSpLocks/>
          </p:cNvCxnSpPr>
          <p:nvPr/>
        </p:nvCxnSpPr>
        <p:spPr>
          <a:xfrm flipV="1">
            <a:off x="6578354" y="4927107"/>
            <a:ext cx="710213" cy="119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80DF4645-A4A6-4CA7-9A7B-49E1C89FAE06}"/>
              </a:ext>
            </a:extLst>
          </p:cNvPr>
          <p:cNvCxnSpPr>
            <a:cxnSpLocks/>
          </p:cNvCxnSpPr>
          <p:nvPr/>
        </p:nvCxnSpPr>
        <p:spPr>
          <a:xfrm flipV="1">
            <a:off x="10619173" y="5060272"/>
            <a:ext cx="584446" cy="106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C5283C2C-3F96-4717-8222-3DFA80E18C74}"/>
              </a:ext>
            </a:extLst>
          </p:cNvPr>
          <p:cNvSpPr txBox="1"/>
          <p:nvPr/>
        </p:nvSpPr>
        <p:spPr>
          <a:xfrm>
            <a:off x="6994125" y="4589573"/>
            <a:ext cx="10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2012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ACD4A8BF-D35B-4441-9B1E-D86FB15C05C9}"/>
              </a:ext>
            </a:extLst>
          </p:cNvPr>
          <p:cNvSpPr txBox="1"/>
          <p:nvPr/>
        </p:nvSpPr>
        <p:spPr>
          <a:xfrm>
            <a:off x="10904737" y="4690940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2020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600A0E92-EC6D-453E-99C5-60C346577119}"/>
              </a:ext>
            </a:extLst>
          </p:cNvPr>
          <p:cNvSpPr txBox="1"/>
          <p:nvPr/>
        </p:nvSpPr>
        <p:spPr>
          <a:xfrm>
            <a:off x="6096000" y="6118540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5 kurzov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5342A3C4-D9DE-4DD4-A6E4-DD20792490EE}"/>
              </a:ext>
            </a:extLst>
          </p:cNvPr>
          <p:cNvSpPr txBox="1"/>
          <p:nvPr/>
        </p:nvSpPr>
        <p:spPr>
          <a:xfrm>
            <a:off x="10031767" y="6184668"/>
            <a:ext cx="151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95 kurzov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A1E19D3E-1427-466A-B88C-30CBEE1C96CE}"/>
              </a:ext>
            </a:extLst>
          </p:cNvPr>
          <p:cNvSpPr txBox="1"/>
          <p:nvPr/>
        </p:nvSpPr>
        <p:spPr>
          <a:xfrm>
            <a:off x="7074022" y="4191389"/>
            <a:ext cx="481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www.businessofapps.com/data/duolingo-statistics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814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A37563EF-FE31-442E-AD80-ADC1FD1707F5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61AE2604-D8DE-484E-B0A1-A314EC8732DB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6A288523-C6F9-48E8-9354-B94968E5E768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2.2  </a:t>
              </a:r>
              <a:r>
                <a:rPr lang="sk-SK" sz="2300" dirty="0"/>
                <a:t>Aplikácia </a:t>
              </a:r>
              <a:r>
                <a:rPr lang="sk-SK" sz="2300" dirty="0" err="1"/>
                <a:t>HelloTalk</a:t>
              </a:r>
              <a:endParaRPr lang="en-US" sz="2300" kern="1200" dirty="0"/>
            </a:p>
          </p:txBody>
        </p:sp>
      </p:grpSp>
      <p:sp>
        <p:nvSpPr>
          <p:cNvPr id="6" name="BlokTextu 5">
            <a:extLst>
              <a:ext uri="{FF2B5EF4-FFF2-40B4-BE49-F238E27FC236}">
                <a16:creationId xmlns:a16="http://schemas.microsoft.com/office/drawing/2014/main" id="{67E27020-FAB7-4F56-B0F2-9447050819C9}"/>
              </a:ext>
            </a:extLst>
          </p:cNvPr>
          <p:cNvSpPr txBox="1"/>
          <p:nvPr/>
        </p:nvSpPr>
        <p:spPr>
          <a:xfrm>
            <a:off x="1065321" y="1296140"/>
            <a:ext cx="535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Prepojenie užívateľa s osobou, ktorej je daný jazyk materinský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množstvo funkcií (GPS, preklad, rozoznanie hlasu,...)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E2A1124-42C5-4A86-8BD4-098A61464224}"/>
              </a:ext>
            </a:extLst>
          </p:cNvPr>
          <p:cNvSpPr txBox="1"/>
          <p:nvPr/>
        </p:nvSpPr>
        <p:spPr>
          <a:xfrm>
            <a:off x="334391" y="3610619"/>
            <a:ext cx="5433134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Možnosť bezplatného hovoru,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automatické prekladanie konverzácie, čo zabezpečuje plynulosť  konverzácie,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omoc pri výslovnosti pri jazykoch, ktoré nepoužívajú latinskú abecedu.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informovanie o čase v krajine osoby, ktorej píšem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F7149F4B-E5F7-4F50-AAB6-60122BD0EC44}"/>
              </a:ext>
            </a:extLst>
          </p:cNvPr>
          <p:cNvSpPr txBox="1"/>
          <p:nvPr/>
        </p:nvSpPr>
        <p:spPr>
          <a:xfrm>
            <a:off x="6640498" y="3610619"/>
            <a:ext cx="513129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nedostatočný systém na motivovanie užívateľa,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 všetky funkcie su dostupné bez prémium verzie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žiadna spätná väzba pre užívateľov o ich progrese v učení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A500D10D-4E21-44CF-A57B-6BFE464A4A08}"/>
              </a:ext>
            </a:extLst>
          </p:cNvPr>
          <p:cNvSpPr txBox="1"/>
          <p:nvPr/>
        </p:nvSpPr>
        <p:spPr>
          <a:xfrm>
            <a:off x="2414726" y="3216000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B130407-CFDA-42B1-94CB-232DA7718A71}"/>
              </a:ext>
            </a:extLst>
          </p:cNvPr>
          <p:cNvSpPr txBox="1"/>
          <p:nvPr/>
        </p:nvSpPr>
        <p:spPr>
          <a:xfrm>
            <a:off x="8745984" y="3196836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</p:spTree>
    <p:extLst>
      <p:ext uri="{BB962C8B-B14F-4D97-AF65-F5344CB8AC3E}">
        <p14:creationId xmlns:p14="http://schemas.microsoft.com/office/powerpoint/2010/main" val="177423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E36B6A89-B685-4AD7-A76B-C4C435DF7FF2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5F35D429-90F3-461F-8FE5-E338C61E9195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C1E27821-5F3E-419A-A721-3E29C63E1AFA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2.3  </a:t>
              </a:r>
              <a:r>
                <a:rPr lang="sk-SK" sz="2300" dirty="0"/>
                <a:t>Aplikácia Tandem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950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1293A"/>
      </a:dk2>
      <a:lt2>
        <a:srgbClr val="E2E4E8"/>
      </a:lt2>
      <a:accent1>
        <a:srgbClr val="C89A26"/>
      </a:accent1>
      <a:accent2>
        <a:srgbClr val="D2511A"/>
      </a:accent2>
      <a:accent3>
        <a:srgbClr val="E42C41"/>
      </a:accent3>
      <a:accent4>
        <a:srgbClr val="D21A7C"/>
      </a:accent4>
      <a:accent5>
        <a:srgbClr val="E42CDB"/>
      </a:accent5>
      <a:accent6>
        <a:srgbClr val="8F1AD2"/>
      </a:accent6>
      <a:hlink>
        <a:srgbClr val="BF3FA3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356</Words>
  <Application>Microsoft Office PowerPoint</Application>
  <PresentationFormat>Širokouhlá</PresentationFormat>
  <Paragraphs>73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 2</vt:lpstr>
      <vt:lpstr>SlateVTI</vt:lpstr>
      <vt:lpstr>Možnosti a efektívnosť získania jazykových znalostí prostredníctvom e-learningu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Možnosti a efektívnosť získania jazykových znalostí prostredníctvom e-learningu</dc:title>
  <dc:creator>Richard Szarka</dc:creator>
  <cp:lastModifiedBy>Richard Szarka</cp:lastModifiedBy>
  <cp:revision>7</cp:revision>
  <dcterms:created xsi:type="dcterms:W3CDTF">2020-11-20T10:51:41Z</dcterms:created>
  <dcterms:modified xsi:type="dcterms:W3CDTF">2020-11-20T12:04:23Z</dcterms:modified>
</cp:coreProperties>
</file>