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64" r:id="rId6"/>
    <p:sldId id="266" r:id="rId7"/>
    <p:sldId id="276" r:id="rId8"/>
    <p:sldId id="274" r:id="rId9"/>
    <p:sldId id="275" r:id="rId10"/>
    <p:sldId id="277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87FD-D931-4BC0-8831-A6C3AAD8E664}" type="datetimeFigureOut">
              <a:rPr lang="zh-CN" altLang="en-US" smtClean="0"/>
              <a:pPr/>
              <a:t>2020/4/7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093E-2136-483D-8326-BEE77587C8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操作系统原理</a:t>
            </a:r>
            <a:r>
              <a:rPr lang="en-US" altLang="zh-CN" dirty="0"/>
              <a:t>》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四、线程同步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9732" y="5733256"/>
            <a:ext cx="482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重庆大学软件学院 洪明坚</a:t>
            </a:r>
            <a:endParaRPr lang="en-US" altLang="zh-CN" sz="3200" dirty="0"/>
          </a:p>
          <a:p>
            <a:pPr algn="ctr"/>
            <a:r>
              <a:rPr lang="en-US" altLang="zh-CN" sz="3200" dirty="0"/>
              <a:t>2020</a:t>
            </a:r>
            <a:r>
              <a:rPr lang="zh-CN" altLang="en-US" sz="3200" dirty="0"/>
              <a:t>年</a:t>
            </a:r>
            <a:r>
              <a:rPr lang="en-US" altLang="zh-CN" sz="3200" dirty="0"/>
              <a:t>4</a:t>
            </a:r>
            <a:r>
              <a:rPr lang="zh-CN" altLang="en-US" sz="32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457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提交实验</a:t>
            </a: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457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代码：</a:t>
            </a:r>
            <a:r>
              <a:rPr lang="en-US" altLang="zh-CN" dirty="0"/>
              <a:t>make submit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检测修改过的源文件，并压缩后上传</a:t>
            </a:r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dirty="0"/>
              <a:t>确保计算机连接到互联网</a:t>
            </a:r>
            <a:endParaRPr lang="en-US" altLang="zh-CN" dirty="0"/>
          </a:p>
          <a:p>
            <a:pPr lvl="2"/>
            <a:r>
              <a:rPr lang="zh-CN" altLang="en-US" dirty="0"/>
              <a:t>压缩后不能超过</a:t>
            </a:r>
            <a:r>
              <a:rPr lang="en-US" altLang="zh-CN" dirty="0"/>
              <a:t>64KiB</a:t>
            </a:r>
          </a:p>
          <a:p>
            <a:pPr lvl="2"/>
            <a:r>
              <a:rPr lang="zh-CN" altLang="en-US" dirty="0"/>
              <a:t>只允许提交一次</a:t>
            </a:r>
            <a:endParaRPr lang="en-US" altLang="zh-CN" dirty="0"/>
          </a:p>
          <a:p>
            <a:pPr lvl="3"/>
            <a:r>
              <a:rPr lang="zh-CN" altLang="en-US" dirty="0"/>
              <a:t>在截止时间</a:t>
            </a:r>
            <a:r>
              <a:rPr lang="zh-CN" altLang="en-US" dirty="0">
                <a:solidFill>
                  <a:srgbClr val="FF0000"/>
                </a:solidFill>
              </a:rPr>
              <a:t>之前</a:t>
            </a:r>
            <a:r>
              <a:rPr lang="zh-CN" altLang="en-US" dirty="0"/>
              <a:t>，如果需要重复提交，请线下联系</a:t>
            </a:r>
            <a:endParaRPr lang="en-US" altLang="zh-CN" dirty="0"/>
          </a:p>
          <a:p>
            <a:pPr lvl="2"/>
            <a:r>
              <a:rPr lang="zh-CN" altLang="en-US" dirty="0"/>
              <a:t>看到</a:t>
            </a:r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Successfully submitted.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才算提交成功</a:t>
            </a:r>
            <a:endParaRPr lang="en-US" altLang="zh-CN" dirty="0"/>
          </a:p>
          <a:p>
            <a:pPr lvl="2"/>
            <a:r>
              <a:rPr lang="zh-CN" altLang="en-US" dirty="0"/>
              <a:t>过期</a:t>
            </a:r>
            <a:r>
              <a:rPr lang="zh-CN" altLang="en-US" dirty="0">
                <a:solidFill>
                  <a:srgbClr val="FF0000"/>
                </a:solidFill>
              </a:rPr>
              <a:t>后果自负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/>
              <a:t>如果有特殊原因，需提供有效的证明材料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514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25717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That’s all</a:t>
            </a:r>
            <a:b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Enjoy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掌握信号量的实现与应用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482" y="3835806"/>
            <a:ext cx="5633550" cy="252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>
          <a:xfrm>
            <a:off x="7643834" y="3259742"/>
            <a:ext cx="180000" cy="576064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互斥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EPOS</a:t>
            </a:r>
            <a:r>
              <a:rPr lang="zh-CN" altLang="en-US" dirty="0"/>
              <a:t>运行于单</a:t>
            </a:r>
            <a:r>
              <a:rPr lang="en-US" altLang="zh-CN" dirty="0"/>
              <a:t>CPU</a:t>
            </a:r>
            <a:r>
              <a:rPr lang="zh-CN" altLang="en-US" dirty="0"/>
              <a:t>的计算机上</a:t>
            </a:r>
            <a:endParaRPr lang="en-US" altLang="zh-CN" dirty="0"/>
          </a:p>
          <a:p>
            <a:pPr lvl="1"/>
            <a:r>
              <a:rPr lang="zh-CN" altLang="en-US" dirty="0"/>
              <a:t>内核可以用开关中断实现互斥</a:t>
            </a:r>
            <a:endParaRPr lang="en-US" altLang="zh-CN" dirty="0"/>
          </a:p>
          <a:p>
            <a:r>
              <a:rPr lang="zh-CN" altLang="en-US" dirty="0"/>
              <a:t>中断的开关由</a:t>
            </a:r>
            <a:r>
              <a:rPr lang="en-US" altLang="zh-CN" dirty="0"/>
              <a:t>EFLAGS</a:t>
            </a:r>
            <a:r>
              <a:rPr lang="zh-CN" altLang="en-US" dirty="0"/>
              <a:t>中的</a:t>
            </a:r>
            <a:r>
              <a:rPr lang="en-US" altLang="zh-CN" dirty="0"/>
              <a:t>IF</a:t>
            </a:r>
            <a:r>
              <a:rPr lang="zh-CN" altLang="en-US" dirty="0"/>
              <a:t>位决定</a:t>
            </a:r>
            <a:endParaRPr lang="en-US" altLang="zh-CN" dirty="0"/>
          </a:p>
          <a:p>
            <a:pPr lvl="1"/>
            <a:r>
              <a:rPr lang="en-US" altLang="zh-CN" dirty="0"/>
              <a:t>IF=1</a:t>
            </a:r>
            <a:r>
              <a:rPr lang="zh-CN" altLang="en-US" dirty="0"/>
              <a:t>，中断打开</a:t>
            </a:r>
            <a:endParaRPr lang="en-US" altLang="zh-CN" dirty="0"/>
          </a:p>
          <a:p>
            <a:pPr lvl="1"/>
            <a:r>
              <a:rPr lang="en-US" altLang="zh-CN" dirty="0"/>
              <a:t>IF=0</a:t>
            </a:r>
            <a:r>
              <a:rPr lang="zh-CN" altLang="en-US" dirty="0"/>
              <a:t>，中断关闭</a:t>
            </a:r>
            <a:endParaRPr lang="en-US" altLang="zh-CN" dirty="0"/>
          </a:p>
          <a:p>
            <a:pPr lvl="1"/>
            <a:r>
              <a:rPr lang="zh-CN" altLang="en-US" dirty="0"/>
              <a:t>指令</a:t>
            </a:r>
            <a:endParaRPr lang="en-US" altLang="zh-CN" dirty="0"/>
          </a:p>
          <a:p>
            <a:pPr lvl="2"/>
            <a:r>
              <a:rPr lang="en-US" altLang="zh-CN" dirty="0" err="1"/>
              <a:t>sti</a:t>
            </a:r>
            <a:r>
              <a:rPr lang="zh-CN" altLang="en-US" dirty="0"/>
              <a:t>，</a:t>
            </a:r>
            <a:r>
              <a:rPr lang="en-US" altLang="zh-CN" dirty="0"/>
              <a:t>IF=1</a:t>
            </a:r>
          </a:p>
          <a:p>
            <a:pPr lvl="2"/>
            <a:r>
              <a:rPr lang="en-US" altLang="zh-CN" dirty="0" err="1"/>
              <a:t>cli</a:t>
            </a:r>
            <a:r>
              <a:rPr lang="zh-CN" altLang="en-US" dirty="0"/>
              <a:t>，</a:t>
            </a:r>
            <a:r>
              <a:rPr lang="en-US" altLang="zh-CN" dirty="0"/>
              <a:t>IF=0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一般不直接用</a:t>
            </a:r>
            <a:r>
              <a:rPr lang="en-US" altLang="zh-CN" dirty="0" err="1"/>
              <a:t>sti</a:t>
            </a:r>
            <a:r>
              <a:rPr lang="en-US" altLang="zh-CN" dirty="0"/>
              <a:t>/</a:t>
            </a:r>
            <a:r>
              <a:rPr lang="en-US" altLang="zh-CN" dirty="0" err="1"/>
              <a:t>cli</a:t>
            </a:r>
            <a:r>
              <a:rPr lang="zh-CN" altLang="en-US" dirty="0"/>
              <a:t>，而是用</a:t>
            </a:r>
            <a:endParaRPr lang="en-US" altLang="zh-CN" dirty="0"/>
          </a:p>
          <a:p>
            <a:pPr lvl="1"/>
            <a:r>
              <a:rPr lang="en-US" altLang="zh-CN" dirty="0" err="1"/>
              <a:t>save_flags_cli</a:t>
            </a:r>
            <a:r>
              <a:rPr lang="en-US" altLang="zh-CN" dirty="0"/>
              <a:t>(flags)</a:t>
            </a:r>
          </a:p>
          <a:p>
            <a:pPr lvl="2"/>
            <a:r>
              <a:rPr lang="zh-CN" altLang="en-US" dirty="0"/>
              <a:t>保存</a:t>
            </a:r>
            <a:r>
              <a:rPr lang="en-US" altLang="zh-CN" dirty="0"/>
              <a:t>EFLAGS</a:t>
            </a:r>
            <a:r>
              <a:rPr lang="zh-CN" altLang="en-US" dirty="0"/>
              <a:t>的值到一个变量</a:t>
            </a:r>
            <a:r>
              <a:rPr lang="en-US" altLang="zh-CN" dirty="0"/>
              <a:t>flags</a:t>
            </a:r>
            <a:r>
              <a:rPr lang="zh-CN" altLang="en-US" dirty="0"/>
              <a:t>中，然后</a:t>
            </a:r>
            <a:r>
              <a:rPr lang="en-US" altLang="zh-CN" dirty="0"/>
              <a:t>IF=0</a:t>
            </a:r>
            <a:endParaRPr lang="zh-CN" altLang="en-US" dirty="0"/>
          </a:p>
          <a:p>
            <a:pPr lvl="1"/>
            <a:r>
              <a:rPr lang="en-US" altLang="zh-CN" dirty="0" err="1"/>
              <a:t>restore_flags</a:t>
            </a:r>
            <a:r>
              <a:rPr lang="en-US" altLang="zh-CN" dirty="0"/>
              <a:t>(flags)</a:t>
            </a:r>
          </a:p>
          <a:p>
            <a:pPr lvl="2"/>
            <a:r>
              <a:rPr lang="zh-CN" altLang="en-US" dirty="0"/>
              <a:t>把变量</a:t>
            </a:r>
            <a:r>
              <a:rPr lang="en-US" altLang="zh-CN" dirty="0"/>
              <a:t>flags</a:t>
            </a:r>
            <a:r>
              <a:rPr lang="zh-CN" altLang="en-US" dirty="0"/>
              <a:t>的值恢复到</a:t>
            </a:r>
            <a:r>
              <a:rPr lang="en-US" altLang="zh-CN" dirty="0"/>
              <a:t>EFLAGS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例子</a:t>
            </a:r>
          </a:p>
          <a:p>
            <a:pPr lvl="1"/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互斥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6050" y="4704718"/>
            <a:ext cx="3714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uint32_t</a:t>
            </a:r>
            <a:r>
              <a:rPr lang="en-US" altLang="zh-CN" sz="2000" dirty="0"/>
              <a:t> flags;</a:t>
            </a:r>
          </a:p>
          <a:p>
            <a:r>
              <a:rPr lang="en-US" altLang="zh-CN" sz="2000" dirty="0" err="1"/>
              <a:t>save_flags_cli</a:t>
            </a:r>
            <a:r>
              <a:rPr lang="en-US" altLang="zh-CN" sz="2000" dirty="0"/>
              <a:t>(flags);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临界区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restore_flags</a:t>
            </a:r>
            <a:r>
              <a:rPr lang="en-US" altLang="zh-CN" sz="2000" dirty="0"/>
              <a:t>(flags)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实现信号量</a:t>
            </a:r>
            <a:endParaRPr lang="en-US" altLang="zh-CN" sz="2000" dirty="0"/>
          </a:p>
          <a:p>
            <a:pPr lvl="1"/>
            <a:r>
              <a:rPr lang="zh-CN" altLang="en-US" sz="2000" dirty="0"/>
              <a:t>编辑文件</a:t>
            </a:r>
            <a:r>
              <a:rPr lang="en-US" altLang="zh-CN" sz="2000" dirty="0"/>
              <a:t>kernel/</a:t>
            </a:r>
            <a:r>
              <a:rPr lang="en-US" altLang="zh-CN" sz="2000" dirty="0" err="1"/>
              <a:t>sem.c</a:t>
            </a:r>
            <a:r>
              <a:rPr lang="zh-CN" altLang="en-US" sz="2000" dirty="0"/>
              <a:t>，实现如下四个函数</a:t>
            </a:r>
            <a:endParaRPr lang="en-US" altLang="zh-CN" sz="2000" dirty="0"/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sem_create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value)</a:t>
            </a:r>
          </a:p>
          <a:p>
            <a:pPr lvl="3"/>
            <a:r>
              <a:rPr lang="en-US" altLang="zh-CN" sz="1400" dirty="0"/>
              <a:t>value</a:t>
            </a:r>
            <a:r>
              <a:rPr lang="zh-CN" altLang="en-US" sz="1400" dirty="0"/>
              <a:t>是信号量的初值</a:t>
            </a:r>
            <a:endParaRPr lang="en-US" altLang="zh-CN" sz="1400" dirty="0"/>
          </a:p>
          <a:p>
            <a:pPr lvl="3"/>
            <a:r>
              <a:rPr lang="zh-CN" altLang="en-US" sz="1400" dirty="0"/>
              <a:t>分配内存要用</a:t>
            </a:r>
            <a:r>
              <a:rPr lang="en-US" altLang="zh-CN" sz="1400" dirty="0" err="1">
                <a:solidFill>
                  <a:srgbClr val="FF0000"/>
                </a:solidFill>
              </a:rPr>
              <a:t>k</a:t>
            </a:r>
            <a:r>
              <a:rPr lang="en-US" altLang="zh-CN" sz="1400" dirty="0" err="1"/>
              <a:t>malloc</a:t>
            </a:r>
            <a:r>
              <a:rPr lang="zh-CN" altLang="en-US" sz="1400" dirty="0"/>
              <a:t>，不能用</a:t>
            </a:r>
            <a:r>
              <a:rPr lang="en-US" altLang="zh-CN" sz="1400" dirty="0" err="1"/>
              <a:t>malloc</a:t>
            </a:r>
            <a:r>
              <a:rPr lang="zh-CN" altLang="en-US" sz="1400" dirty="0"/>
              <a:t>！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成功返回信号量</a:t>
            </a:r>
            <a:r>
              <a:rPr lang="en-US" altLang="zh-CN" sz="1400" dirty="0"/>
              <a:t>ID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sem_destroy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/>
              <a:t>semid</a:t>
            </a:r>
            <a:r>
              <a:rPr lang="en-US" altLang="zh-CN" sz="1600" dirty="0"/>
              <a:t>)</a:t>
            </a:r>
          </a:p>
          <a:p>
            <a:pPr lvl="3"/>
            <a:r>
              <a:rPr lang="zh-CN" altLang="en-US" sz="1400" dirty="0"/>
              <a:t>释放内存要用</a:t>
            </a:r>
            <a:r>
              <a:rPr lang="en-US" altLang="zh-CN" sz="1400" dirty="0" err="1">
                <a:solidFill>
                  <a:srgbClr val="FF0000"/>
                </a:solidFill>
              </a:rPr>
              <a:t>k</a:t>
            </a:r>
            <a:r>
              <a:rPr lang="en-US" altLang="zh-CN" sz="1400" dirty="0" err="1"/>
              <a:t>free</a:t>
            </a:r>
            <a:r>
              <a:rPr lang="zh-CN" altLang="en-US" sz="1400" dirty="0"/>
              <a:t>，不能用</a:t>
            </a:r>
            <a:r>
              <a:rPr lang="en-US" altLang="zh-CN" sz="1400" dirty="0"/>
              <a:t>free</a:t>
            </a:r>
            <a:r>
              <a:rPr lang="zh-CN" altLang="en-US" sz="1400" dirty="0"/>
              <a:t>！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</a:t>
            </a:r>
            <a:r>
              <a:rPr lang="en-US" altLang="zh-CN" sz="1400" dirty="0"/>
              <a:t>0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sem_wait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/>
              <a:t>semid</a:t>
            </a:r>
            <a:r>
              <a:rPr lang="en-US" altLang="zh-CN" sz="1600" dirty="0"/>
              <a:t>)</a:t>
            </a:r>
          </a:p>
          <a:p>
            <a:pPr lvl="3"/>
            <a:r>
              <a:rPr lang="en-US" altLang="zh-CN" sz="1400" dirty="0"/>
              <a:t>P</a:t>
            </a:r>
            <a:r>
              <a:rPr lang="zh-CN" altLang="en-US" sz="1400" dirty="0"/>
              <a:t>操作，要用</a:t>
            </a:r>
            <a:r>
              <a:rPr lang="en-US" altLang="zh-CN" sz="1400" dirty="0" err="1"/>
              <a:t>save_flags_cli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restore_flags</a:t>
            </a:r>
            <a:r>
              <a:rPr lang="zh-CN" altLang="en-US" sz="1400" dirty="0"/>
              <a:t>保证原子性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</a:t>
            </a:r>
            <a:r>
              <a:rPr lang="en-US" altLang="zh-CN" sz="1400" dirty="0"/>
              <a:t>0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2"/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sys_</a:t>
            </a:r>
            <a:r>
              <a:rPr lang="en-US" altLang="zh-CN" sz="1600" dirty="0" err="1"/>
              <a:t>sem_signal</a:t>
            </a:r>
            <a:r>
              <a:rPr lang="en-US" altLang="zh-CN" sz="1600" dirty="0"/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/>
              <a:t>semid</a:t>
            </a:r>
            <a:r>
              <a:rPr lang="en-US" altLang="zh-CN" sz="1600" dirty="0"/>
              <a:t>)</a:t>
            </a:r>
          </a:p>
          <a:p>
            <a:pPr lvl="3"/>
            <a:r>
              <a:rPr lang="en-US" altLang="zh-CN" sz="1400" dirty="0"/>
              <a:t>V</a:t>
            </a:r>
            <a:r>
              <a:rPr lang="zh-CN" altLang="en-US" sz="1400" dirty="0"/>
              <a:t>操作，要用</a:t>
            </a:r>
            <a:r>
              <a:rPr lang="en-US" altLang="zh-CN" sz="1400" dirty="0" err="1"/>
              <a:t>save_flags_cli</a:t>
            </a:r>
            <a:r>
              <a:rPr lang="en-US" altLang="zh-CN" sz="1400" dirty="0"/>
              <a:t>/</a:t>
            </a:r>
            <a:r>
              <a:rPr lang="en-US" altLang="zh-CN" sz="1400" dirty="0" err="1"/>
              <a:t>restore_flags</a:t>
            </a:r>
            <a:r>
              <a:rPr lang="zh-CN" altLang="en-US" sz="1400" dirty="0"/>
              <a:t>保证原子性</a:t>
            </a:r>
            <a:endParaRPr lang="en-US" altLang="zh-CN" sz="1400" dirty="0"/>
          </a:p>
          <a:p>
            <a:pPr lvl="3"/>
            <a:r>
              <a:rPr lang="zh-CN" altLang="en-US" sz="1400" dirty="0"/>
              <a:t>成功返回</a:t>
            </a:r>
            <a:r>
              <a:rPr lang="en-US" altLang="zh-CN" sz="1400" dirty="0"/>
              <a:t>0</a:t>
            </a:r>
            <a:r>
              <a:rPr lang="zh-CN" altLang="en-US" sz="1400" dirty="0"/>
              <a:t>，否则返回</a:t>
            </a:r>
            <a:r>
              <a:rPr lang="en-US" altLang="zh-CN" sz="1400" dirty="0"/>
              <a:t>-1</a:t>
            </a:r>
          </a:p>
          <a:p>
            <a:pPr lvl="1"/>
            <a:r>
              <a:rPr lang="zh-CN" altLang="en-US" sz="2000" dirty="0"/>
              <a:t>把这四个函数做成系统调用，分别是</a:t>
            </a:r>
            <a:r>
              <a:rPr lang="en-US" altLang="zh-CN" sz="2000" dirty="0" err="1"/>
              <a:t>sem_create</a:t>
            </a:r>
            <a:r>
              <a:rPr lang="en-US" altLang="zh-CN" sz="2000" dirty="0"/>
              <a:t>/destroy/wait/signal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  <a:endParaRPr lang="en-US" altLang="zh-CN" dirty="0"/>
          </a:p>
          <a:p>
            <a:pPr lvl="1"/>
            <a:r>
              <a:rPr lang="en-US" altLang="zh-CN" dirty="0"/>
              <a:t>Step1</a:t>
            </a:r>
            <a:r>
              <a:rPr lang="zh-CN" altLang="en-US" dirty="0"/>
              <a:t>：首先，在图形模式下将屏幕沿垂直方向分成</a:t>
            </a:r>
            <a:r>
              <a:rPr lang="en-US" altLang="zh-CN" dirty="0"/>
              <a:t>N</a:t>
            </a:r>
            <a:r>
              <a:rPr lang="zh-CN" altLang="en-US" dirty="0"/>
              <a:t>份，作为</a:t>
            </a:r>
            <a:r>
              <a:rPr lang="en-US" altLang="zh-CN" dirty="0"/>
              <a:t>N</a:t>
            </a:r>
            <a:r>
              <a:rPr lang="zh-CN" altLang="en-US" dirty="0"/>
              <a:t>个缓冲区。其次，创建两个线程，其中一个是生产者，负责生成随机数并填到缓冲区中；另一个线程是消费者，负责把缓冲区中的随机数进行排序</a:t>
            </a:r>
            <a:endParaRPr lang="en-US" altLang="zh-CN" dirty="0"/>
          </a:p>
          <a:p>
            <a:pPr lvl="2"/>
            <a:r>
              <a:rPr lang="zh-CN" altLang="en-US" dirty="0"/>
              <a:t>生产者生成随机数后，要画到缓冲区</a:t>
            </a:r>
            <a:endParaRPr lang="en-US" altLang="zh-CN" dirty="0"/>
          </a:p>
          <a:p>
            <a:pPr lvl="2"/>
            <a:r>
              <a:rPr lang="zh-CN" altLang="en-US" dirty="0"/>
              <a:t>消费者完成排序之后，要清除缓冲区</a:t>
            </a:r>
            <a:endParaRPr lang="en-US" altLang="zh-CN" dirty="0"/>
          </a:p>
          <a:p>
            <a:pPr lvl="1"/>
            <a:r>
              <a:rPr lang="en-US" altLang="zh-CN" dirty="0"/>
              <a:t>Step2</a:t>
            </a:r>
            <a:r>
              <a:rPr lang="zh-CN" altLang="en-US" dirty="0"/>
              <a:t>：创建一个控制线程</a:t>
            </a:r>
            <a:endParaRPr lang="en-US" altLang="zh-CN" dirty="0"/>
          </a:p>
          <a:p>
            <a:pPr lvl="2"/>
            <a:r>
              <a:rPr lang="zh-CN" altLang="en-US" dirty="0"/>
              <a:t>分别用</a:t>
            </a:r>
            <a:r>
              <a:rPr lang="en-US" altLang="zh-CN" dirty="0"/>
              <a:t>up/down</a:t>
            </a:r>
            <a:r>
              <a:rPr lang="zh-CN" altLang="en-US" dirty="0"/>
              <a:t>、</a:t>
            </a:r>
            <a:r>
              <a:rPr lang="en-US" altLang="zh-CN" dirty="0"/>
              <a:t>right/left</a:t>
            </a:r>
            <a:r>
              <a:rPr lang="zh-CN" altLang="en-US" dirty="0"/>
              <a:t>控制生产者、消费者的速度</a:t>
            </a:r>
            <a:endParaRPr lang="en-US" altLang="zh-CN" dirty="0"/>
          </a:p>
          <a:p>
            <a:pPr lvl="3"/>
            <a:r>
              <a:rPr lang="zh-CN" altLang="en-US" dirty="0"/>
              <a:t>在生产和消费过程中加入睡眠，并用睡眠时间来控制速度</a:t>
            </a:r>
            <a:endParaRPr lang="en-US" altLang="zh-CN" dirty="0"/>
          </a:p>
          <a:p>
            <a:pPr lvl="2"/>
            <a:r>
              <a:rPr lang="zh-CN" altLang="en-US" dirty="0"/>
              <a:t>在屏幕上用进度条显示生产者和消费者的速度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效果展示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6752"/>
            <a:ext cx="6831574" cy="51742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10301" y="6444044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2015</a:t>
            </a:r>
            <a:r>
              <a:rPr lang="zh-CN" altLang="en-US" dirty="0"/>
              <a:t>级</a:t>
            </a:r>
            <a:r>
              <a:rPr lang="en-US" altLang="zh-CN" dirty="0"/>
              <a:t>Y</a:t>
            </a:r>
            <a:r>
              <a:rPr lang="zh-CN" altLang="en-US" dirty="0"/>
              <a:t>同学作品</a:t>
            </a:r>
          </a:p>
        </p:txBody>
      </p:sp>
    </p:spTree>
    <p:extLst>
      <p:ext uri="{BB962C8B-B14F-4D97-AF65-F5344CB8AC3E}">
        <p14:creationId xmlns:p14="http://schemas.microsoft.com/office/powerpoint/2010/main" val="41318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掌握信号量的实现与应用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FAQ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r>
              <a:rPr lang="zh-CN" altLang="en-US" dirty="0"/>
              <a:t>：什么是信号量</a:t>
            </a:r>
            <a:r>
              <a:rPr lang="en-US" altLang="zh-CN" dirty="0"/>
              <a:t>ID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A1</a:t>
            </a:r>
            <a:r>
              <a:rPr lang="zh-CN" altLang="en-US" dirty="0"/>
              <a:t>：可以是任何数值，只要能唯一标识一个信号量即可。</a:t>
            </a:r>
            <a:endParaRPr lang="en-US" altLang="zh-CN" dirty="0"/>
          </a:p>
          <a:p>
            <a:r>
              <a:rPr lang="en-US" altLang="zh-CN" dirty="0"/>
              <a:t>Q2</a:t>
            </a:r>
            <a:r>
              <a:rPr lang="zh-CN" altLang="en-US" dirty="0"/>
              <a:t>：生产者一次只生产一个整数吗？</a:t>
            </a:r>
            <a:endParaRPr lang="en-US" altLang="zh-CN" dirty="0"/>
          </a:p>
          <a:p>
            <a:pPr lvl="1"/>
            <a:r>
              <a:rPr lang="en-US" altLang="zh-CN" dirty="0"/>
              <a:t>A2</a:t>
            </a:r>
            <a:r>
              <a:rPr lang="zh-CN" altLang="en-US" dirty="0"/>
              <a:t>：不是，生产者一次生产一组（</a:t>
            </a:r>
            <a:r>
              <a:rPr lang="en-US" altLang="zh-CN" dirty="0"/>
              <a:t>M</a:t>
            </a:r>
            <a:r>
              <a:rPr lang="zh-CN" altLang="en-US" dirty="0"/>
              <a:t>个）数据，并填入缓冲区。同理，消费者从缓冲区中一次取走一组（</a:t>
            </a:r>
            <a:r>
              <a:rPr lang="en-US" altLang="zh-CN" dirty="0"/>
              <a:t>M</a:t>
            </a:r>
            <a:r>
              <a:rPr lang="zh-CN" altLang="en-US" dirty="0"/>
              <a:t>个）数据进行消费。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631</Words>
  <Application>Microsoft Macintosh PowerPoint</Application>
  <PresentationFormat>全屏显示(4:3)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《操作系统原理》实验</vt:lpstr>
      <vt:lpstr>目录</vt:lpstr>
      <vt:lpstr>互斥</vt:lpstr>
      <vt:lpstr>互斥</vt:lpstr>
      <vt:lpstr>实验内容</vt:lpstr>
      <vt:lpstr>实验内容</vt:lpstr>
      <vt:lpstr>效果展示</vt:lpstr>
      <vt:lpstr>目录</vt:lpstr>
      <vt:lpstr>FAQ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《操作系统原理》实验</dc:title>
  <dc:subject>线程/进程同步</dc:subject>
  <dc:creator>洪明坚</dc:creator>
  <cp:lastModifiedBy>Hong MingJian</cp:lastModifiedBy>
  <cp:revision>153</cp:revision>
  <dcterms:created xsi:type="dcterms:W3CDTF">2013-08-27T02:58:45Z</dcterms:created>
  <dcterms:modified xsi:type="dcterms:W3CDTF">2020-04-07T07:43:16Z</dcterms:modified>
</cp:coreProperties>
</file>