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3" r:id="rId4"/>
    <p:sldId id="272" r:id="rId5"/>
    <p:sldId id="273" r:id="rId6"/>
    <p:sldId id="275" r:id="rId7"/>
    <p:sldId id="280" r:id="rId8"/>
    <p:sldId id="281" r:id="rId9"/>
    <p:sldId id="279" r:id="rId10"/>
    <p:sldId id="286" r:id="rId11"/>
    <p:sldId id="276" r:id="rId12"/>
    <p:sldId id="285" r:id="rId13"/>
    <p:sldId id="287" r:id="rId14"/>
    <p:sldId id="284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62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14" d="100"/>
          <a:sy n="114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操作系统原理</a:t>
            </a:r>
            <a:r>
              <a:rPr lang="en-US" altLang="zh-CN" dirty="0"/>
              <a:t>》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五、内存管理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9732" y="5736158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重庆大学软件学院 洪明坚</a:t>
            </a:r>
            <a:endParaRPr lang="en-US" altLang="zh-CN" sz="3200" dirty="0"/>
          </a:p>
          <a:p>
            <a:pPr algn="ctr"/>
            <a:r>
              <a:rPr lang="en-US" altLang="zh-CN" sz="3200" dirty="0"/>
              <a:t>2017</a:t>
            </a:r>
            <a:r>
              <a:rPr lang="zh-CN" altLang="en-US" sz="3200" dirty="0"/>
              <a:t>年</a:t>
            </a:r>
            <a:r>
              <a:rPr lang="en-US" altLang="zh-CN" sz="3200" dirty="0"/>
              <a:t>4</a:t>
            </a:r>
            <a:r>
              <a:rPr lang="zh-CN" altLang="en-US" sz="32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Thread-safe</a:t>
            </a:r>
          </a:p>
          <a:p>
            <a:pPr lvl="1"/>
            <a:r>
              <a:rPr lang="en-US" altLang="zh-CN" dirty="0"/>
              <a:t>Implementation is guaranteed to be free of race conditions when accessed by multiple threads simultaneously.</a:t>
            </a:r>
          </a:p>
          <a:p>
            <a:pPr lvl="1"/>
            <a:r>
              <a:rPr lang="zh-CN" altLang="en-US" dirty="0"/>
              <a:t>完善你的内存分配器，确保线程安全</a:t>
            </a:r>
            <a:endParaRPr lang="en-US" altLang="zh-CN" dirty="0"/>
          </a:p>
          <a:p>
            <a:pPr lvl="2"/>
            <a:r>
              <a:rPr lang="zh-CN" altLang="en-US" dirty="0"/>
              <a:t>提示：用信号量保护临界区</a:t>
            </a:r>
          </a:p>
        </p:txBody>
      </p:sp>
    </p:spTree>
    <p:extLst>
      <p:ext uri="{BB962C8B-B14F-4D97-AF65-F5344CB8AC3E}">
        <p14:creationId xmlns:p14="http://schemas.microsoft.com/office/powerpoint/2010/main" val="25374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测试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启用你的内存分配器</a:t>
            </a:r>
            <a:endParaRPr lang="en-US" altLang="zh-CN" dirty="0"/>
          </a:p>
          <a:p>
            <a:pPr lvl="1"/>
            <a:r>
              <a:rPr lang="zh-CN" altLang="en-US" dirty="0"/>
              <a:t>修改文件</a:t>
            </a:r>
            <a:r>
              <a:rPr lang="en-US" altLang="zh-CN" dirty="0" err="1"/>
              <a:t>userapp</a:t>
            </a:r>
            <a:r>
              <a:rPr lang="en-US" altLang="zh-CN" dirty="0"/>
              <a:t>/</a:t>
            </a:r>
            <a:r>
              <a:rPr lang="en-US" altLang="zh-CN" dirty="0" err="1"/>
              <a:t>Makefile</a:t>
            </a:r>
            <a:r>
              <a:rPr lang="zh-CN" altLang="en-US" dirty="0"/>
              <a:t>，把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COBJS+=  lib/</a:t>
            </a:r>
            <a:r>
              <a:rPr lang="en-US" altLang="zh-CN" dirty="0" err="1"/>
              <a:t>malloc.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r>
              <a:rPr lang="en-US" altLang="zh-CN" dirty="0"/>
              <a:t> ../lib/</a:t>
            </a:r>
            <a:r>
              <a:rPr lang="en-US" altLang="zh-CN" dirty="0" err="1"/>
              <a:t>tlsf</a:t>
            </a:r>
            <a:r>
              <a:rPr lang="en-US" altLang="zh-CN" dirty="0"/>
              <a:t>/</a:t>
            </a:r>
            <a:r>
              <a:rPr lang="en-US" altLang="zh-CN" dirty="0" err="1"/>
              <a:t>tlsf.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zh-CN" altLang="en-US" dirty="0"/>
              <a:t>改为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COBJS+=  </a:t>
            </a:r>
            <a:r>
              <a:rPr lang="en-US" altLang="zh-CN" dirty="0" err="1"/>
              <a:t>myalloc.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7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main.c</a:t>
            </a:r>
            <a:r>
              <a:rPr lang="zh-CN" altLang="en-US" dirty="0"/>
              <a:t>中测试你的内存分配器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函数中调用</a:t>
            </a:r>
            <a:r>
              <a:rPr lang="en-US" altLang="zh-CN" dirty="0" err="1"/>
              <a:t>test_allocator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！！在评分的时候，你的</a:t>
            </a:r>
            <a:r>
              <a:rPr lang="en-US" altLang="zh-CN" dirty="0" err="1">
                <a:solidFill>
                  <a:srgbClr val="FF0000"/>
                </a:solidFill>
              </a:rPr>
              <a:t>main.c</a:t>
            </a:r>
            <a:r>
              <a:rPr lang="zh-CN" altLang="en-US" dirty="0">
                <a:solidFill>
                  <a:srgbClr val="FF0000"/>
                </a:solidFill>
              </a:rPr>
              <a:t>会被替换！！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65" y="2739892"/>
            <a:ext cx="6534869" cy="4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自动评分过程中，</a:t>
            </a:r>
            <a:r>
              <a:rPr lang="en-US" altLang="zh-CN" dirty="0" err="1"/>
              <a:t>main.c</a:t>
            </a:r>
            <a:r>
              <a:rPr lang="zh-CN" altLang="en-US" dirty="0"/>
              <a:t>会被</a:t>
            </a:r>
            <a:r>
              <a:rPr lang="zh-CN" altLang="en-US" dirty="0">
                <a:solidFill>
                  <a:srgbClr val="FF0000"/>
                </a:solidFill>
              </a:rPr>
              <a:t>替换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你的代码，要</a:t>
            </a:r>
            <a:r>
              <a:rPr lang="zh-CN" altLang="en-US" dirty="0">
                <a:solidFill>
                  <a:srgbClr val="FF0000"/>
                </a:solidFill>
              </a:rPr>
              <a:t>全部</a:t>
            </a:r>
            <a:r>
              <a:rPr lang="zh-CN" altLang="en-US" dirty="0"/>
              <a:t>包含在</a:t>
            </a:r>
            <a:r>
              <a:rPr lang="en-US" altLang="zh-CN" dirty="0" err="1"/>
              <a:t>myalloc.c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[1.1-10]</a:t>
            </a:r>
            <a:r>
              <a:rPr lang="zh-CN" altLang="en-US" dirty="0"/>
              <a:t>中的测试</a:t>
            </a:r>
            <a:endParaRPr lang="en-US" altLang="zh-CN" dirty="0"/>
          </a:p>
          <a:p>
            <a:pPr lvl="1"/>
            <a:r>
              <a:rPr lang="zh-CN" altLang="en-US" dirty="0"/>
              <a:t>必须</a:t>
            </a:r>
            <a:r>
              <a:rPr lang="zh-CN" altLang="en-US" dirty="0">
                <a:solidFill>
                  <a:srgbClr val="FF0000"/>
                </a:solidFill>
              </a:rPr>
              <a:t>全部</a:t>
            </a:r>
            <a:r>
              <a:rPr lang="zh-CN" altLang="en-US" dirty="0"/>
              <a:t>通过，否则不计分</a:t>
            </a:r>
            <a:endParaRPr lang="en-US" altLang="zh-CN" dirty="0"/>
          </a:p>
          <a:p>
            <a:r>
              <a:rPr lang="en-US" altLang="zh-CN" dirty="0"/>
              <a:t>[2.1-5]</a:t>
            </a:r>
            <a:r>
              <a:rPr lang="zh-CN" altLang="en-US" dirty="0"/>
              <a:t>中的测试</a:t>
            </a:r>
            <a:endParaRPr lang="en-US" altLang="zh-CN" dirty="0"/>
          </a:p>
          <a:p>
            <a:pPr lvl="1"/>
            <a:r>
              <a:rPr lang="zh-CN" altLang="en-US" dirty="0"/>
              <a:t>不通过一项，扣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[3]</a:t>
            </a:r>
            <a:r>
              <a:rPr lang="zh-CN" altLang="en-US" dirty="0"/>
              <a:t>中的测试</a:t>
            </a:r>
            <a:endParaRPr lang="en-US" altLang="zh-CN" dirty="0"/>
          </a:p>
          <a:p>
            <a:pPr lvl="1"/>
            <a:r>
              <a:rPr lang="zh-CN" altLang="en-US" dirty="0"/>
              <a:t>不通过，扣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49973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提交实验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命令：</a:t>
            </a:r>
            <a:r>
              <a:rPr lang="en-US" altLang="zh-CN" dirty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检测修改过的源文件，并压缩后上传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确保计算机连接到互联网</a:t>
            </a:r>
            <a:endParaRPr lang="en-US" altLang="zh-CN" dirty="0"/>
          </a:p>
          <a:p>
            <a:pPr lvl="2"/>
            <a:r>
              <a:rPr lang="zh-CN" altLang="en-US" dirty="0"/>
              <a:t>压缩后不能超过</a:t>
            </a:r>
            <a:r>
              <a:rPr lang="en-US" altLang="zh-CN" dirty="0"/>
              <a:t>64KiB</a:t>
            </a:r>
          </a:p>
          <a:p>
            <a:pPr lvl="2"/>
            <a:r>
              <a:rPr lang="zh-CN" altLang="en-US" dirty="0"/>
              <a:t>只允许提交一次</a:t>
            </a:r>
            <a:endParaRPr lang="en-US" altLang="zh-CN" dirty="0"/>
          </a:p>
          <a:p>
            <a:pPr lvl="3"/>
            <a:r>
              <a:rPr lang="zh-CN" altLang="en-US" dirty="0"/>
              <a:t>在截止时间</a:t>
            </a:r>
            <a:r>
              <a:rPr lang="zh-CN" altLang="en-US" dirty="0">
                <a:solidFill>
                  <a:srgbClr val="FF0000"/>
                </a:solidFill>
              </a:rPr>
              <a:t>之前</a:t>
            </a:r>
            <a:r>
              <a:rPr lang="zh-CN" altLang="en-US" dirty="0"/>
              <a:t>，如果需要重复提交，请线下联系</a:t>
            </a:r>
            <a:endParaRPr lang="en-US" altLang="zh-CN" dirty="0"/>
          </a:p>
          <a:p>
            <a:pPr lvl="2"/>
            <a:r>
              <a:rPr lang="zh-CN" altLang="en-US" dirty="0"/>
              <a:t>看到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Successfully submitted.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才算提交成功</a:t>
            </a:r>
            <a:endParaRPr lang="en-US" altLang="zh-CN" dirty="0"/>
          </a:p>
          <a:p>
            <a:pPr lvl="2"/>
            <a:r>
              <a:rPr lang="zh-CN" altLang="en-US" dirty="0"/>
              <a:t>过期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如果有特殊原因，需提供有效的证明材料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211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掌握内存分配器</a:t>
            </a:r>
            <a:endParaRPr lang="en-US" altLang="zh-CN" dirty="0"/>
          </a:p>
          <a:p>
            <a:pPr lvl="1"/>
            <a:r>
              <a:rPr lang="zh-CN" altLang="en-US" dirty="0"/>
              <a:t>实现自己的</a:t>
            </a:r>
            <a:r>
              <a:rPr lang="en-US" altLang="zh-CN" dirty="0" err="1"/>
              <a:t>malloc</a:t>
            </a:r>
            <a:r>
              <a:rPr lang="en-US" altLang="zh-CN" dirty="0"/>
              <a:t>/free</a:t>
            </a:r>
          </a:p>
          <a:p>
            <a:r>
              <a:rPr lang="en-US" altLang="zh-CN" dirty="0"/>
              <a:t>FAQ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掌握内存分配器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实现自己的</a:t>
            </a:r>
            <a:r>
              <a:rPr lang="en-US" altLang="zh-CN" dirty="0" err="1">
                <a:solidFill>
                  <a:srgbClr val="FF0000"/>
                </a:solidFill>
              </a:rPr>
              <a:t>malloc</a:t>
            </a:r>
            <a:r>
              <a:rPr lang="en-US" altLang="zh-CN" dirty="0">
                <a:solidFill>
                  <a:srgbClr val="FF0000"/>
                </a:solidFill>
              </a:rPr>
              <a:t>/free</a:t>
            </a:r>
          </a:p>
          <a:p>
            <a:r>
              <a:rPr lang="en-US" altLang="zh-CN" dirty="0"/>
              <a:t>FAQ</a:t>
            </a:r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30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实现首次</a:t>
            </a:r>
            <a:r>
              <a:rPr lang="en-US" altLang="zh-CN" dirty="0"/>
              <a:t>/</a:t>
            </a:r>
            <a:r>
              <a:rPr lang="zh-CN" altLang="en-US" dirty="0"/>
              <a:t>最佳</a:t>
            </a:r>
            <a:r>
              <a:rPr lang="en-US" altLang="zh-CN" dirty="0"/>
              <a:t>/</a:t>
            </a:r>
            <a:r>
              <a:rPr lang="zh-CN" altLang="en-US" dirty="0"/>
              <a:t>最坏中的一种分配算法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编辑文件</a:t>
            </a:r>
            <a:r>
              <a:rPr lang="en-US" altLang="zh-CN" dirty="0" err="1"/>
              <a:t>userapp</a:t>
            </a:r>
            <a:r>
              <a:rPr lang="en-US" altLang="zh-CN" dirty="0"/>
              <a:t>/</a:t>
            </a:r>
            <a:r>
              <a:rPr lang="en-US" altLang="zh-CN" dirty="0" err="1"/>
              <a:t>myalloc.c</a:t>
            </a:r>
            <a:r>
              <a:rPr lang="zh-CN" altLang="en-US" dirty="0"/>
              <a:t>，实现如下四个接口函数</a:t>
            </a:r>
            <a:endParaRPr lang="en-US" altLang="zh-CN" dirty="0"/>
          </a:p>
          <a:p>
            <a:pPr marL="742950" lvl="2" indent="-342900"/>
            <a:r>
              <a:rPr lang="en-US" altLang="zh-CN" dirty="0" err="1"/>
              <a:t>malloc</a:t>
            </a:r>
            <a:r>
              <a:rPr lang="en-US" altLang="zh-CN" dirty="0"/>
              <a:t>/free/</a:t>
            </a:r>
            <a:r>
              <a:rPr lang="en-US" altLang="zh-CN" dirty="0" err="1"/>
              <a:t>calloc</a:t>
            </a:r>
            <a:r>
              <a:rPr lang="en-US" altLang="zh-CN" dirty="0"/>
              <a:t>/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28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5724525" y="2205038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7596188" y="2205038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979613" y="2205038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851275" y="2205038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数据结构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39975" y="2205038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11638" y="2205038"/>
            <a:ext cx="15113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FREE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084888" y="2205038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956550" y="2205038"/>
            <a:ext cx="6477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FREE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258888" y="4149080"/>
            <a:ext cx="6965950" cy="2663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C00000"/>
                </a:solidFill>
              </a:rPr>
              <a:t>struct </a:t>
            </a:r>
            <a:r>
              <a:rPr lang="en-US" altLang="zh-CN" sz="2800" dirty="0"/>
              <a:t>chunk {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C00000"/>
                </a:solidFill>
              </a:rPr>
              <a:t>char</a:t>
            </a:r>
            <a:r>
              <a:rPr lang="en-US" altLang="zh-CN" sz="2800" dirty="0"/>
              <a:t> signature[4];  </a:t>
            </a:r>
            <a:r>
              <a:rPr lang="en-US" altLang="zh-CN" sz="2800" dirty="0">
                <a:solidFill>
                  <a:srgbClr val="00B050"/>
                </a:solidFill>
              </a:rPr>
              <a:t>/* ”OSEX” 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chunk *next; </a:t>
            </a:r>
            <a:r>
              <a:rPr lang="en-US" altLang="zh-CN" sz="2800" dirty="0">
                <a:solidFill>
                  <a:srgbClr val="00B050"/>
                </a:solidFill>
              </a:rPr>
              <a:t>/*</a:t>
            </a:r>
            <a:r>
              <a:rPr lang="en-US" altLang="zh-CN" sz="2800" dirty="0" err="1">
                <a:solidFill>
                  <a:srgbClr val="00B050"/>
                </a:solidFill>
              </a:rPr>
              <a:t>ptr</a:t>
            </a:r>
            <a:r>
              <a:rPr lang="en-US" altLang="zh-CN" sz="2800" dirty="0">
                <a:solidFill>
                  <a:srgbClr val="00B050"/>
                </a:solidFill>
              </a:rPr>
              <a:t>. to next chunk*/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state;                </a:t>
            </a:r>
            <a:r>
              <a:rPr lang="en-US" altLang="zh-CN" sz="2800" dirty="0">
                <a:solidFill>
                  <a:srgbClr val="00B050"/>
                </a:solidFill>
              </a:rPr>
              <a:t>/* FREE, USED 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size;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/* size of this chunk */</a:t>
            </a:r>
          </a:p>
          <a:p>
            <a:pPr eaLnBrk="1" hangingPunct="1"/>
            <a:r>
              <a:rPr lang="en-US" altLang="zh-CN" sz="2800" dirty="0"/>
              <a:t>}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2699792" y="1704527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H="1">
            <a:off x="1258888" y="2781300"/>
            <a:ext cx="720725" cy="1368425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>
            <a:off x="2339975" y="2781300"/>
            <a:ext cx="5903913" cy="1368425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724525" y="2636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7567613" y="2616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344794" y="172207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chunk_head</a:t>
            </a:r>
            <a:endParaRPr lang="en-US" altLang="zh-CN" dirty="0"/>
          </a:p>
        </p:txBody>
      </p:sp>
      <p:cxnSp>
        <p:nvCxnSpPr>
          <p:cNvPr id="44" name="肘形连接符 43"/>
          <p:cNvCxnSpPr>
            <a:endCxn id="43" idx="3"/>
          </p:cNvCxnSpPr>
          <p:nvPr/>
        </p:nvCxnSpPr>
        <p:spPr>
          <a:xfrm rot="16200000" flipV="1">
            <a:off x="1734416" y="195853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174954" y="1899849"/>
            <a:ext cx="1689028" cy="312204"/>
            <a:chOff x="2051844" y="4630282"/>
            <a:chExt cx="1689028" cy="312204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4563306" y="171144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038468" y="1906763"/>
            <a:ext cx="1689028" cy="312204"/>
            <a:chOff x="2051844" y="4630282"/>
            <a:chExt cx="1689028" cy="312204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6422459" y="1708065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897621" y="1903387"/>
            <a:ext cx="1689028" cy="312204"/>
            <a:chOff x="2051844" y="4630282"/>
            <a:chExt cx="1689028" cy="312204"/>
          </a:xfrm>
        </p:grpSpPr>
        <p:cxnSp>
          <p:nvCxnSpPr>
            <p:cNvPr id="54" name="直接箭头连接符 53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78"/>
          <p:cNvSpPr txBox="1">
            <a:spLocks noChangeArrowheads="1"/>
          </p:cNvSpPr>
          <p:nvPr/>
        </p:nvSpPr>
        <p:spPr bwMode="auto">
          <a:xfrm>
            <a:off x="8142973" y="1732707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57" name="肘形连接符 56"/>
          <p:cNvCxnSpPr>
            <a:endCxn id="56" idx="1"/>
          </p:cNvCxnSpPr>
          <p:nvPr/>
        </p:nvCxnSpPr>
        <p:spPr>
          <a:xfrm rot="5400000" flipH="1" flipV="1">
            <a:off x="7818908" y="1870763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8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接口函数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tlsf_create_with_pool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C00000"/>
                </a:solidFill>
              </a:rPr>
              <a:t>uint8_t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heap_base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heap_size</a:t>
            </a:r>
            <a:r>
              <a:rPr lang="en-US" altLang="zh-CN" sz="2400" dirty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初始化内存分配器</a:t>
            </a:r>
          </a:p>
          <a:p>
            <a:pPr lvl="2">
              <a:lnSpc>
                <a:spcPct val="90000"/>
              </a:lnSpc>
            </a:pPr>
            <a:endParaRPr lang="en-US" altLang="zh-CN" sz="16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2564904"/>
            <a:ext cx="698139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 err="1"/>
              <a:t>tlsf_create_with_pool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C00000"/>
                </a:solidFill>
              </a:rPr>
              <a:t>uint8_t </a:t>
            </a:r>
            <a:r>
              <a:rPr lang="en-US" altLang="zh-CN" dirty="0"/>
              <a:t>*</a:t>
            </a:r>
            <a:r>
              <a:rPr lang="en-US" altLang="zh-CN" dirty="0" err="1"/>
              <a:t>heap_base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heap_size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chunk_head</a:t>
            </a:r>
            <a:r>
              <a:rPr lang="en-US" altLang="zh-CN" dirty="0"/>
              <a:t> = (</a:t>
            </a:r>
            <a:r>
              <a:rPr lang="en-US" altLang="zh-CN" dirty="0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chunk *)</a:t>
            </a:r>
            <a:r>
              <a:rPr lang="en-US" altLang="zh-CN" dirty="0" err="1"/>
              <a:t>heap_base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strncpy</a:t>
            </a:r>
            <a:r>
              <a:rPr lang="en-US" altLang="zh-CN" dirty="0"/>
              <a:t>(</a:t>
            </a:r>
            <a:r>
              <a:rPr lang="en-US" altLang="zh-CN" dirty="0" err="1"/>
              <a:t>chunk_head</a:t>
            </a:r>
            <a:r>
              <a:rPr lang="en-US" altLang="zh-CN" dirty="0"/>
              <a:t>-&gt;signature, “OSEX”, 4);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chunk_head</a:t>
            </a:r>
            <a:r>
              <a:rPr lang="en-US" altLang="zh-CN" dirty="0"/>
              <a:t>-&gt;next = 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chunk_head</a:t>
            </a:r>
            <a:r>
              <a:rPr lang="en-US" altLang="zh-CN" dirty="0"/>
              <a:t>-&gt;state = FREE;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chunk_head</a:t>
            </a:r>
            <a:r>
              <a:rPr lang="en-US" altLang="zh-CN" dirty="0"/>
              <a:t>-&gt;size  = </a:t>
            </a:r>
            <a:r>
              <a:rPr lang="en-US" altLang="zh-CN" dirty="0" err="1"/>
              <a:t>heap_size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5950" y="5660876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6313" y="5660876"/>
            <a:ext cx="65532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FREE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50260" y="517834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chunk_head</a:t>
            </a:r>
            <a:endParaRPr lang="en-US" altLang="zh-CN" dirty="0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281995" y="6319280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heap_base</a:t>
            </a:r>
            <a:endParaRPr lang="en-US" altLang="zh-CN" dirty="0"/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435498" y="5198755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sp>
        <p:nvSpPr>
          <p:cNvPr id="16" name="左大括号 15"/>
          <p:cNvSpPr/>
          <p:nvPr/>
        </p:nvSpPr>
        <p:spPr>
          <a:xfrm rot="16200000">
            <a:off x="5222908" y="3021091"/>
            <a:ext cx="239648" cy="6913562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499992" y="6453336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heap_size</a:t>
            </a:r>
            <a:endParaRPr lang="en-US" altLang="zh-CN" dirty="0"/>
          </a:p>
        </p:txBody>
      </p:sp>
      <p:cxnSp>
        <p:nvCxnSpPr>
          <p:cNvPr id="3" name="肘形连接符 2"/>
          <p:cNvCxnSpPr>
            <a:stCxn id="10" idx="3"/>
          </p:cNvCxnSpPr>
          <p:nvPr/>
        </p:nvCxnSpPr>
        <p:spPr>
          <a:xfrm flipV="1">
            <a:off x="1659945" y="6235552"/>
            <a:ext cx="226004" cy="26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0"/>
            <a:endCxn id="13" idx="1"/>
          </p:cNvCxnSpPr>
          <p:nvPr/>
        </p:nvCxnSpPr>
        <p:spPr>
          <a:xfrm rot="5400000" flipH="1" flipV="1">
            <a:off x="2111433" y="5336811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9" idx="3"/>
          </p:cNvCxnSpPr>
          <p:nvPr/>
        </p:nvCxnSpPr>
        <p:spPr>
          <a:xfrm rot="16200000" flipV="1">
            <a:off x="1639882" y="541480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分配大小为</a:t>
            </a:r>
            <a:r>
              <a:rPr lang="en-US" altLang="zh-CN" sz="1600" i="1" dirty="0"/>
              <a:t>size</a:t>
            </a:r>
            <a:r>
              <a:rPr lang="zh-CN" altLang="en-US" sz="1600" dirty="0"/>
              <a:t>字节的内存块，并返回块起始地址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如果</a:t>
            </a:r>
            <a:r>
              <a:rPr lang="en-US" altLang="zh-CN" sz="1600" dirty="0"/>
              <a:t>size</a:t>
            </a:r>
            <a:r>
              <a:rPr lang="zh-CN" altLang="en-US" sz="1600" dirty="0"/>
              <a:t>是</a:t>
            </a:r>
            <a:r>
              <a:rPr lang="en-US" altLang="zh-CN" sz="1600" dirty="0"/>
              <a:t>0</a:t>
            </a:r>
            <a:r>
              <a:rPr lang="zh-CN" altLang="en-US" sz="1600" dirty="0"/>
              <a:t>，返回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endParaRPr lang="en-US" altLang="zh-CN" sz="1600" dirty="0"/>
          </a:p>
        </p:txBody>
      </p: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3755159" y="4925575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71663" y="4925575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2232025" y="4925575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41" name="Rectangle 64"/>
          <p:cNvSpPr>
            <a:spLocks noChangeArrowheads="1"/>
          </p:cNvSpPr>
          <p:nvPr/>
        </p:nvSpPr>
        <p:spPr bwMode="auto">
          <a:xfrm>
            <a:off x="4129809" y="4925575"/>
            <a:ext cx="4608513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FREE</a:t>
            </a: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2134275" y="6516052"/>
            <a:ext cx="2005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FF0000"/>
                </a:solidFill>
              </a:rPr>
              <a:t>malloc</a:t>
            </a:r>
            <a:r>
              <a:rPr lang="zh-CN" altLang="en-US" dirty="0">
                <a:solidFill>
                  <a:srgbClr val="FF0000"/>
                </a:solidFill>
              </a:rPr>
              <a:t>的返回值！</a:t>
            </a:r>
          </a:p>
        </p:txBody>
      </p:sp>
      <p:sp>
        <p:nvSpPr>
          <p:cNvPr id="50" name="左大括号 49"/>
          <p:cNvSpPr/>
          <p:nvPr/>
        </p:nvSpPr>
        <p:spPr>
          <a:xfrm rot="16200000">
            <a:off x="5210860" y="2213237"/>
            <a:ext cx="208714" cy="6896659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64025" y="5637231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heap_size</a:t>
            </a:r>
            <a:endParaRPr lang="en-US" altLang="zh-CN" dirty="0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2549308" y="442825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229478" y="44416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chunk_head</a:t>
            </a:r>
            <a:endParaRPr lang="en-US" altLang="zh-CN" dirty="0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261213" y="558256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heap_base</a:t>
            </a:r>
            <a:endParaRPr lang="en-US" altLang="zh-CN" dirty="0"/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307706" y="4462043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56" name="肘形连接符 55"/>
          <p:cNvCxnSpPr>
            <a:stCxn id="54" idx="3"/>
          </p:cNvCxnSpPr>
          <p:nvPr/>
        </p:nvCxnSpPr>
        <p:spPr>
          <a:xfrm flipV="1">
            <a:off x="1639163" y="5498840"/>
            <a:ext cx="226004" cy="26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55" idx="1"/>
          </p:cNvCxnSpPr>
          <p:nvPr/>
        </p:nvCxnSpPr>
        <p:spPr>
          <a:xfrm rot="5400000" flipH="1" flipV="1">
            <a:off x="3983641" y="4600099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53" idx="3"/>
          </p:cNvCxnSpPr>
          <p:nvPr/>
        </p:nvCxnSpPr>
        <p:spPr>
          <a:xfrm rot="16200000" flipV="1">
            <a:off x="1619100" y="4678096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227314" y="5498840"/>
            <a:ext cx="4711" cy="10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2051844" y="4623065"/>
            <a:ext cx="1689028" cy="319421"/>
            <a:chOff x="2051844" y="4623065"/>
            <a:chExt cx="1689028" cy="319421"/>
          </a:xfrm>
        </p:grpSpPr>
        <p:cxnSp>
          <p:nvCxnSpPr>
            <p:cNvPr id="85" name="直接箭头连接符 84"/>
            <p:cNvCxnSpPr/>
            <p:nvPr/>
          </p:nvCxnSpPr>
          <p:spPr>
            <a:xfrm flipV="1">
              <a:off x="2051844" y="4623065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右大括号 97"/>
          <p:cNvSpPr/>
          <p:nvPr/>
        </p:nvSpPr>
        <p:spPr>
          <a:xfrm rot="5400000">
            <a:off x="2922040" y="4804113"/>
            <a:ext cx="138391" cy="15278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endCxn id="98" idx="1"/>
          </p:cNvCxnSpPr>
          <p:nvPr/>
        </p:nvCxnSpPr>
        <p:spPr>
          <a:xfrm flipV="1">
            <a:off x="2987675" y="5637231"/>
            <a:ext cx="3560" cy="45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85"/>
          <p:cNvSpPr txBox="1">
            <a:spLocks noChangeArrowheads="1"/>
          </p:cNvSpPr>
          <p:nvPr/>
        </p:nvSpPr>
        <p:spPr bwMode="auto">
          <a:xfrm>
            <a:off x="2896845" y="6011996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size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6773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free(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释放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指向的内存块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如果</a:t>
            </a:r>
            <a:r>
              <a:rPr lang="en-US" altLang="zh-CN" sz="1600" dirty="0" err="1"/>
              <a:t>ptr</a:t>
            </a:r>
            <a:r>
              <a:rPr lang="zh-CN" altLang="en-US" sz="1600" dirty="0"/>
              <a:t>是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r>
              <a:rPr lang="zh-CN" altLang="en-US" sz="1600" dirty="0"/>
              <a:t>，直接返回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提示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怎么根据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得到</a:t>
            </a:r>
            <a:r>
              <a:rPr lang="en-US" altLang="zh-CN" sz="1600" dirty="0"/>
              <a:t>chunk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en-US" altLang="zh-CN" sz="1200" dirty="0">
                <a:solidFill>
                  <a:srgbClr val="C00000"/>
                </a:solidFill>
              </a:rPr>
              <a:t>struct </a:t>
            </a:r>
            <a:r>
              <a:rPr lang="en-US" altLang="zh-CN" sz="1200" dirty="0"/>
              <a:t>trunk *</a:t>
            </a:r>
            <a:r>
              <a:rPr lang="en-US" altLang="zh-CN" sz="1200" dirty="0" err="1"/>
              <a:t>achunk</a:t>
            </a:r>
            <a:r>
              <a:rPr lang="en-US" altLang="zh-CN" sz="1200" dirty="0"/>
              <a:t>=(</a:t>
            </a:r>
            <a:r>
              <a:rPr lang="en-US" altLang="zh-CN" sz="1200" dirty="0">
                <a:solidFill>
                  <a:srgbClr val="C00000"/>
                </a:solidFill>
              </a:rPr>
              <a:t>struct </a:t>
            </a:r>
            <a:r>
              <a:rPr lang="en-US" altLang="zh-CN" sz="1200" dirty="0"/>
              <a:t>chunk *)(((</a:t>
            </a:r>
            <a:r>
              <a:rPr lang="en-US" altLang="zh-CN" sz="1200" dirty="0">
                <a:solidFill>
                  <a:srgbClr val="C00000"/>
                </a:solidFill>
              </a:rPr>
              <a:t>uint8_t</a:t>
            </a:r>
            <a:r>
              <a:rPr lang="en-US" altLang="zh-CN" sz="1200" dirty="0"/>
              <a:t> *)</a:t>
            </a:r>
            <a:r>
              <a:rPr lang="en-US" altLang="zh-CN" sz="1200" i="1" dirty="0" err="1"/>
              <a:t>ptr</a:t>
            </a:r>
            <a:r>
              <a:rPr lang="en-US" altLang="zh-CN" sz="1200" dirty="0"/>
              <a:t>)-</a:t>
            </a:r>
            <a:r>
              <a:rPr lang="en-US" altLang="zh-CN" sz="1200" dirty="0" err="1">
                <a:solidFill>
                  <a:srgbClr val="C00000"/>
                </a:solidFill>
              </a:rPr>
              <a:t>sizeof</a:t>
            </a:r>
            <a:r>
              <a:rPr lang="en-US" altLang="zh-CN" sz="1200" dirty="0"/>
              <a:t>(</a:t>
            </a:r>
            <a:r>
              <a:rPr lang="en-US" altLang="zh-CN" sz="1200" dirty="0" err="1">
                <a:solidFill>
                  <a:srgbClr val="C00000"/>
                </a:solidFill>
              </a:rPr>
              <a:t>struct</a:t>
            </a:r>
            <a:r>
              <a:rPr lang="en-US" altLang="zh-CN" sz="1200" dirty="0">
                <a:solidFill>
                  <a:srgbClr val="C00000"/>
                </a:solidFill>
              </a:rPr>
              <a:t> </a:t>
            </a:r>
            <a:r>
              <a:rPr lang="en-US" altLang="zh-CN" sz="1200" dirty="0"/>
              <a:t>chunk));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要求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必须验证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的有效性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判断</a:t>
            </a:r>
            <a:r>
              <a:rPr lang="en-US" altLang="zh-CN" sz="1200" dirty="0" err="1"/>
              <a:t>achunk</a:t>
            </a:r>
            <a:r>
              <a:rPr lang="en-US" altLang="zh-CN" sz="1200" dirty="0"/>
              <a:t>-&gt;signature</a:t>
            </a:r>
            <a:r>
              <a:rPr lang="zh-CN" altLang="en-US" sz="1200" dirty="0"/>
              <a:t>是否等于“</a:t>
            </a:r>
            <a:r>
              <a:rPr lang="en-US" altLang="zh-CN" sz="1200" dirty="0"/>
              <a:t>OSEX</a:t>
            </a:r>
            <a:r>
              <a:rPr lang="zh-CN" altLang="en-US" sz="1200" dirty="0"/>
              <a:t>”</a:t>
            </a:r>
            <a:endParaRPr lang="en-US" altLang="zh-CN" sz="12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必须合并相邻的空闲块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3779590" y="5444356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57"/>
          <p:cNvSpPr>
            <a:spLocks noChangeArrowheads="1"/>
          </p:cNvSpPr>
          <p:nvPr/>
        </p:nvSpPr>
        <p:spPr bwMode="auto">
          <a:xfrm>
            <a:off x="4139952" y="5444356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2707437" y="4940300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achunk</a:t>
            </a:r>
            <a:endParaRPr lang="en-US" altLang="zh-CN" dirty="0"/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3903007" y="6372036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err="1"/>
              <a:t>ptr</a:t>
            </a:r>
            <a:endParaRPr lang="en-US" altLang="zh-CN" i="1" dirty="0"/>
          </a:p>
        </p:txBody>
      </p:sp>
      <p:cxnSp>
        <p:nvCxnSpPr>
          <p:cNvPr id="11" name="肘形连接符 10"/>
          <p:cNvCxnSpPr/>
          <p:nvPr/>
        </p:nvCxnSpPr>
        <p:spPr>
          <a:xfrm rot="16200000" flipV="1">
            <a:off x="3533844" y="519828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39952" y="6020420"/>
            <a:ext cx="0" cy="44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为</a:t>
            </a:r>
            <a:r>
              <a:rPr lang="en-US" altLang="zh-CN" sz="1600" i="1" dirty="0" err="1"/>
              <a:t>num</a:t>
            </a:r>
            <a:r>
              <a:rPr lang="zh-CN" altLang="en-US" sz="1600" dirty="0"/>
              <a:t>个元素的数组分配内存，每个元素占</a:t>
            </a:r>
            <a:r>
              <a:rPr lang="en-US" altLang="zh-CN" sz="1600" i="1" dirty="0"/>
              <a:t>size</a:t>
            </a:r>
            <a:r>
              <a:rPr lang="zh-CN" altLang="en-US" sz="1600" dirty="0"/>
              <a:t>字节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把分配的内存初始化成</a:t>
            </a:r>
            <a:r>
              <a:rPr lang="en-US" altLang="zh-CN" sz="1600" dirty="0"/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oldptr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重新分配</a:t>
            </a:r>
            <a:r>
              <a:rPr lang="en-US" altLang="zh-CN" sz="1600" i="1" dirty="0" err="1"/>
              <a:t>oldptr</a:t>
            </a:r>
            <a:r>
              <a:rPr lang="zh-CN" altLang="en-US" sz="1600" dirty="0"/>
              <a:t>指向的内存块，新内存块有</a:t>
            </a:r>
            <a:r>
              <a:rPr lang="en-US" altLang="zh-CN" sz="1600" i="1" dirty="0"/>
              <a:t>size</a:t>
            </a:r>
            <a:r>
              <a:rPr lang="zh-CN" altLang="en-US" sz="1600" dirty="0"/>
              <a:t>字节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</a:t>
            </a:r>
            <a:r>
              <a:rPr lang="en-US" altLang="zh-CN" sz="1200" i="1" dirty="0" err="1"/>
              <a:t>oldptr</a:t>
            </a:r>
            <a:r>
              <a:rPr lang="zh-CN" altLang="en-US" sz="1200" dirty="0"/>
              <a:t>是</a:t>
            </a:r>
            <a:r>
              <a:rPr lang="en-US" altLang="zh-CN" sz="1200" dirty="0">
                <a:solidFill>
                  <a:srgbClr val="C00000"/>
                </a:solidFill>
              </a:rPr>
              <a:t>NULL</a:t>
            </a:r>
            <a:r>
              <a:rPr lang="zh-CN" altLang="en-US" sz="1200" dirty="0"/>
              <a:t>，该函数等价于</a:t>
            </a:r>
            <a:r>
              <a:rPr lang="en-US" altLang="zh-CN" sz="1200" dirty="0" err="1"/>
              <a:t>malloc</a:t>
            </a:r>
            <a:r>
              <a:rPr lang="en-US" altLang="zh-CN" sz="1200" dirty="0"/>
              <a:t>(size)</a:t>
            </a:r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</a:t>
            </a:r>
            <a:r>
              <a:rPr lang="en-US" altLang="zh-CN" sz="1200" dirty="0"/>
              <a:t>size</a:t>
            </a:r>
            <a:r>
              <a:rPr lang="zh-CN" altLang="en-US" sz="1200" dirty="0"/>
              <a:t>是</a:t>
            </a:r>
            <a:r>
              <a:rPr lang="en-US" altLang="zh-CN" sz="1200" dirty="0"/>
              <a:t>0</a:t>
            </a:r>
            <a:r>
              <a:rPr lang="zh-CN" altLang="en-US" sz="1200" dirty="0"/>
              <a:t>，该函数等价于</a:t>
            </a:r>
            <a:r>
              <a:rPr lang="en-US" altLang="zh-CN" sz="1200" dirty="0"/>
              <a:t>free(</a:t>
            </a:r>
            <a:r>
              <a:rPr lang="en-US" altLang="zh-CN" sz="1200" dirty="0" err="1"/>
              <a:t>oldptr</a:t>
            </a:r>
            <a:r>
              <a:rPr lang="en-US" altLang="zh-CN" sz="1200" dirty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把旧内存块的内容复制到新内存块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如果新内存块比较小，只复制旧内存块的前面部分</a:t>
            </a:r>
            <a:endParaRPr lang="en-US" altLang="zh-CN" sz="12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如果新内存块比较大，复制整个旧内存块，而且不用初始化多出来的那部分</a:t>
            </a:r>
            <a:endParaRPr lang="en-US" altLang="zh-CN" sz="12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如果新内存块还在原来的地址</a:t>
            </a:r>
            <a:r>
              <a:rPr lang="en-US" altLang="zh-CN" sz="1600" i="1" dirty="0" err="1"/>
              <a:t>oldptr</a:t>
            </a:r>
            <a:r>
              <a:rPr lang="zh-CN" altLang="en-US" sz="1600" i="1" dirty="0"/>
              <a:t>，返回</a:t>
            </a:r>
            <a:r>
              <a:rPr lang="en-US" altLang="zh-CN" sz="1600" i="1" dirty="0" err="1"/>
              <a:t>oldptr</a:t>
            </a:r>
            <a:r>
              <a:rPr lang="zh-CN" altLang="en-US" sz="1600" i="1" dirty="0"/>
              <a:t>；否则返回新地址</a:t>
            </a:r>
            <a:endParaRPr lang="en-US" altLang="zh-CN" sz="1600" i="1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要求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必须验证</a:t>
            </a:r>
            <a:r>
              <a:rPr lang="en-US" altLang="zh-CN" sz="1600" i="1" dirty="0" err="1"/>
              <a:t>oldptr</a:t>
            </a:r>
            <a:r>
              <a:rPr lang="zh-CN" altLang="en-US" sz="1600" dirty="0"/>
              <a:t>的有效性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必须合并相邻的空闲块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400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829</Words>
  <Application>Microsoft Macintosh PowerPoint</Application>
  <PresentationFormat>全屏显示(4:3)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《操作系统原理》实验</vt:lpstr>
      <vt:lpstr>目录</vt:lpstr>
      <vt:lpstr>目录</vt:lpstr>
      <vt:lpstr>实验内容</vt:lpstr>
      <vt:lpstr>数据结构</vt:lpstr>
      <vt:lpstr>接口函数</vt:lpstr>
      <vt:lpstr>接口函数</vt:lpstr>
      <vt:lpstr>接口函数</vt:lpstr>
      <vt:lpstr>接口函数</vt:lpstr>
      <vt:lpstr>线程安全</vt:lpstr>
      <vt:lpstr>测试</vt:lpstr>
      <vt:lpstr>测试</vt:lpstr>
      <vt:lpstr>评分规则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虚拟内存</dc:subject>
  <dc:creator>洪明坚</dc:creator>
  <cp:lastModifiedBy>Hong MingJian</cp:lastModifiedBy>
  <cp:revision>200</cp:revision>
  <dcterms:created xsi:type="dcterms:W3CDTF">2013-08-27T02:58:45Z</dcterms:created>
  <dcterms:modified xsi:type="dcterms:W3CDTF">2020-02-25T12:27:58Z</dcterms:modified>
</cp:coreProperties>
</file>