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97" d="100"/>
          <a:sy n="97" d="100"/>
        </p:scale>
        <p:origin x="1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53DDD-FF54-8751-0821-4ABD0D48D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4300AA7C-4F98-F5A6-DFD9-2EE1D4C7DC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04F520E2-E8FE-2379-D02C-EBB99DEE8B31}"/>
              </a:ext>
            </a:extLst>
          </p:cNvPr>
          <p:cNvSpPr>
            <a:spLocks noGrp="1"/>
          </p:cNvSpPr>
          <p:nvPr>
            <p:ph type="dt" sz="half" idx="10"/>
          </p:nvPr>
        </p:nvSpPr>
        <p:spPr/>
        <p:txBody>
          <a:bodyPr/>
          <a:lstStyle/>
          <a:p>
            <a:fld id="{1A22CB27-F881-405A-B3EA-828A2EC9E6A4}" type="datetimeFigureOut">
              <a:rPr lang="en-DE" smtClean="0"/>
              <a:t>10/06/2024</a:t>
            </a:fld>
            <a:endParaRPr lang="en-DE"/>
          </a:p>
        </p:txBody>
      </p:sp>
      <p:sp>
        <p:nvSpPr>
          <p:cNvPr id="5" name="Footer Placeholder 4">
            <a:extLst>
              <a:ext uri="{FF2B5EF4-FFF2-40B4-BE49-F238E27FC236}">
                <a16:creationId xmlns:a16="http://schemas.microsoft.com/office/drawing/2014/main" id="{1EA7F6EE-3ABE-9F6F-F0E0-0FB6FC31115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1C1D320-C443-C40E-0A56-8FC3DFDD1823}"/>
              </a:ext>
            </a:extLst>
          </p:cNvPr>
          <p:cNvSpPr>
            <a:spLocks noGrp="1"/>
          </p:cNvSpPr>
          <p:nvPr>
            <p:ph type="sldNum" sz="quarter" idx="12"/>
          </p:nvPr>
        </p:nvSpPr>
        <p:spPr/>
        <p:txBody>
          <a:bodyPr/>
          <a:lstStyle/>
          <a:p>
            <a:fld id="{76672BA5-32A9-4A81-BC6A-C64AAEB57929}" type="slidenum">
              <a:rPr lang="en-DE" smtClean="0"/>
              <a:t>‹#›</a:t>
            </a:fld>
            <a:endParaRPr lang="en-DE"/>
          </a:p>
        </p:txBody>
      </p:sp>
    </p:spTree>
    <p:extLst>
      <p:ext uri="{BB962C8B-B14F-4D97-AF65-F5344CB8AC3E}">
        <p14:creationId xmlns:p14="http://schemas.microsoft.com/office/powerpoint/2010/main" val="352542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01B7-D50F-5E41-42DA-32F4CD974C41}"/>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BF6E8E7A-9C7D-8D54-9BE3-15883BD84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385DA4D3-562F-AAC8-9A0E-E5BEF0205EE2}"/>
              </a:ext>
            </a:extLst>
          </p:cNvPr>
          <p:cNvSpPr>
            <a:spLocks noGrp="1"/>
          </p:cNvSpPr>
          <p:nvPr>
            <p:ph type="dt" sz="half" idx="10"/>
          </p:nvPr>
        </p:nvSpPr>
        <p:spPr/>
        <p:txBody>
          <a:bodyPr/>
          <a:lstStyle/>
          <a:p>
            <a:fld id="{1A22CB27-F881-405A-B3EA-828A2EC9E6A4}" type="datetimeFigureOut">
              <a:rPr lang="en-DE" smtClean="0"/>
              <a:t>10/06/2024</a:t>
            </a:fld>
            <a:endParaRPr lang="en-DE"/>
          </a:p>
        </p:txBody>
      </p:sp>
      <p:sp>
        <p:nvSpPr>
          <p:cNvPr id="5" name="Footer Placeholder 4">
            <a:extLst>
              <a:ext uri="{FF2B5EF4-FFF2-40B4-BE49-F238E27FC236}">
                <a16:creationId xmlns:a16="http://schemas.microsoft.com/office/drawing/2014/main" id="{EA58D7D3-7C7C-16A8-81C6-41E611A7F7F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DAFFBBA-857C-A901-1280-2993DE521CF1}"/>
              </a:ext>
            </a:extLst>
          </p:cNvPr>
          <p:cNvSpPr>
            <a:spLocks noGrp="1"/>
          </p:cNvSpPr>
          <p:nvPr>
            <p:ph type="sldNum" sz="quarter" idx="12"/>
          </p:nvPr>
        </p:nvSpPr>
        <p:spPr/>
        <p:txBody>
          <a:bodyPr/>
          <a:lstStyle/>
          <a:p>
            <a:fld id="{76672BA5-32A9-4A81-BC6A-C64AAEB57929}" type="slidenum">
              <a:rPr lang="en-DE" smtClean="0"/>
              <a:t>‹#›</a:t>
            </a:fld>
            <a:endParaRPr lang="en-DE"/>
          </a:p>
        </p:txBody>
      </p:sp>
    </p:spTree>
    <p:extLst>
      <p:ext uri="{BB962C8B-B14F-4D97-AF65-F5344CB8AC3E}">
        <p14:creationId xmlns:p14="http://schemas.microsoft.com/office/powerpoint/2010/main" val="100995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95CBB8-BAA1-157D-25E6-D7A68E6E2A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B66369B1-93E0-7B4B-4BAA-11684E22E8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297D383-3FC2-A055-7CFE-246D91247F69}"/>
              </a:ext>
            </a:extLst>
          </p:cNvPr>
          <p:cNvSpPr>
            <a:spLocks noGrp="1"/>
          </p:cNvSpPr>
          <p:nvPr>
            <p:ph type="dt" sz="half" idx="10"/>
          </p:nvPr>
        </p:nvSpPr>
        <p:spPr/>
        <p:txBody>
          <a:bodyPr/>
          <a:lstStyle/>
          <a:p>
            <a:fld id="{1A22CB27-F881-405A-B3EA-828A2EC9E6A4}" type="datetimeFigureOut">
              <a:rPr lang="en-DE" smtClean="0"/>
              <a:t>10/06/2024</a:t>
            </a:fld>
            <a:endParaRPr lang="en-DE"/>
          </a:p>
        </p:txBody>
      </p:sp>
      <p:sp>
        <p:nvSpPr>
          <p:cNvPr id="5" name="Footer Placeholder 4">
            <a:extLst>
              <a:ext uri="{FF2B5EF4-FFF2-40B4-BE49-F238E27FC236}">
                <a16:creationId xmlns:a16="http://schemas.microsoft.com/office/drawing/2014/main" id="{E9C992E2-088E-EE6F-A68D-110F13D9A06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759AC2-9877-D9BF-90A7-02295F672BFF}"/>
              </a:ext>
            </a:extLst>
          </p:cNvPr>
          <p:cNvSpPr>
            <a:spLocks noGrp="1"/>
          </p:cNvSpPr>
          <p:nvPr>
            <p:ph type="sldNum" sz="quarter" idx="12"/>
          </p:nvPr>
        </p:nvSpPr>
        <p:spPr/>
        <p:txBody>
          <a:bodyPr/>
          <a:lstStyle/>
          <a:p>
            <a:fld id="{76672BA5-32A9-4A81-BC6A-C64AAEB57929}" type="slidenum">
              <a:rPr lang="en-DE" smtClean="0"/>
              <a:t>‹#›</a:t>
            </a:fld>
            <a:endParaRPr lang="en-DE"/>
          </a:p>
        </p:txBody>
      </p:sp>
    </p:spTree>
    <p:extLst>
      <p:ext uri="{BB962C8B-B14F-4D97-AF65-F5344CB8AC3E}">
        <p14:creationId xmlns:p14="http://schemas.microsoft.com/office/powerpoint/2010/main" val="379422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2292-2ABF-3068-5746-F569C67B7619}"/>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1E4542CB-9E8A-B65B-119F-4C14D6367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4F6B055-7322-E4DC-9BF6-9EFB8DD2CFAA}"/>
              </a:ext>
            </a:extLst>
          </p:cNvPr>
          <p:cNvSpPr>
            <a:spLocks noGrp="1"/>
          </p:cNvSpPr>
          <p:nvPr>
            <p:ph type="dt" sz="half" idx="10"/>
          </p:nvPr>
        </p:nvSpPr>
        <p:spPr/>
        <p:txBody>
          <a:bodyPr/>
          <a:lstStyle/>
          <a:p>
            <a:fld id="{1A22CB27-F881-405A-B3EA-828A2EC9E6A4}" type="datetimeFigureOut">
              <a:rPr lang="en-DE" smtClean="0"/>
              <a:t>10/06/2024</a:t>
            </a:fld>
            <a:endParaRPr lang="en-DE"/>
          </a:p>
        </p:txBody>
      </p:sp>
      <p:sp>
        <p:nvSpPr>
          <p:cNvPr id="5" name="Footer Placeholder 4">
            <a:extLst>
              <a:ext uri="{FF2B5EF4-FFF2-40B4-BE49-F238E27FC236}">
                <a16:creationId xmlns:a16="http://schemas.microsoft.com/office/drawing/2014/main" id="{D0AE1B38-A5A1-EA37-93BB-28D49FBD6A9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7FFFD2D-8985-5872-8465-77D753BAA400}"/>
              </a:ext>
            </a:extLst>
          </p:cNvPr>
          <p:cNvSpPr>
            <a:spLocks noGrp="1"/>
          </p:cNvSpPr>
          <p:nvPr>
            <p:ph type="sldNum" sz="quarter" idx="12"/>
          </p:nvPr>
        </p:nvSpPr>
        <p:spPr/>
        <p:txBody>
          <a:bodyPr/>
          <a:lstStyle/>
          <a:p>
            <a:fld id="{76672BA5-32A9-4A81-BC6A-C64AAEB57929}" type="slidenum">
              <a:rPr lang="en-DE" smtClean="0"/>
              <a:t>‹#›</a:t>
            </a:fld>
            <a:endParaRPr lang="en-DE"/>
          </a:p>
        </p:txBody>
      </p:sp>
    </p:spTree>
    <p:extLst>
      <p:ext uri="{BB962C8B-B14F-4D97-AF65-F5344CB8AC3E}">
        <p14:creationId xmlns:p14="http://schemas.microsoft.com/office/powerpoint/2010/main" val="256950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588B-797F-48B0-17ED-B24C9085CC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4464047F-0C94-2916-E2C6-E2DEE8B05C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9722A0-DAAF-7299-A751-4DDCB228EE1A}"/>
              </a:ext>
            </a:extLst>
          </p:cNvPr>
          <p:cNvSpPr>
            <a:spLocks noGrp="1"/>
          </p:cNvSpPr>
          <p:nvPr>
            <p:ph type="dt" sz="half" idx="10"/>
          </p:nvPr>
        </p:nvSpPr>
        <p:spPr/>
        <p:txBody>
          <a:bodyPr/>
          <a:lstStyle/>
          <a:p>
            <a:fld id="{1A22CB27-F881-405A-B3EA-828A2EC9E6A4}" type="datetimeFigureOut">
              <a:rPr lang="en-DE" smtClean="0"/>
              <a:t>10/06/2024</a:t>
            </a:fld>
            <a:endParaRPr lang="en-DE"/>
          </a:p>
        </p:txBody>
      </p:sp>
      <p:sp>
        <p:nvSpPr>
          <p:cNvPr id="5" name="Footer Placeholder 4">
            <a:extLst>
              <a:ext uri="{FF2B5EF4-FFF2-40B4-BE49-F238E27FC236}">
                <a16:creationId xmlns:a16="http://schemas.microsoft.com/office/drawing/2014/main" id="{294CABD9-9B1F-2799-CE02-482794D66B7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E2239B3-8F21-9377-B448-CB3930697C77}"/>
              </a:ext>
            </a:extLst>
          </p:cNvPr>
          <p:cNvSpPr>
            <a:spLocks noGrp="1"/>
          </p:cNvSpPr>
          <p:nvPr>
            <p:ph type="sldNum" sz="quarter" idx="12"/>
          </p:nvPr>
        </p:nvSpPr>
        <p:spPr/>
        <p:txBody>
          <a:bodyPr/>
          <a:lstStyle/>
          <a:p>
            <a:fld id="{76672BA5-32A9-4A81-BC6A-C64AAEB57929}" type="slidenum">
              <a:rPr lang="en-DE" smtClean="0"/>
              <a:t>‹#›</a:t>
            </a:fld>
            <a:endParaRPr lang="en-DE"/>
          </a:p>
        </p:txBody>
      </p:sp>
    </p:spTree>
    <p:extLst>
      <p:ext uri="{BB962C8B-B14F-4D97-AF65-F5344CB8AC3E}">
        <p14:creationId xmlns:p14="http://schemas.microsoft.com/office/powerpoint/2010/main" val="327417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E25F-D19B-C584-7370-0F875FD84310}"/>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AB8AA636-1968-F5C7-5C5B-DC520DF5C0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273A7FD1-B217-BDBB-C4A4-650163F210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43466AF0-B006-485D-E548-C8D67114F764}"/>
              </a:ext>
            </a:extLst>
          </p:cNvPr>
          <p:cNvSpPr>
            <a:spLocks noGrp="1"/>
          </p:cNvSpPr>
          <p:nvPr>
            <p:ph type="dt" sz="half" idx="10"/>
          </p:nvPr>
        </p:nvSpPr>
        <p:spPr/>
        <p:txBody>
          <a:bodyPr/>
          <a:lstStyle/>
          <a:p>
            <a:fld id="{1A22CB27-F881-405A-B3EA-828A2EC9E6A4}" type="datetimeFigureOut">
              <a:rPr lang="en-DE" smtClean="0"/>
              <a:t>10/06/2024</a:t>
            </a:fld>
            <a:endParaRPr lang="en-DE"/>
          </a:p>
        </p:txBody>
      </p:sp>
      <p:sp>
        <p:nvSpPr>
          <p:cNvPr id="6" name="Footer Placeholder 5">
            <a:extLst>
              <a:ext uri="{FF2B5EF4-FFF2-40B4-BE49-F238E27FC236}">
                <a16:creationId xmlns:a16="http://schemas.microsoft.com/office/drawing/2014/main" id="{989724D6-B792-BE5E-7252-8A9627E84898}"/>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9AF5854-92B9-D779-4CC7-DF5CB9E2AD5E}"/>
              </a:ext>
            </a:extLst>
          </p:cNvPr>
          <p:cNvSpPr>
            <a:spLocks noGrp="1"/>
          </p:cNvSpPr>
          <p:nvPr>
            <p:ph type="sldNum" sz="quarter" idx="12"/>
          </p:nvPr>
        </p:nvSpPr>
        <p:spPr/>
        <p:txBody>
          <a:bodyPr/>
          <a:lstStyle/>
          <a:p>
            <a:fld id="{76672BA5-32A9-4A81-BC6A-C64AAEB57929}" type="slidenum">
              <a:rPr lang="en-DE" smtClean="0"/>
              <a:t>‹#›</a:t>
            </a:fld>
            <a:endParaRPr lang="en-DE"/>
          </a:p>
        </p:txBody>
      </p:sp>
    </p:spTree>
    <p:extLst>
      <p:ext uri="{BB962C8B-B14F-4D97-AF65-F5344CB8AC3E}">
        <p14:creationId xmlns:p14="http://schemas.microsoft.com/office/powerpoint/2010/main" val="391874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6CF4-7DA5-CEB8-D065-B611661DB5E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36E0BEB2-295B-9FE3-2665-B525E06B7E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F1FA15-4530-6850-459C-1599287DA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798EC06-5DE3-5F74-5A12-E025BA17E9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57A4C1-EBB2-8D0F-353A-2B368EF3E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44C63E91-3F71-939E-D559-4D59A241C47C}"/>
              </a:ext>
            </a:extLst>
          </p:cNvPr>
          <p:cNvSpPr>
            <a:spLocks noGrp="1"/>
          </p:cNvSpPr>
          <p:nvPr>
            <p:ph type="dt" sz="half" idx="10"/>
          </p:nvPr>
        </p:nvSpPr>
        <p:spPr/>
        <p:txBody>
          <a:bodyPr/>
          <a:lstStyle/>
          <a:p>
            <a:fld id="{1A22CB27-F881-405A-B3EA-828A2EC9E6A4}" type="datetimeFigureOut">
              <a:rPr lang="en-DE" smtClean="0"/>
              <a:t>10/06/2024</a:t>
            </a:fld>
            <a:endParaRPr lang="en-DE"/>
          </a:p>
        </p:txBody>
      </p:sp>
      <p:sp>
        <p:nvSpPr>
          <p:cNvPr id="8" name="Footer Placeholder 7">
            <a:extLst>
              <a:ext uri="{FF2B5EF4-FFF2-40B4-BE49-F238E27FC236}">
                <a16:creationId xmlns:a16="http://schemas.microsoft.com/office/drawing/2014/main" id="{6E985A42-EF71-3F6F-2484-E426E944EB05}"/>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B107B04B-257D-0BC6-29A6-994F0F2E07DA}"/>
              </a:ext>
            </a:extLst>
          </p:cNvPr>
          <p:cNvSpPr>
            <a:spLocks noGrp="1"/>
          </p:cNvSpPr>
          <p:nvPr>
            <p:ph type="sldNum" sz="quarter" idx="12"/>
          </p:nvPr>
        </p:nvSpPr>
        <p:spPr/>
        <p:txBody>
          <a:bodyPr/>
          <a:lstStyle/>
          <a:p>
            <a:fld id="{76672BA5-32A9-4A81-BC6A-C64AAEB57929}" type="slidenum">
              <a:rPr lang="en-DE" smtClean="0"/>
              <a:t>‹#›</a:t>
            </a:fld>
            <a:endParaRPr lang="en-DE"/>
          </a:p>
        </p:txBody>
      </p:sp>
    </p:spTree>
    <p:extLst>
      <p:ext uri="{BB962C8B-B14F-4D97-AF65-F5344CB8AC3E}">
        <p14:creationId xmlns:p14="http://schemas.microsoft.com/office/powerpoint/2010/main" val="133562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B2EF-B508-CFF5-9E3B-EF8F3B526B79}"/>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388593FB-F675-B966-3BCC-7B44BB77144F}"/>
              </a:ext>
            </a:extLst>
          </p:cNvPr>
          <p:cNvSpPr>
            <a:spLocks noGrp="1"/>
          </p:cNvSpPr>
          <p:nvPr>
            <p:ph type="dt" sz="half" idx="10"/>
          </p:nvPr>
        </p:nvSpPr>
        <p:spPr/>
        <p:txBody>
          <a:bodyPr/>
          <a:lstStyle/>
          <a:p>
            <a:fld id="{1A22CB27-F881-405A-B3EA-828A2EC9E6A4}" type="datetimeFigureOut">
              <a:rPr lang="en-DE" smtClean="0"/>
              <a:t>10/06/2024</a:t>
            </a:fld>
            <a:endParaRPr lang="en-DE"/>
          </a:p>
        </p:txBody>
      </p:sp>
      <p:sp>
        <p:nvSpPr>
          <p:cNvPr id="4" name="Footer Placeholder 3">
            <a:extLst>
              <a:ext uri="{FF2B5EF4-FFF2-40B4-BE49-F238E27FC236}">
                <a16:creationId xmlns:a16="http://schemas.microsoft.com/office/drawing/2014/main" id="{B71A49C8-0FC8-4426-A183-15BAE5ED39BC}"/>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B1174E4E-5536-8434-B028-CA6667BDDCF4}"/>
              </a:ext>
            </a:extLst>
          </p:cNvPr>
          <p:cNvSpPr>
            <a:spLocks noGrp="1"/>
          </p:cNvSpPr>
          <p:nvPr>
            <p:ph type="sldNum" sz="quarter" idx="12"/>
          </p:nvPr>
        </p:nvSpPr>
        <p:spPr/>
        <p:txBody>
          <a:bodyPr/>
          <a:lstStyle/>
          <a:p>
            <a:fld id="{76672BA5-32A9-4A81-BC6A-C64AAEB57929}" type="slidenum">
              <a:rPr lang="en-DE" smtClean="0"/>
              <a:t>‹#›</a:t>
            </a:fld>
            <a:endParaRPr lang="en-DE"/>
          </a:p>
        </p:txBody>
      </p:sp>
    </p:spTree>
    <p:extLst>
      <p:ext uri="{BB962C8B-B14F-4D97-AF65-F5344CB8AC3E}">
        <p14:creationId xmlns:p14="http://schemas.microsoft.com/office/powerpoint/2010/main" val="62381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D36A3-4B37-9F27-2430-A11C0CF11372}"/>
              </a:ext>
            </a:extLst>
          </p:cNvPr>
          <p:cNvSpPr>
            <a:spLocks noGrp="1"/>
          </p:cNvSpPr>
          <p:nvPr>
            <p:ph type="dt" sz="half" idx="10"/>
          </p:nvPr>
        </p:nvSpPr>
        <p:spPr/>
        <p:txBody>
          <a:bodyPr/>
          <a:lstStyle/>
          <a:p>
            <a:fld id="{1A22CB27-F881-405A-B3EA-828A2EC9E6A4}" type="datetimeFigureOut">
              <a:rPr lang="en-DE" smtClean="0"/>
              <a:t>10/06/2024</a:t>
            </a:fld>
            <a:endParaRPr lang="en-DE"/>
          </a:p>
        </p:txBody>
      </p:sp>
      <p:sp>
        <p:nvSpPr>
          <p:cNvPr id="3" name="Footer Placeholder 2">
            <a:extLst>
              <a:ext uri="{FF2B5EF4-FFF2-40B4-BE49-F238E27FC236}">
                <a16:creationId xmlns:a16="http://schemas.microsoft.com/office/drawing/2014/main" id="{903FD412-2242-DD8C-D4E0-5D702B388A1B}"/>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C7026BBA-A206-0EA2-E136-DB33205FB998}"/>
              </a:ext>
            </a:extLst>
          </p:cNvPr>
          <p:cNvSpPr>
            <a:spLocks noGrp="1"/>
          </p:cNvSpPr>
          <p:nvPr>
            <p:ph type="sldNum" sz="quarter" idx="12"/>
          </p:nvPr>
        </p:nvSpPr>
        <p:spPr/>
        <p:txBody>
          <a:bodyPr/>
          <a:lstStyle/>
          <a:p>
            <a:fld id="{76672BA5-32A9-4A81-BC6A-C64AAEB57929}" type="slidenum">
              <a:rPr lang="en-DE" smtClean="0"/>
              <a:t>‹#›</a:t>
            </a:fld>
            <a:endParaRPr lang="en-DE"/>
          </a:p>
        </p:txBody>
      </p:sp>
    </p:spTree>
    <p:extLst>
      <p:ext uri="{BB962C8B-B14F-4D97-AF65-F5344CB8AC3E}">
        <p14:creationId xmlns:p14="http://schemas.microsoft.com/office/powerpoint/2010/main" val="35059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4497-5FAA-F746-8087-B9C2E5683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E4204E8F-221D-F1D9-A2F6-0EA5A0A08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0F528C8F-B2A5-674B-CABD-54201CB04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CE8CF9-6714-D20A-D6FC-172DC7525579}"/>
              </a:ext>
            </a:extLst>
          </p:cNvPr>
          <p:cNvSpPr>
            <a:spLocks noGrp="1"/>
          </p:cNvSpPr>
          <p:nvPr>
            <p:ph type="dt" sz="half" idx="10"/>
          </p:nvPr>
        </p:nvSpPr>
        <p:spPr/>
        <p:txBody>
          <a:bodyPr/>
          <a:lstStyle/>
          <a:p>
            <a:fld id="{1A22CB27-F881-405A-B3EA-828A2EC9E6A4}" type="datetimeFigureOut">
              <a:rPr lang="en-DE" smtClean="0"/>
              <a:t>10/06/2024</a:t>
            </a:fld>
            <a:endParaRPr lang="en-DE"/>
          </a:p>
        </p:txBody>
      </p:sp>
      <p:sp>
        <p:nvSpPr>
          <p:cNvPr id="6" name="Footer Placeholder 5">
            <a:extLst>
              <a:ext uri="{FF2B5EF4-FFF2-40B4-BE49-F238E27FC236}">
                <a16:creationId xmlns:a16="http://schemas.microsoft.com/office/drawing/2014/main" id="{4C48B5F9-4526-F183-9B1B-0218248E97E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1B1CEBC-85F7-360D-62C9-423DEC6EA90F}"/>
              </a:ext>
            </a:extLst>
          </p:cNvPr>
          <p:cNvSpPr>
            <a:spLocks noGrp="1"/>
          </p:cNvSpPr>
          <p:nvPr>
            <p:ph type="sldNum" sz="quarter" idx="12"/>
          </p:nvPr>
        </p:nvSpPr>
        <p:spPr/>
        <p:txBody>
          <a:bodyPr/>
          <a:lstStyle/>
          <a:p>
            <a:fld id="{76672BA5-32A9-4A81-BC6A-C64AAEB57929}" type="slidenum">
              <a:rPr lang="en-DE" smtClean="0"/>
              <a:t>‹#›</a:t>
            </a:fld>
            <a:endParaRPr lang="en-DE"/>
          </a:p>
        </p:txBody>
      </p:sp>
    </p:spTree>
    <p:extLst>
      <p:ext uri="{BB962C8B-B14F-4D97-AF65-F5344CB8AC3E}">
        <p14:creationId xmlns:p14="http://schemas.microsoft.com/office/powerpoint/2010/main" val="239531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C448-A7A8-166C-4A3E-75E731079F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29F5AF3C-D315-624E-08AF-96ED791F6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880AB711-2B9B-7200-B55E-EB730E2CE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79DDA-28AD-5D68-7C5D-7AB99F890B6A}"/>
              </a:ext>
            </a:extLst>
          </p:cNvPr>
          <p:cNvSpPr>
            <a:spLocks noGrp="1"/>
          </p:cNvSpPr>
          <p:nvPr>
            <p:ph type="dt" sz="half" idx="10"/>
          </p:nvPr>
        </p:nvSpPr>
        <p:spPr/>
        <p:txBody>
          <a:bodyPr/>
          <a:lstStyle/>
          <a:p>
            <a:fld id="{1A22CB27-F881-405A-B3EA-828A2EC9E6A4}" type="datetimeFigureOut">
              <a:rPr lang="en-DE" smtClean="0"/>
              <a:t>10/06/2024</a:t>
            </a:fld>
            <a:endParaRPr lang="en-DE"/>
          </a:p>
        </p:txBody>
      </p:sp>
      <p:sp>
        <p:nvSpPr>
          <p:cNvPr id="6" name="Footer Placeholder 5">
            <a:extLst>
              <a:ext uri="{FF2B5EF4-FFF2-40B4-BE49-F238E27FC236}">
                <a16:creationId xmlns:a16="http://schemas.microsoft.com/office/drawing/2014/main" id="{316C6D6A-5134-4FF4-26F9-ADFE3A05EF94}"/>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C505A5D-E07E-3A44-8FB0-449AD0457FB1}"/>
              </a:ext>
            </a:extLst>
          </p:cNvPr>
          <p:cNvSpPr>
            <a:spLocks noGrp="1"/>
          </p:cNvSpPr>
          <p:nvPr>
            <p:ph type="sldNum" sz="quarter" idx="12"/>
          </p:nvPr>
        </p:nvSpPr>
        <p:spPr/>
        <p:txBody>
          <a:bodyPr/>
          <a:lstStyle/>
          <a:p>
            <a:fld id="{76672BA5-32A9-4A81-BC6A-C64AAEB57929}" type="slidenum">
              <a:rPr lang="en-DE" smtClean="0"/>
              <a:t>‹#›</a:t>
            </a:fld>
            <a:endParaRPr lang="en-DE"/>
          </a:p>
        </p:txBody>
      </p:sp>
    </p:spTree>
    <p:extLst>
      <p:ext uri="{BB962C8B-B14F-4D97-AF65-F5344CB8AC3E}">
        <p14:creationId xmlns:p14="http://schemas.microsoft.com/office/powerpoint/2010/main" val="2311632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A41E85-FFEB-B50F-3036-5966668715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EC827B2C-8A58-6F9C-1D48-8704C431C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E588599-70B8-D22E-C25A-1684F97907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22CB27-F881-405A-B3EA-828A2EC9E6A4}" type="datetimeFigureOut">
              <a:rPr lang="en-DE" smtClean="0"/>
              <a:t>10/06/2024</a:t>
            </a:fld>
            <a:endParaRPr lang="en-DE"/>
          </a:p>
        </p:txBody>
      </p:sp>
      <p:sp>
        <p:nvSpPr>
          <p:cNvPr id="5" name="Footer Placeholder 4">
            <a:extLst>
              <a:ext uri="{FF2B5EF4-FFF2-40B4-BE49-F238E27FC236}">
                <a16:creationId xmlns:a16="http://schemas.microsoft.com/office/drawing/2014/main" id="{A6A67141-7AAF-54A4-FFBF-A92D83D1E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14F7CFAE-22A6-B2B7-4A65-AFFC25B3C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672BA5-32A9-4A81-BC6A-C64AAEB57929}" type="slidenum">
              <a:rPr lang="en-DE" smtClean="0"/>
              <a:t>‹#›</a:t>
            </a:fld>
            <a:endParaRPr lang="en-DE"/>
          </a:p>
        </p:txBody>
      </p:sp>
    </p:spTree>
    <p:extLst>
      <p:ext uri="{BB962C8B-B14F-4D97-AF65-F5344CB8AC3E}">
        <p14:creationId xmlns:p14="http://schemas.microsoft.com/office/powerpoint/2010/main" val="309863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10732-893B-EA97-19C7-A34F5CFE1481}"/>
              </a:ext>
            </a:extLst>
          </p:cNvPr>
          <p:cNvSpPr txBox="1"/>
          <p:nvPr/>
        </p:nvSpPr>
        <p:spPr>
          <a:xfrm>
            <a:off x="0" y="492982"/>
            <a:ext cx="12192000" cy="2031325"/>
          </a:xfrm>
          <a:prstGeom prst="rect">
            <a:avLst/>
          </a:prstGeom>
          <a:noFill/>
        </p:spPr>
        <p:txBody>
          <a:bodyPr wrap="square" rtlCol="0">
            <a:spAutoFit/>
          </a:bodyPr>
          <a:lstStyle/>
          <a:p>
            <a:pPr algn="ctr"/>
            <a:r>
              <a:rPr lang="en-US" dirty="0"/>
              <a:t>This experiment uses eye-tracking to keep track of where you are looking at on the computer screen throughout the experiment.</a:t>
            </a:r>
          </a:p>
          <a:p>
            <a:pPr algn="ctr"/>
            <a:endParaRPr lang="en-US" dirty="0"/>
          </a:p>
          <a:p>
            <a:pPr algn="ctr"/>
            <a:r>
              <a:rPr lang="en-US" dirty="0"/>
              <a:t>The eye-tracker is the little black bar that is attached at the bottom of your screen.</a:t>
            </a:r>
          </a:p>
          <a:p>
            <a:pPr algn="ctr"/>
            <a:endParaRPr lang="en-US" dirty="0"/>
          </a:p>
          <a:p>
            <a:pPr algn="ctr"/>
            <a:r>
              <a:rPr lang="en-US" dirty="0"/>
              <a:t>To make sure that it works correctly, it is important that you sit in a position where the eye tracker can easily keep track of your eyes.</a:t>
            </a:r>
            <a:endParaRPr lang="en-DE" dirty="0"/>
          </a:p>
        </p:txBody>
      </p:sp>
      <p:grpSp>
        <p:nvGrpSpPr>
          <p:cNvPr id="8" name="Group 7">
            <a:extLst>
              <a:ext uri="{FF2B5EF4-FFF2-40B4-BE49-F238E27FC236}">
                <a16:creationId xmlns:a16="http://schemas.microsoft.com/office/drawing/2014/main" id="{73F5FD0A-2134-7A89-50F7-B36CC716D20D}"/>
              </a:ext>
            </a:extLst>
          </p:cNvPr>
          <p:cNvGrpSpPr/>
          <p:nvPr/>
        </p:nvGrpSpPr>
        <p:grpSpPr>
          <a:xfrm>
            <a:off x="1022927" y="3235611"/>
            <a:ext cx="10146145" cy="2216727"/>
            <a:chOff x="0" y="3718311"/>
            <a:chExt cx="10146145" cy="2216727"/>
          </a:xfrm>
        </p:grpSpPr>
        <p:pic>
          <p:nvPicPr>
            <p:cNvPr id="6" name="Picture 5" descr="A person looking at the camera&#10;&#10;Description automatically generated">
              <a:extLst>
                <a:ext uri="{FF2B5EF4-FFF2-40B4-BE49-F238E27FC236}">
                  <a16:creationId xmlns:a16="http://schemas.microsoft.com/office/drawing/2014/main" id="{DECF8B77-8CF2-14EE-FD2C-92BCABF677EC}"/>
                </a:ext>
              </a:extLst>
            </p:cNvPr>
            <p:cNvPicPr>
              <a:picLocks noChangeAspect="1"/>
            </p:cNvPicPr>
            <p:nvPr/>
          </p:nvPicPr>
          <p:blipFill rotWithShape="1">
            <a:blip r:embed="rId2">
              <a:extLst>
                <a:ext uri="{28A0092B-C50C-407E-A947-70E740481C1C}">
                  <a14:useLocalDpi xmlns:a14="http://schemas.microsoft.com/office/drawing/2010/main" val="0"/>
                </a:ext>
              </a:extLst>
            </a:blip>
            <a:srcRect r="33485"/>
            <a:stretch/>
          </p:blipFill>
          <p:spPr>
            <a:xfrm>
              <a:off x="0" y="3718311"/>
              <a:ext cx="8109527" cy="2216727"/>
            </a:xfrm>
            <a:prstGeom prst="rect">
              <a:avLst/>
            </a:prstGeom>
          </p:spPr>
        </p:pic>
        <p:pic>
          <p:nvPicPr>
            <p:cNvPr id="7" name="Picture 6" descr="A person looking at the camera&#10;&#10;Description automatically generated">
              <a:extLst>
                <a:ext uri="{FF2B5EF4-FFF2-40B4-BE49-F238E27FC236}">
                  <a16:creationId xmlns:a16="http://schemas.microsoft.com/office/drawing/2014/main" id="{6BDDADC4-92BB-9A54-C849-7288A649919D}"/>
                </a:ext>
              </a:extLst>
            </p:cNvPr>
            <p:cNvPicPr>
              <a:picLocks noChangeAspect="1"/>
            </p:cNvPicPr>
            <p:nvPr/>
          </p:nvPicPr>
          <p:blipFill rotWithShape="1">
            <a:blip r:embed="rId2">
              <a:extLst>
                <a:ext uri="{28A0092B-C50C-407E-A947-70E740481C1C}">
                  <a14:useLocalDpi xmlns:a14="http://schemas.microsoft.com/office/drawing/2010/main" val="0"/>
                </a:ext>
              </a:extLst>
            </a:blip>
            <a:srcRect l="83295"/>
            <a:stretch/>
          </p:blipFill>
          <p:spPr>
            <a:xfrm>
              <a:off x="8109527" y="3718311"/>
              <a:ext cx="2036618" cy="2216727"/>
            </a:xfrm>
            <a:prstGeom prst="rect">
              <a:avLst/>
            </a:prstGeom>
          </p:spPr>
        </p:pic>
      </p:grpSp>
    </p:spTree>
    <p:extLst>
      <p:ext uri="{BB962C8B-B14F-4D97-AF65-F5344CB8AC3E}">
        <p14:creationId xmlns:p14="http://schemas.microsoft.com/office/powerpoint/2010/main" val="50774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10732-893B-EA97-19C7-A34F5CFE1481}"/>
              </a:ext>
            </a:extLst>
          </p:cNvPr>
          <p:cNvSpPr txBox="1"/>
          <p:nvPr/>
        </p:nvSpPr>
        <p:spPr>
          <a:xfrm>
            <a:off x="0" y="103368"/>
            <a:ext cx="12192000" cy="4185761"/>
          </a:xfrm>
          <a:prstGeom prst="rect">
            <a:avLst/>
          </a:prstGeom>
          <a:noFill/>
        </p:spPr>
        <p:txBody>
          <a:bodyPr wrap="square" rtlCol="0">
            <a:spAutoFit/>
          </a:bodyPr>
          <a:lstStyle/>
          <a:p>
            <a:pPr algn="ctr"/>
            <a:r>
              <a:rPr lang="en-US" sz="1400" dirty="0"/>
              <a:t>Before the study starts, it is important that the eye-tracker is calibrated to your eyes.</a:t>
            </a:r>
          </a:p>
          <a:p>
            <a:pPr algn="ctr"/>
            <a:endParaRPr lang="en-US" sz="1400" dirty="0"/>
          </a:p>
          <a:p>
            <a:pPr algn="ctr"/>
            <a:r>
              <a:rPr lang="en-US" sz="1400" dirty="0"/>
              <a:t>For this, you will see a procedure of three steps, that will be explained now.</a:t>
            </a:r>
          </a:p>
          <a:p>
            <a:pPr algn="ctr"/>
            <a:endParaRPr lang="en-US" sz="1400" dirty="0"/>
          </a:p>
          <a:p>
            <a:pPr marL="342900" indent="-342900" algn="ctr">
              <a:buAutoNum type="arabicPeriod"/>
            </a:pPr>
            <a:r>
              <a:rPr lang="en-US" sz="1400" b="1" dirty="0"/>
              <a:t>Head position calibration. </a:t>
            </a:r>
          </a:p>
          <a:p>
            <a:pPr marL="342900" indent="-342900" algn="ctr">
              <a:buAutoNum type="arabicPeriod"/>
            </a:pPr>
            <a:endParaRPr lang="en-US" sz="1400" dirty="0"/>
          </a:p>
          <a:p>
            <a:pPr algn="ctr"/>
            <a:r>
              <a:rPr lang="en-US" sz="1400" dirty="0"/>
              <a:t>In a first step, it is important that your head is in the right position.</a:t>
            </a:r>
          </a:p>
          <a:p>
            <a:pPr algn="ctr"/>
            <a:r>
              <a:rPr lang="en-US" sz="1400" dirty="0"/>
              <a:t>To ensure this, you will see two face masks, like the one below, and your task will be to align the </a:t>
            </a:r>
            <a:r>
              <a:rPr lang="en-US" sz="1400" dirty="0">
                <a:solidFill>
                  <a:srgbClr val="0070C0"/>
                </a:solidFill>
              </a:rPr>
              <a:t>blue face </a:t>
            </a:r>
            <a:r>
              <a:rPr lang="en-US" sz="1400" dirty="0"/>
              <a:t>with the black face as closely as possible.</a:t>
            </a:r>
          </a:p>
          <a:p>
            <a:pPr algn="ctr"/>
            <a:endParaRPr lang="en-US" sz="1400" dirty="0"/>
          </a:p>
          <a:p>
            <a:pPr algn="ctr"/>
            <a:r>
              <a:rPr lang="en-US" sz="1400" dirty="0"/>
              <a:t>First, position yourself to make sure that the </a:t>
            </a:r>
            <a:r>
              <a:rPr lang="en-US" sz="1400" dirty="0">
                <a:solidFill>
                  <a:srgbClr val="0070C0"/>
                </a:solidFill>
              </a:rPr>
              <a:t>blue face </a:t>
            </a:r>
            <a:r>
              <a:rPr lang="en-US" sz="1400" dirty="0"/>
              <a:t>has the same size has the black face.</a:t>
            </a:r>
          </a:p>
          <a:p>
            <a:pPr marL="285750" indent="-285750" algn="ctr">
              <a:buFontTx/>
              <a:buChar char="-"/>
            </a:pPr>
            <a:endParaRPr lang="en-US" sz="1400" dirty="0"/>
          </a:p>
          <a:p>
            <a:pPr marL="285750" indent="-285750" algn="ctr">
              <a:buFontTx/>
              <a:buChar char="-"/>
            </a:pPr>
            <a:endParaRPr lang="en-US" sz="1400" dirty="0"/>
          </a:p>
          <a:p>
            <a:pPr marL="285750" indent="-285750" algn="ctr">
              <a:buFontTx/>
              <a:buChar char="-"/>
            </a:pP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p:txBody>
      </p:sp>
      <p:pic>
        <p:nvPicPr>
          <p:cNvPr id="3" name="Picture 2" descr="A black background with a black square&#10;&#10;Description automatically generated with medium confidence">
            <a:extLst>
              <a:ext uri="{FF2B5EF4-FFF2-40B4-BE49-F238E27FC236}">
                <a16:creationId xmlns:a16="http://schemas.microsoft.com/office/drawing/2014/main" id="{8E5B9852-D233-3811-E804-523A59FE5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868" y="2791981"/>
            <a:ext cx="663868" cy="829835"/>
          </a:xfrm>
          <a:prstGeom prst="rect">
            <a:avLst/>
          </a:prstGeom>
        </p:spPr>
      </p:pic>
      <p:sp>
        <p:nvSpPr>
          <p:cNvPr id="11" name="Rectangle 10">
            <a:extLst>
              <a:ext uri="{FF2B5EF4-FFF2-40B4-BE49-F238E27FC236}">
                <a16:creationId xmlns:a16="http://schemas.microsoft.com/office/drawing/2014/main" id="{2237BDA5-793B-E571-2BF7-EB669A43A8FC}"/>
              </a:ext>
            </a:extLst>
          </p:cNvPr>
          <p:cNvSpPr/>
          <p:nvPr/>
        </p:nvSpPr>
        <p:spPr>
          <a:xfrm>
            <a:off x="982050" y="2522567"/>
            <a:ext cx="2345503" cy="13686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 name="TextBox 11">
            <a:extLst>
              <a:ext uri="{FF2B5EF4-FFF2-40B4-BE49-F238E27FC236}">
                <a16:creationId xmlns:a16="http://schemas.microsoft.com/office/drawing/2014/main" id="{1869C788-7E47-215B-20DA-C7392A7DA8FC}"/>
              </a:ext>
            </a:extLst>
          </p:cNvPr>
          <p:cNvSpPr txBox="1"/>
          <p:nvPr/>
        </p:nvSpPr>
        <p:spPr>
          <a:xfrm>
            <a:off x="1118620" y="3841268"/>
            <a:ext cx="2072362" cy="369332"/>
          </a:xfrm>
          <a:prstGeom prst="rect">
            <a:avLst/>
          </a:prstGeom>
          <a:noFill/>
        </p:spPr>
        <p:txBody>
          <a:bodyPr wrap="none" rtlCol="0">
            <a:spAutoFit/>
          </a:bodyPr>
          <a:lstStyle/>
          <a:p>
            <a:r>
              <a:rPr lang="en-US" dirty="0">
                <a:solidFill>
                  <a:srgbClr val="FF0000"/>
                </a:solidFill>
              </a:rPr>
              <a:t>too close to screen</a:t>
            </a:r>
            <a:endParaRPr lang="en-DE" dirty="0">
              <a:solidFill>
                <a:srgbClr val="FF0000"/>
              </a:solidFill>
            </a:endParaRPr>
          </a:p>
        </p:txBody>
      </p:sp>
      <p:pic>
        <p:nvPicPr>
          <p:cNvPr id="16" name="Picture 15" descr="A black background with a black square&#10;&#10;Description automatically generated with medium confidence">
            <a:extLst>
              <a:ext uri="{FF2B5EF4-FFF2-40B4-BE49-F238E27FC236}">
                <a16:creationId xmlns:a16="http://schemas.microsoft.com/office/drawing/2014/main" id="{C1797FC9-034B-FCCF-805B-3B6F79AEB53C}"/>
              </a:ext>
            </a:extLst>
          </p:cNvPr>
          <p:cNvPicPr>
            <a:picLocks noChangeAspect="1"/>
          </p:cNvPicPr>
          <p:nvPr/>
        </p:nvPicPr>
        <p:blipFill>
          <a:blip r:embed="rId2">
            <a:duotone>
              <a:schemeClr val="accent4">
                <a:shade val="45000"/>
                <a:satMod val="135000"/>
              </a:schemeClr>
              <a:prstClr val="white"/>
            </a:duotone>
            <a:alphaModFix/>
            <a:extLst>
              <a:ext uri="{28A0092B-C50C-407E-A947-70E740481C1C}">
                <a14:useLocalDpi xmlns:a14="http://schemas.microsoft.com/office/drawing/2010/main" val="0"/>
              </a:ext>
            </a:extLst>
          </a:blip>
          <a:stretch>
            <a:fillRect/>
          </a:stretch>
        </p:blipFill>
        <p:spPr>
          <a:xfrm>
            <a:off x="5819727" y="2985095"/>
            <a:ext cx="338700" cy="423375"/>
          </a:xfrm>
          <a:prstGeom prst="rect">
            <a:avLst/>
          </a:prstGeom>
        </p:spPr>
      </p:pic>
      <p:sp>
        <p:nvSpPr>
          <p:cNvPr id="17" name="Rectangle 16">
            <a:extLst>
              <a:ext uri="{FF2B5EF4-FFF2-40B4-BE49-F238E27FC236}">
                <a16:creationId xmlns:a16="http://schemas.microsoft.com/office/drawing/2014/main" id="{4AC972BB-C075-9E4B-D5B1-8435052DDD78}"/>
              </a:ext>
            </a:extLst>
          </p:cNvPr>
          <p:cNvSpPr/>
          <p:nvPr/>
        </p:nvSpPr>
        <p:spPr>
          <a:xfrm>
            <a:off x="4816326" y="2522567"/>
            <a:ext cx="2345503" cy="13686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18" name="Picture 17" descr="A black background with a black square&#10;&#10;Description automatically generated with medium confidence">
            <a:extLst>
              <a:ext uri="{FF2B5EF4-FFF2-40B4-BE49-F238E27FC236}">
                <a16:creationId xmlns:a16="http://schemas.microsoft.com/office/drawing/2014/main" id="{2A009F52-CDD3-7311-F4C3-13B12ADDD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233" y="2781863"/>
            <a:ext cx="663868" cy="829835"/>
          </a:xfrm>
          <a:prstGeom prst="rect">
            <a:avLst/>
          </a:prstGeom>
        </p:spPr>
      </p:pic>
      <p:sp>
        <p:nvSpPr>
          <p:cNvPr id="19" name="TextBox 18">
            <a:extLst>
              <a:ext uri="{FF2B5EF4-FFF2-40B4-BE49-F238E27FC236}">
                <a16:creationId xmlns:a16="http://schemas.microsoft.com/office/drawing/2014/main" id="{EBFE2130-500C-6E4B-B639-E46987B27D63}"/>
              </a:ext>
            </a:extLst>
          </p:cNvPr>
          <p:cNvSpPr txBox="1"/>
          <p:nvPr/>
        </p:nvSpPr>
        <p:spPr>
          <a:xfrm>
            <a:off x="4958506" y="3870996"/>
            <a:ext cx="2061142" cy="369332"/>
          </a:xfrm>
          <a:prstGeom prst="rect">
            <a:avLst/>
          </a:prstGeom>
          <a:noFill/>
        </p:spPr>
        <p:txBody>
          <a:bodyPr wrap="none" rtlCol="0">
            <a:spAutoFit/>
          </a:bodyPr>
          <a:lstStyle/>
          <a:p>
            <a:r>
              <a:rPr lang="en-US" dirty="0">
                <a:solidFill>
                  <a:srgbClr val="FF0000"/>
                </a:solidFill>
              </a:rPr>
              <a:t>too far from screen</a:t>
            </a:r>
            <a:endParaRPr lang="en-DE" dirty="0">
              <a:solidFill>
                <a:srgbClr val="FF0000"/>
              </a:solidFill>
            </a:endParaRPr>
          </a:p>
        </p:txBody>
      </p:sp>
      <p:sp>
        <p:nvSpPr>
          <p:cNvPr id="20" name="Rectangle 19">
            <a:extLst>
              <a:ext uri="{FF2B5EF4-FFF2-40B4-BE49-F238E27FC236}">
                <a16:creationId xmlns:a16="http://schemas.microsoft.com/office/drawing/2014/main" id="{1F12894E-90E2-F727-6A66-752D4941F8E0}"/>
              </a:ext>
            </a:extLst>
          </p:cNvPr>
          <p:cNvSpPr/>
          <p:nvPr/>
        </p:nvSpPr>
        <p:spPr>
          <a:xfrm>
            <a:off x="8650601" y="2502335"/>
            <a:ext cx="2345503" cy="1368661"/>
          </a:xfrm>
          <a:prstGeom prst="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12259A1A-3128-513F-42B0-3312174CC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1418" y="2761632"/>
            <a:ext cx="663868" cy="829835"/>
          </a:xfrm>
          <a:prstGeom prst="rect">
            <a:avLst/>
          </a:prstGeom>
        </p:spPr>
      </p:pic>
      <p:sp>
        <p:nvSpPr>
          <p:cNvPr id="2" name="TextBox 1">
            <a:extLst>
              <a:ext uri="{FF2B5EF4-FFF2-40B4-BE49-F238E27FC236}">
                <a16:creationId xmlns:a16="http://schemas.microsoft.com/office/drawing/2014/main" id="{3D750D53-893A-9AF8-FFDE-4119360B8D98}"/>
              </a:ext>
            </a:extLst>
          </p:cNvPr>
          <p:cNvSpPr txBox="1"/>
          <p:nvPr/>
        </p:nvSpPr>
        <p:spPr>
          <a:xfrm>
            <a:off x="9013828" y="3850764"/>
            <a:ext cx="1808380" cy="369332"/>
          </a:xfrm>
          <a:prstGeom prst="rect">
            <a:avLst/>
          </a:prstGeom>
          <a:noFill/>
        </p:spPr>
        <p:txBody>
          <a:bodyPr wrap="none" rtlCol="0">
            <a:spAutoFit/>
          </a:bodyPr>
          <a:lstStyle/>
          <a:p>
            <a:r>
              <a:rPr lang="en-US" dirty="0">
                <a:solidFill>
                  <a:schemeClr val="accent3">
                    <a:lumMod val="75000"/>
                  </a:schemeClr>
                </a:solidFill>
              </a:rPr>
              <a:t>perfect distance</a:t>
            </a:r>
            <a:endParaRPr lang="en-DE" dirty="0">
              <a:solidFill>
                <a:schemeClr val="accent3">
                  <a:lumMod val="75000"/>
                </a:schemeClr>
              </a:solidFill>
            </a:endParaRP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102EC0D8-E80F-16B3-3BFB-6F22A2DFE57F}"/>
              </a:ext>
            </a:extLst>
          </p:cNvPr>
          <p:cNvPicPr>
            <a:picLocks noChangeAspect="1"/>
          </p:cNvPicPr>
          <p:nvPr/>
        </p:nvPicPr>
        <p:blipFill>
          <a:blip r:embed="rId2">
            <a:duotone>
              <a:schemeClr val="accent4">
                <a:shade val="45000"/>
                <a:satMod val="135000"/>
              </a:schemeClr>
              <a:prstClr val="white"/>
            </a:duotone>
            <a:alphaModFix/>
            <a:extLst>
              <a:ext uri="{28A0092B-C50C-407E-A947-70E740481C1C}">
                <a14:useLocalDpi xmlns:a14="http://schemas.microsoft.com/office/drawing/2010/main" val="0"/>
              </a:ext>
            </a:extLst>
          </a:blip>
          <a:stretch>
            <a:fillRect/>
          </a:stretch>
        </p:blipFill>
        <p:spPr>
          <a:xfrm>
            <a:off x="1644514" y="2585480"/>
            <a:ext cx="1004630" cy="1255788"/>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83B06457-DB68-447E-0980-66E30DBE34BA}"/>
              </a:ext>
            </a:extLst>
          </p:cNvPr>
          <p:cNvPicPr>
            <a:picLocks noChangeAspect="1"/>
          </p:cNvPicPr>
          <p:nvPr/>
        </p:nvPicPr>
        <p:blipFill>
          <a:blip r:embed="rId2">
            <a:duotone>
              <a:schemeClr val="accent4">
                <a:shade val="45000"/>
                <a:satMod val="135000"/>
              </a:schemeClr>
              <a:prstClr val="white"/>
            </a:duotone>
            <a:alphaModFix/>
            <a:extLst>
              <a:ext uri="{28A0092B-C50C-407E-A947-70E740481C1C}">
                <a14:useLocalDpi xmlns:a14="http://schemas.microsoft.com/office/drawing/2010/main" val="0"/>
              </a:ext>
            </a:extLst>
          </a:blip>
          <a:stretch>
            <a:fillRect/>
          </a:stretch>
        </p:blipFill>
        <p:spPr>
          <a:xfrm>
            <a:off x="9520698" y="2745029"/>
            <a:ext cx="663868" cy="829835"/>
          </a:xfrm>
          <a:prstGeom prst="rect">
            <a:avLst/>
          </a:prstGeom>
        </p:spPr>
      </p:pic>
      <p:pic>
        <p:nvPicPr>
          <p:cNvPr id="8" name="Picture 7" descr="Top view of a person's head&#10;&#10;Description automatically generated">
            <a:extLst>
              <a:ext uri="{FF2B5EF4-FFF2-40B4-BE49-F238E27FC236}">
                <a16:creationId xmlns:a16="http://schemas.microsoft.com/office/drawing/2014/main" id="{9E56C9DA-6F60-F526-C5E7-809772848E82}"/>
              </a:ext>
            </a:extLst>
          </p:cNvPr>
          <p:cNvPicPr>
            <a:picLocks noChangeAspect="1"/>
          </p:cNvPicPr>
          <p:nvPr/>
        </p:nvPicPr>
        <p:blipFill rotWithShape="1">
          <a:blip r:embed="rId3">
            <a:extLst>
              <a:ext uri="{28A0092B-C50C-407E-A947-70E740481C1C}">
                <a14:useLocalDpi xmlns:a14="http://schemas.microsoft.com/office/drawing/2010/main" val="0"/>
              </a:ext>
            </a:extLst>
          </a:blip>
          <a:srcRect l="25995" t="7931" r="42679" b="71564"/>
          <a:stretch/>
        </p:blipFill>
        <p:spPr>
          <a:xfrm>
            <a:off x="1256314" y="4210600"/>
            <a:ext cx="1781030" cy="1114346"/>
          </a:xfrm>
          <a:prstGeom prst="rect">
            <a:avLst/>
          </a:prstGeom>
        </p:spPr>
      </p:pic>
      <p:pic>
        <p:nvPicPr>
          <p:cNvPr id="9" name="Picture 8" descr="Top view of a person's head&#10;&#10;Description automatically generated">
            <a:extLst>
              <a:ext uri="{FF2B5EF4-FFF2-40B4-BE49-F238E27FC236}">
                <a16:creationId xmlns:a16="http://schemas.microsoft.com/office/drawing/2014/main" id="{2A9EF452-2BF1-D2C1-33DF-693103B76C66}"/>
              </a:ext>
            </a:extLst>
          </p:cNvPr>
          <p:cNvPicPr>
            <a:picLocks noChangeAspect="1"/>
          </p:cNvPicPr>
          <p:nvPr/>
        </p:nvPicPr>
        <p:blipFill rotWithShape="1">
          <a:blip r:embed="rId3">
            <a:extLst>
              <a:ext uri="{28A0092B-C50C-407E-A947-70E740481C1C}">
                <a14:useLocalDpi xmlns:a14="http://schemas.microsoft.com/office/drawing/2010/main" val="0"/>
              </a:ext>
            </a:extLst>
          </a:blip>
          <a:srcRect l="25995" t="7931" r="42679" b="71564"/>
          <a:stretch/>
        </p:blipFill>
        <p:spPr>
          <a:xfrm>
            <a:off x="5205485" y="5588757"/>
            <a:ext cx="1781030" cy="1114346"/>
          </a:xfrm>
          <a:prstGeom prst="rect">
            <a:avLst/>
          </a:prstGeom>
        </p:spPr>
      </p:pic>
      <p:pic>
        <p:nvPicPr>
          <p:cNvPr id="10" name="Picture 9" descr="Top view of a person's head&#10;&#10;Description automatically generated">
            <a:extLst>
              <a:ext uri="{FF2B5EF4-FFF2-40B4-BE49-F238E27FC236}">
                <a16:creationId xmlns:a16="http://schemas.microsoft.com/office/drawing/2014/main" id="{27BBA5C1-EF95-3DCC-CA2E-6956E23F2968}"/>
              </a:ext>
            </a:extLst>
          </p:cNvPr>
          <p:cNvPicPr>
            <a:picLocks noChangeAspect="1"/>
          </p:cNvPicPr>
          <p:nvPr/>
        </p:nvPicPr>
        <p:blipFill rotWithShape="1">
          <a:blip r:embed="rId3">
            <a:extLst>
              <a:ext uri="{28A0092B-C50C-407E-A947-70E740481C1C}">
                <a14:useLocalDpi xmlns:a14="http://schemas.microsoft.com/office/drawing/2010/main" val="0"/>
              </a:ext>
            </a:extLst>
          </a:blip>
          <a:srcRect l="25995" t="7931" r="42679" b="71564"/>
          <a:stretch/>
        </p:blipFill>
        <p:spPr>
          <a:xfrm>
            <a:off x="8962117" y="4565029"/>
            <a:ext cx="1781030" cy="1114346"/>
          </a:xfrm>
          <a:prstGeom prst="rect">
            <a:avLst/>
          </a:prstGeom>
        </p:spPr>
      </p:pic>
    </p:spTree>
    <p:extLst>
      <p:ext uri="{BB962C8B-B14F-4D97-AF65-F5344CB8AC3E}">
        <p14:creationId xmlns:p14="http://schemas.microsoft.com/office/powerpoint/2010/main" val="3915009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10732-893B-EA97-19C7-A34F5CFE1481}"/>
              </a:ext>
            </a:extLst>
          </p:cNvPr>
          <p:cNvSpPr txBox="1"/>
          <p:nvPr/>
        </p:nvSpPr>
        <p:spPr>
          <a:xfrm>
            <a:off x="0" y="103368"/>
            <a:ext cx="12192000" cy="3754874"/>
          </a:xfrm>
          <a:prstGeom prst="rect">
            <a:avLst/>
          </a:prstGeom>
          <a:noFill/>
        </p:spPr>
        <p:txBody>
          <a:bodyPr wrap="square" rtlCol="0">
            <a:spAutoFit/>
          </a:bodyPr>
          <a:lstStyle/>
          <a:p>
            <a:pPr algn="ctr"/>
            <a:r>
              <a:rPr lang="en-US" sz="1400" dirty="0"/>
              <a:t>Before the study starts, it is important that the eye-tracker is calibrated to your eyes.</a:t>
            </a:r>
          </a:p>
          <a:p>
            <a:pPr algn="ctr"/>
            <a:endParaRPr lang="en-US" sz="1400" dirty="0"/>
          </a:p>
          <a:p>
            <a:pPr algn="ctr"/>
            <a:r>
              <a:rPr lang="en-US" sz="1400" dirty="0"/>
              <a:t>For this, you will see a procedure of three steps, that will be explained now.</a:t>
            </a:r>
          </a:p>
          <a:p>
            <a:pPr algn="ctr"/>
            <a:endParaRPr lang="en-US" sz="1400" dirty="0"/>
          </a:p>
          <a:p>
            <a:pPr marL="342900" indent="-342900" algn="ctr">
              <a:buAutoNum type="arabicPeriod"/>
            </a:pPr>
            <a:r>
              <a:rPr lang="en-US" sz="1400" b="1" dirty="0"/>
              <a:t>Head position calibration. </a:t>
            </a:r>
          </a:p>
          <a:p>
            <a:pPr marL="342900" indent="-342900" algn="ctr">
              <a:buAutoNum type="arabicPeriod"/>
            </a:pPr>
            <a:endParaRPr lang="en-US" sz="1400" dirty="0"/>
          </a:p>
          <a:p>
            <a:pPr algn="ctr"/>
            <a:r>
              <a:rPr lang="en-US" sz="1400" dirty="0"/>
              <a:t>In a first step, it is important that your head is in the right position.</a:t>
            </a:r>
          </a:p>
          <a:p>
            <a:pPr algn="ctr"/>
            <a:r>
              <a:rPr lang="en-US" sz="1400" dirty="0"/>
              <a:t>To ensure this, you will see two face masks, like the one below, and your task will be to align the </a:t>
            </a:r>
            <a:r>
              <a:rPr lang="en-US" sz="1400" dirty="0">
                <a:solidFill>
                  <a:srgbClr val="0070C0"/>
                </a:solidFill>
              </a:rPr>
              <a:t>blue face </a:t>
            </a:r>
            <a:r>
              <a:rPr lang="en-US" sz="1400" dirty="0"/>
              <a:t>with the black face as closely as possible.</a:t>
            </a:r>
          </a:p>
          <a:p>
            <a:pPr algn="ctr"/>
            <a:endParaRPr lang="en-US" sz="1400" dirty="0"/>
          </a:p>
          <a:p>
            <a:pPr marL="285750" indent="-285750" algn="ctr">
              <a:buFontTx/>
              <a:buChar char="-"/>
            </a:pPr>
            <a:r>
              <a:rPr lang="en-US" sz="1400" dirty="0"/>
              <a:t>Next, move your head left or right to adjust the horizontal position of the </a:t>
            </a:r>
            <a:r>
              <a:rPr lang="en-US" sz="1400" dirty="0">
                <a:solidFill>
                  <a:srgbClr val="0070C0"/>
                </a:solidFill>
              </a:rPr>
              <a:t>blue face </a:t>
            </a:r>
            <a:r>
              <a:rPr lang="en-US" sz="1400" dirty="0"/>
              <a:t>until it matches the black face</a:t>
            </a:r>
          </a:p>
          <a:p>
            <a:pPr marL="285750" indent="-285750" algn="ctr">
              <a:buFontTx/>
              <a:buChar char="-"/>
            </a:pP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p:txBody>
      </p:sp>
      <p:pic>
        <p:nvPicPr>
          <p:cNvPr id="3" name="Picture 2" descr="A black background with a black square&#10;&#10;Description automatically generated with medium confidence">
            <a:extLst>
              <a:ext uri="{FF2B5EF4-FFF2-40B4-BE49-F238E27FC236}">
                <a16:creationId xmlns:a16="http://schemas.microsoft.com/office/drawing/2014/main" id="{8E5B9852-D233-3811-E804-523A59FE5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868" y="2791981"/>
            <a:ext cx="663868" cy="829835"/>
          </a:xfrm>
          <a:prstGeom prst="rect">
            <a:avLst/>
          </a:prstGeom>
        </p:spPr>
      </p:pic>
      <p:sp>
        <p:nvSpPr>
          <p:cNvPr id="11" name="Rectangle 10">
            <a:extLst>
              <a:ext uri="{FF2B5EF4-FFF2-40B4-BE49-F238E27FC236}">
                <a16:creationId xmlns:a16="http://schemas.microsoft.com/office/drawing/2014/main" id="{2237BDA5-793B-E571-2BF7-EB669A43A8FC}"/>
              </a:ext>
            </a:extLst>
          </p:cNvPr>
          <p:cNvSpPr/>
          <p:nvPr/>
        </p:nvSpPr>
        <p:spPr>
          <a:xfrm>
            <a:off x="982050" y="2522567"/>
            <a:ext cx="2345503" cy="13686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 name="TextBox 11">
            <a:extLst>
              <a:ext uri="{FF2B5EF4-FFF2-40B4-BE49-F238E27FC236}">
                <a16:creationId xmlns:a16="http://schemas.microsoft.com/office/drawing/2014/main" id="{1869C788-7E47-215B-20DA-C7392A7DA8FC}"/>
              </a:ext>
            </a:extLst>
          </p:cNvPr>
          <p:cNvSpPr txBox="1"/>
          <p:nvPr/>
        </p:nvSpPr>
        <p:spPr>
          <a:xfrm>
            <a:off x="1118620" y="3841268"/>
            <a:ext cx="1196738" cy="369332"/>
          </a:xfrm>
          <a:prstGeom prst="rect">
            <a:avLst/>
          </a:prstGeom>
          <a:noFill/>
        </p:spPr>
        <p:txBody>
          <a:bodyPr wrap="none" rtlCol="0">
            <a:spAutoFit/>
          </a:bodyPr>
          <a:lstStyle/>
          <a:p>
            <a:r>
              <a:rPr lang="en-US" dirty="0">
                <a:solidFill>
                  <a:srgbClr val="FF0000"/>
                </a:solidFill>
              </a:rPr>
              <a:t>too far left</a:t>
            </a:r>
            <a:endParaRPr lang="en-DE" dirty="0">
              <a:solidFill>
                <a:srgbClr val="FF0000"/>
              </a:solidFill>
            </a:endParaRPr>
          </a:p>
        </p:txBody>
      </p:sp>
      <p:sp>
        <p:nvSpPr>
          <p:cNvPr id="17" name="Rectangle 16">
            <a:extLst>
              <a:ext uri="{FF2B5EF4-FFF2-40B4-BE49-F238E27FC236}">
                <a16:creationId xmlns:a16="http://schemas.microsoft.com/office/drawing/2014/main" id="{4AC972BB-C075-9E4B-D5B1-8435052DDD78}"/>
              </a:ext>
            </a:extLst>
          </p:cNvPr>
          <p:cNvSpPr/>
          <p:nvPr/>
        </p:nvSpPr>
        <p:spPr>
          <a:xfrm>
            <a:off x="4816326" y="2522567"/>
            <a:ext cx="2345503" cy="13686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18" name="Picture 17" descr="A black background with a black square&#10;&#10;Description automatically generated with medium confidence">
            <a:extLst>
              <a:ext uri="{FF2B5EF4-FFF2-40B4-BE49-F238E27FC236}">
                <a16:creationId xmlns:a16="http://schemas.microsoft.com/office/drawing/2014/main" id="{2A009F52-CDD3-7311-F4C3-13B12ADDD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143" y="2745029"/>
            <a:ext cx="663868" cy="829835"/>
          </a:xfrm>
          <a:prstGeom prst="rect">
            <a:avLst/>
          </a:prstGeom>
        </p:spPr>
      </p:pic>
      <p:sp>
        <p:nvSpPr>
          <p:cNvPr id="19" name="TextBox 18">
            <a:extLst>
              <a:ext uri="{FF2B5EF4-FFF2-40B4-BE49-F238E27FC236}">
                <a16:creationId xmlns:a16="http://schemas.microsoft.com/office/drawing/2014/main" id="{EBFE2130-500C-6E4B-B639-E46987B27D63}"/>
              </a:ext>
            </a:extLst>
          </p:cNvPr>
          <p:cNvSpPr txBox="1"/>
          <p:nvPr/>
        </p:nvSpPr>
        <p:spPr>
          <a:xfrm>
            <a:off x="4958506" y="3870996"/>
            <a:ext cx="1315617" cy="369332"/>
          </a:xfrm>
          <a:prstGeom prst="rect">
            <a:avLst/>
          </a:prstGeom>
          <a:noFill/>
        </p:spPr>
        <p:txBody>
          <a:bodyPr wrap="none" rtlCol="0">
            <a:spAutoFit/>
          </a:bodyPr>
          <a:lstStyle/>
          <a:p>
            <a:r>
              <a:rPr lang="en-US" dirty="0">
                <a:solidFill>
                  <a:srgbClr val="FF0000"/>
                </a:solidFill>
              </a:rPr>
              <a:t>too far right</a:t>
            </a:r>
            <a:endParaRPr lang="en-DE" dirty="0">
              <a:solidFill>
                <a:srgbClr val="FF0000"/>
              </a:solidFill>
            </a:endParaRPr>
          </a:p>
        </p:txBody>
      </p:sp>
      <p:sp>
        <p:nvSpPr>
          <p:cNvPr id="20" name="Rectangle 19">
            <a:extLst>
              <a:ext uri="{FF2B5EF4-FFF2-40B4-BE49-F238E27FC236}">
                <a16:creationId xmlns:a16="http://schemas.microsoft.com/office/drawing/2014/main" id="{1F12894E-90E2-F727-6A66-752D4941F8E0}"/>
              </a:ext>
            </a:extLst>
          </p:cNvPr>
          <p:cNvSpPr/>
          <p:nvPr/>
        </p:nvSpPr>
        <p:spPr>
          <a:xfrm>
            <a:off x="8650601" y="2502335"/>
            <a:ext cx="2345503" cy="1368661"/>
          </a:xfrm>
          <a:prstGeom prst="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12259A1A-3128-513F-42B0-3312174CC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1418" y="2761632"/>
            <a:ext cx="663868" cy="829835"/>
          </a:xfrm>
          <a:prstGeom prst="rect">
            <a:avLst/>
          </a:prstGeom>
        </p:spPr>
      </p:pic>
      <p:sp>
        <p:nvSpPr>
          <p:cNvPr id="2" name="TextBox 1">
            <a:extLst>
              <a:ext uri="{FF2B5EF4-FFF2-40B4-BE49-F238E27FC236}">
                <a16:creationId xmlns:a16="http://schemas.microsoft.com/office/drawing/2014/main" id="{3D750D53-893A-9AF8-FFDE-4119360B8D98}"/>
              </a:ext>
            </a:extLst>
          </p:cNvPr>
          <p:cNvSpPr txBox="1"/>
          <p:nvPr/>
        </p:nvSpPr>
        <p:spPr>
          <a:xfrm>
            <a:off x="9013828" y="3850764"/>
            <a:ext cx="1751313" cy="369332"/>
          </a:xfrm>
          <a:prstGeom prst="rect">
            <a:avLst/>
          </a:prstGeom>
          <a:noFill/>
        </p:spPr>
        <p:txBody>
          <a:bodyPr wrap="none" rtlCol="0">
            <a:spAutoFit/>
          </a:bodyPr>
          <a:lstStyle/>
          <a:p>
            <a:r>
              <a:rPr lang="en-US" dirty="0">
                <a:solidFill>
                  <a:schemeClr val="accent3">
                    <a:lumMod val="75000"/>
                  </a:schemeClr>
                </a:solidFill>
              </a:rPr>
              <a:t>perfect position</a:t>
            </a:r>
            <a:endParaRPr lang="en-DE" dirty="0">
              <a:solidFill>
                <a:schemeClr val="accent3">
                  <a:lumMod val="75000"/>
                </a:schemeClr>
              </a:solidFill>
            </a:endParaRP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102EC0D8-E80F-16B3-3BFB-6F22A2DFE57F}"/>
              </a:ext>
            </a:extLst>
          </p:cNvPr>
          <p:cNvPicPr>
            <a:picLocks noChangeAspect="1"/>
          </p:cNvPicPr>
          <p:nvPr/>
        </p:nvPicPr>
        <p:blipFill>
          <a:blip r:embed="rId2">
            <a:duotone>
              <a:schemeClr val="accent4">
                <a:shade val="45000"/>
                <a:satMod val="135000"/>
              </a:schemeClr>
              <a:prstClr val="white"/>
            </a:duotone>
            <a:alphaModFix/>
            <a:extLst>
              <a:ext uri="{28A0092B-C50C-407E-A947-70E740481C1C}">
                <a14:useLocalDpi xmlns:a14="http://schemas.microsoft.com/office/drawing/2010/main" val="0"/>
              </a:ext>
            </a:extLst>
          </a:blip>
          <a:stretch>
            <a:fillRect/>
          </a:stretch>
        </p:blipFill>
        <p:spPr>
          <a:xfrm>
            <a:off x="1457578" y="2781863"/>
            <a:ext cx="701300" cy="876626"/>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83B06457-DB68-447E-0980-66E30DBE34BA}"/>
              </a:ext>
            </a:extLst>
          </p:cNvPr>
          <p:cNvPicPr>
            <a:picLocks noChangeAspect="1"/>
          </p:cNvPicPr>
          <p:nvPr/>
        </p:nvPicPr>
        <p:blipFill>
          <a:blip r:embed="rId2">
            <a:duotone>
              <a:schemeClr val="accent4">
                <a:shade val="45000"/>
                <a:satMod val="135000"/>
              </a:schemeClr>
              <a:prstClr val="white"/>
            </a:duotone>
            <a:alphaModFix/>
            <a:extLst>
              <a:ext uri="{28A0092B-C50C-407E-A947-70E740481C1C}">
                <a14:useLocalDpi xmlns:a14="http://schemas.microsoft.com/office/drawing/2010/main" val="0"/>
              </a:ext>
            </a:extLst>
          </a:blip>
          <a:stretch>
            <a:fillRect/>
          </a:stretch>
        </p:blipFill>
        <p:spPr>
          <a:xfrm>
            <a:off x="9520698" y="2745029"/>
            <a:ext cx="663868" cy="829835"/>
          </a:xfrm>
          <a:prstGeom prst="rect">
            <a:avLst/>
          </a:prstGeom>
        </p:spPr>
      </p:pic>
      <p:pic>
        <p:nvPicPr>
          <p:cNvPr id="8" name="Picture 7" descr="Top view of a person's head&#10;&#10;Description automatically generated">
            <a:extLst>
              <a:ext uri="{FF2B5EF4-FFF2-40B4-BE49-F238E27FC236}">
                <a16:creationId xmlns:a16="http://schemas.microsoft.com/office/drawing/2014/main" id="{9E56C9DA-6F60-F526-C5E7-809772848E82}"/>
              </a:ext>
            </a:extLst>
          </p:cNvPr>
          <p:cNvPicPr>
            <a:picLocks noChangeAspect="1"/>
          </p:cNvPicPr>
          <p:nvPr/>
        </p:nvPicPr>
        <p:blipFill rotWithShape="1">
          <a:blip r:embed="rId3">
            <a:extLst>
              <a:ext uri="{28A0092B-C50C-407E-A947-70E740481C1C}">
                <a14:useLocalDpi xmlns:a14="http://schemas.microsoft.com/office/drawing/2010/main" val="0"/>
              </a:ext>
            </a:extLst>
          </a:blip>
          <a:srcRect l="25995" t="7931" r="42679" b="71564"/>
          <a:stretch/>
        </p:blipFill>
        <p:spPr>
          <a:xfrm>
            <a:off x="534328" y="4472056"/>
            <a:ext cx="1781030" cy="1114346"/>
          </a:xfrm>
          <a:prstGeom prst="rect">
            <a:avLst/>
          </a:prstGeom>
        </p:spPr>
      </p:pic>
      <p:pic>
        <p:nvPicPr>
          <p:cNvPr id="9" name="Picture 8" descr="Top view of a person's head&#10;&#10;Description automatically generated">
            <a:extLst>
              <a:ext uri="{FF2B5EF4-FFF2-40B4-BE49-F238E27FC236}">
                <a16:creationId xmlns:a16="http://schemas.microsoft.com/office/drawing/2014/main" id="{2A9EF452-2BF1-D2C1-33DF-693103B76C66}"/>
              </a:ext>
            </a:extLst>
          </p:cNvPr>
          <p:cNvPicPr>
            <a:picLocks noChangeAspect="1"/>
          </p:cNvPicPr>
          <p:nvPr/>
        </p:nvPicPr>
        <p:blipFill rotWithShape="1">
          <a:blip r:embed="rId3">
            <a:extLst>
              <a:ext uri="{28A0092B-C50C-407E-A947-70E740481C1C}">
                <a14:useLocalDpi xmlns:a14="http://schemas.microsoft.com/office/drawing/2010/main" val="0"/>
              </a:ext>
            </a:extLst>
          </a:blip>
          <a:srcRect l="25995" t="7931" r="42679" b="71564"/>
          <a:stretch/>
        </p:blipFill>
        <p:spPr>
          <a:xfrm>
            <a:off x="5824232" y="4472056"/>
            <a:ext cx="1781030" cy="1114346"/>
          </a:xfrm>
          <a:prstGeom prst="rect">
            <a:avLst/>
          </a:prstGeom>
        </p:spPr>
      </p:pic>
      <p:pic>
        <p:nvPicPr>
          <p:cNvPr id="10" name="Picture 9" descr="Top view of a person's head&#10;&#10;Description automatically generated">
            <a:extLst>
              <a:ext uri="{FF2B5EF4-FFF2-40B4-BE49-F238E27FC236}">
                <a16:creationId xmlns:a16="http://schemas.microsoft.com/office/drawing/2014/main" id="{27BBA5C1-EF95-3DCC-CA2E-6956E23F2968}"/>
              </a:ext>
            </a:extLst>
          </p:cNvPr>
          <p:cNvPicPr>
            <a:picLocks noChangeAspect="1"/>
          </p:cNvPicPr>
          <p:nvPr/>
        </p:nvPicPr>
        <p:blipFill rotWithShape="1">
          <a:blip r:embed="rId3">
            <a:extLst>
              <a:ext uri="{28A0092B-C50C-407E-A947-70E740481C1C}">
                <a14:useLocalDpi xmlns:a14="http://schemas.microsoft.com/office/drawing/2010/main" val="0"/>
              </a:ext>
            </a:extLst>
          </a:blip>
          <a:srcRect l="25995" t="7931" r="42679" b="71564"/>
          <a:stretch/>
        </p:blipFill>
        <p:spPr>
          <a:xfrm>
            <a:off x="8835732" y="4472056"/>
            <a:ext cx="1781030" cy="1114346"/>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6F65D603-A6B4-3B48-E1B5-844CCF678DFC}"/>
              </a:ext>
            </a:extLst>
          </p:cNvPr>
          <p:cNvPicPr>
            <a:picLocks noChangeAspect="1"/>
          </p:cNvPicPr>
          <p:nvPr/>
        </p:nvPicPr>
        <p:blipFill>
          <a:blip r:embed="rId2">
            <a:duotone>
              <a:schemeClr val="accent4">
                <a:shade val="45000"/>
                <a:satMod val="135000"/>
              </a:schemeClr>
              <a:prstClr val="white"/>
            </a:duotone>
            <a:alphaModFix/>
            <a:extLst>
              <a:ext uri="{28A0092B-C50C-407E-A947-70E740481C1C}">
                <a14:useLocalDpi xmlns:a14="http://schemas.microsoft.com/office/drawing/2010/main" val="0"/>
              </a:ext>
            </a:extLst>
          </a:blip>
          <a:stretch>
            <a:fillRect/>
          </a:stretch>
        </p:blipFill>
        <p:spPr>
          <a:xfrm>
            <a:off x="6013447" y="2698238"/>
            <a:ext cx="701300" cy="876626"/>
          </a:xfrm>
          <a:prstGeom prst="rect">
            <a:avLst/>
          </a:prstGeom>
        </p:spPr>
      </p:pic>
    </p:spTree>
    <p:extLst>
      <p:ext uri="{BB962C8B-B14F-4D97-AF65-F5344CB8AC3E}">
        <p14:creationId xmlns:p14="http://schemas.microsoft.com/office/powerpoint/2010/main" val="101136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10732-893B-EA97-19C7-A34F5CFE1481}"/>
              </a:ext>
            </a:extLst>
          </p:cNvPr>
          <p:cNvSpPr txBox="1"/>
          <p:nvPr/>
        </p:nvSpPr>
        <p:spPr>
          <a:xfrm>
            <a:off x="0" y="103368"/>
            <a:ext cx="12192000" cy="3323987"/>
          </a:xfrm>
          <a:prstGeom prst="rect">
            <a:avLst/>
          </a:prstGeom>
          <a:noFill/>
        </p:spPr>
        <p:txBody>
          <a:bodyPr wrap="square" rtlCol="0">
            <a:spAutoFit/>
          </a:bodyPr>
          <a:lstStyle/>
          <a:p>
            <a:pPr algn="ctr"/>
            <a:r>
              <a:rPr lang="en-US" sz="1400" dirty="0"/>
              <a:t>Before the study starts, it is important that the eye-tracker is calibrated to your eyes.</a:t>
            </a:r>
          </a:p>
          <a:p>
            <a:pPr algn="ctr"/>
            <a:endParaRPr lang="en-US" sz="1400" dirty="0"/>
          </a:p>
          <a:p>
            <a:pPr algn="ctr"/>
            <a:r>
              <a:rPr lang="en-US" sz="1400" dirty="0"/>
              <a:t>For this, you will see a procedure of three steps, that will be explained now.</a:t>
            </a:r>
          </a:p>
          <a:p>
            <a:pPr algn="ctr"/>
            <a:endParaRPr lang="en-US" sz="1400" dirty="0"/>
          </a:p>
          <a:p>
            <a:pPr marL="342900" indent="-342900" algn="ctr">
              <a:buAutoNum type="arabicPeriod"/>
            </a:pPr>
            <a:r>
              <a:rPr lang="en-US" sz="1400" b="1" dirty="0"/>
              <a:t>Head position calibration. </a:t>
            </a:r>
          </a:p>
          <a:p>
            <a:pPr marL="342900" indent="-342900" algn="ctr">
              <a:buAutoNum type="arabicPeriod"/>
            </a:pPr>
            <a:endParaRPr lang="en-US" sz="1400" dirty="0"/>
          </a:p>
          <a:p>
            <a:pPr algn="ctr"/>
            <a:r>
              <a:rPr lang="en-US" sz="1400" dirty="0"/>
              <a:t>In a first step, it is important that your head is in the right position.</a:t>
            </a:r>
          </a:p>
          <a:p>
            <a:pPr algn="ctr"/>
            <a:r>
              <a:rPr lang="en-US" sz="1400" dirty="0"/>
              <a:t>To ensure this, you will see two face masks, like the one below, and your task will be to align the two masks as closely as possible.</a:t>
            </a:r>
          </a:p>
          <a:p>
            <a:pPr algn="ctr"/>
            <a:endParaRPr lang="en-US" sz="1400" dirty="0"/>
          </a:p>
          <a:p>
            <a:pPr marL="285750" indent="-285750" algn="ctr">
              <a:buFontTx/>
              <a:buChar char="-"/>
            </a:pPr>
            <a:r>
              <a:rPr lang="en-US" sz="1400" dirty="0"/>
              <a:t>Finally, adjust the height of your seat and seating position to bring the </a:t>
            </a:r>
            <a:r>
              <a:rPr lang="en-US" sz="1400" dirty="0">
                <a:solidFill>
                  <a:srgbClr val="0070C0"/>
                </a:solidFill>
              </a:rPr>
              <a:t>blue face </a:t>
            </a:r>
            <a:r>
              <a:rPr lang="en-US" sz="1400" dirty="0"/>
              <a:t>to the same height as the black face.</a:t>
            </a:r>
          </a:p>
          <a:p>
            <a:pPr algn="ctr"/>
            <a:endParaRPr lang="en-US" sz="1400" dirty="0"/>
          </a:p>
          <a:p>
            <a:pPr algn="ctr"/>
            <a:endParaRPr lang="en-US" sz="1400" dirty="0"/>
          </a:p>
          <a:p>
            <a:pPr algn="ctr"/>
            <a:endParaRPr lang="en-US" sz="1400" dirty="0"/>
          </a:p>
          <a:p>
            <a:pPr algn="ctr"/>
            <a:endParaRPr lang="en-US" sz="1400" dirty="0"/>
          </a:p>
          <a:p>
            <a:pPr algn="ctr"/>
            <a:endParaRPr lang="en-US" sz="1400" dirty="0"/>
          </a:p>
        </p:txBody>
      </p:sp>
      <p:pic>
        <p:nvPicPr>
          <p:cNvPr id="3" name="Picture 2" descr="A black background with a black square&#10;&#10;Description automatically generated with medium confidence">
            <a:extLst>
              <a:ext uri="{FF2B5EF4-FFF2-40B4-BE49-F238E27FC236}">
                <a16:creationId xmlns:a16="http://schemas.microsoft.com/office/drawing/2014/main" id="{8E5B9852-D233-3811-E804-523A59FE5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868" y="2791981"/>
            <a:ext cx="663868" cy="829835"/>
          </a:xfrm>
          <a:prstGeom prst="rect">
            <a:avLst/>
          </a:prstGeom>
        </p:spPr>
      </p:pic>
      <p:sp>
        <p:nvSpPr>
          <p:cNvPr id="11" name="Rectangle 10">
            <a:extLst>
              <a:ext uri="{FF2B5EF4-FFF2-40B4-BE49-F238E27FC236}">
                <a16:creationId xmlns:a16="http://schemas.microsoft.com/office/drawing/2014/main" id="{2237BDA5-793B-E571-2BF7-EB669A43A8FC}"/>
              </a:ext>
            </a:extLst>
          </p:cNvPr>
          <p:cNvSpPr/>
          <p:nvPr/>
        </p:nvSpPr>
        <p:spPr>
          <a:xfrm>
            <a:off x="982050" y="2522567"/>
            <a:ext cx="2345503" cy="13686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 name="TextBox 11">
            <a:extLst>
              <a:ext uri="{FF2B5EF4-FFF2-40B4-BE49-F238E27FC236}">
                <a16:creationId xmlns:a16="http://schemas.microsoft.com/office/drawing/2014/main" id="{1869C788-7E47-215B-20DA-C7392A7DA8FC}"/>
              </a:ext>
            </a:extLst>
          </p:cNvPr>
          <p:cNvSpPr txBox="1"/>
          <p:nvPr/>
        </p:nvSpPr>
        <p:spPr>
          <a:xfrm>
            <a:off x="1424843" y="3853642"/>
            <a:ext cx="978601" cy="369332"/>
          </a:xfrm>
          <a:prstGeom prst="rect">
            <a:avLst/>
          </a:prstGeom>
          <a:noFill/>
        </p:spPr>
        <p:txBody>
          <a:bodyPr wrap="none" rtlCol="0">
            <a:spAutoFit/>
          </a:bodyPr>
          <a:lstStyle/>
          <a:p>
            <a:r>
              <a:rPr lang="en-US" dirty="0">
                <a:solidFill>
                  <a:srgbClr val="FF0000"/>
                </a:solidFill>
              </a:rPr>
              <a:t>too high</a:t>
            </a:r>
            <a:endParaRPr lang="en-DE" dirty="0">
              <a:solidFill>
                <a:srgbClr val="FF0000"/>
              </a:solidFill>
            </a:endParaRPr>
          </a:p>
        </p:txBody>
      </p:sp>
      <p:sp>
        <p:nvSpPr>
          <p:cNvPr id="17" name="Rectangle 16">
            <a:extLst>
              <a:ext uri="{FF2B5EF4-FFF2-40B4-BE49-F238E27FC236}">
                <a16:creationId xmlns:a16="http://schemas.microsoft.com/office/drawing/2014/main" id="{4AC972BB-C075-9E4B-D5B1-8435052DDD78}"/>
              </a:ext>
            </a:extLst>
          </p:cNvPr>
          <p:cNvSpPr/>
          <p:nvPr/>
        </p:nvSpPr>
        <p:spPr>
          <a:xfrm>
            <a:off x="4816326" y="2522567"/>
            <a:ext cx="2345503" cy="13686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18" name="Picture 17" descr="A black background with a black square&#10;&#10;Description automatically generated with medium confidence">
            <a:extLst>
              <a:ext uri="{FF2B5EF4-FFF2-40B4-BE49-F238E27FC236}">
                <a16:creationId xmlns:a16="http://schemas.microsoft.com/office/drawing/2014/main" id="{2A009F52-CDD3-7311-F4C3-13B12ADDD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143" y="2745029"/>
            <a:ext cx="663868" cy="829835"/>
          </a:xfrm>
          <a:prstGeom prst="rect">
            <a:avLst/>
          </a:prstGeom>
        </p:spPr>
      </p:pic>
      <p:sp>
        <p:nvSpPr>
          <p:cNvPr id="19" name="TextBox 18">
            <a:extLst>
              <a:ext uri="{FF2B5EF4-FFF2-40B4-BE49-F238E27FC236}">
                <a16:creationId xmlns:a16="http://schemas.microsoft.com/office/drawing/2014/main" id="{EBFE2130-500C-6E4B-B639-E46987B27D63}"/>
              </a:ext>
            </a:extLst>
          </p:cNvPr>
          <p:cNvSpPr txBox="1"/>
          <p:nvPr/>
        </p:nvSpPr>
        <p:spPr>
          <a:xfrm>
            <a:off x="5530485" y="3879189"/>
            <a:ext cx="909031" cy="369332"/>
          </a:xfrm>
          <a:prstGeom prst="rect">
            <a:avLst/>
          </a:prstGeom>
          <a:noFill/>
        </p:spPr>
        <p:txBody>
          <a:bodyPr wrap="none" rtlCol="0">
            <a:spAutoFit/>
          </a:bodyPr>
          <a:lstStyle/>
          <a:p>
            <a:r>
              <a:rPr lang="en-US" dirty="0">
                <a:solidFill>
                  <a:srgbClr val="FF0000"/>
                </a:solidFill>
              </a:rPr>
              <a:t>too low</a:t>
            </a:r>
            <a:endParaRPr lang="en-DE" dirty="0">
              <a:solidFill>
                <a:srgbClr val="FF0000"/>
              </a:solidFill>
            </a:endParaRPr>
          </a:p>
        </p:txBody>
      </p:sp>
      <p:sp>
        <p:nvSpPr>
          <p:cNvPr id="20" name="Rectangle 19">
            <a:extLst>
              <a:ext uri="{FF2B5EF4-FFF2-40B4-BE49-F238E27FC236}">
                <a16:creationId xmlns:a16="http://schemas.microsoft.com/office/drawing/2014/main" id="{1F12894E-90E2-F727-6A66-752D4941F8E0}"/>
              </a:ext>
            </a:extLst>
          </p:cNvPr>
          <p:cNvSpPr/>
          <p:nvPr/>
        </p:nvSpPr>
        <p:spPr>
          <a:xfrm>
            <a:off x="8650601" y="2502335"/>
            <a:ext cx="2345503" cy="1368661"/>
          </a:xfrm>
          <a:prstGeom prst="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12259A1A-3128-513F-42B0-3312174CC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1418" y="2761632"/>
            <a:ext cx="663868" cy="829835"/>
          </a:xfrm>
          <a:prstGeom prst="rect">
            <a:avLst/>
          </a:prstGeom>
        </p:spPr>
      </p:pic>
      <p:sp>
        <p:nvSpPr>
          <p:cNvPr id="2" name="TextBox 1">
            <a:extLst>
              <a:ext uri="{FF2B5EF4-FFF2-40B4-BE49-F238E27FC236}">
                <a16:creationId xmlns:a16="http://schemas.microsoft.com/office/drawing/2014/main" id="{3D750D53-893A-9AF8-FFDE-4119360B8D98}"/>
              </a:ext>
            </a:extLst>
          </p:cNvPr>
          <p:cNvSpPr txBox="1"/>
          <p:nvPr/>
        </p:nvSpPr>
        <p:spPr>
          <a:xfrm>
            <a:off x="9013828" y="3850764"/>
            <a:ext cx="1751313" cy="369332"/>
          </a:xfrm>
          <a:prstGeom prst="rect">
            <a:avLst/>
          </a:prstGeom>
          <a:noFill/>
        </p:spPr>
        <p:txBody>
          <a:bodyPr wrap="none" rtlCol="0">
            <a:spAutoFit/>
          </a:bodyPr>
          <a:lstStyle/>
          <a:p>
            <a:r>
              <a:rPr lang="en-US" dirty="0">
                <a:solidFill>
                  <a:schemeClr val="accent3">
                    <a:lumMod val="75000"/>
                  </a:schemeClr>
                </a:solidFill>
              </a:rPr>
              <a:t>perfect position</a:t>
            </a:r>
            <a:endParaRPr lang="en-DE" dirty="0">
              <a:solidFill>
                <a:schemeClr val="accent3">
                  <a:lumMod val="75000"/>
                </a:schemeClr>
              </a:solidFill>
            </a:endParaRP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102EC0D8-E80F-16B3-3BFB-6F22A2DFE57F}"/>
              </a:ext>
            </a:extLst>
          </p:cNvPr>
          <p:cNvPicPr>
            <a:picLocks noChangeAspect="1"/>
          </p:cNvPicPr>
          <p:nvPr/>
        </p:nvPicPr>
        <p:blipFill>
          <a:blip r:embed="rId2">
            <a:duotone>
              <a:schemeClr val="accent4">
                <a:shade val="45000"/>
                <a:satMod val="135000"/>
              </a:schemeClr>
              <a:prstClr val="white"/>
            </a:duotone>
            <a:alphaModFix/>
            <a:extLst>
              <a:ext uri="{28A0092B-C50C-407E-A947-70E740481C1C}">
                <a14:useLocalDpi xmlns:a14="http://schemas.microsoft.com/office/drawing/2010/main" val="0"/>
              </a:ext>
            </a:extLst>
          </a:blip>
          <a:stretch>
            <a:fillRect/>
          </a:stretch>
        </p:blipFill>
        <p:spPr>
          <a:xfrm>
            <a:off x="1785436" y="2556456"/>
            <a:ext cx="701300" cy="876626"/>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83B06457-DB68-447E-0980-66E30DBE34BA}"/>
              </a:ext>
            </a:extLst>
          </p:cNvPr>
          <p:cNvPicPr>
            <a:picLocks noChangeAspect="1"/>
          </p:cNvPicPr>
          <p:nvPr/>
        </p:nvPicPr>
        <p:blipFill>
          <a:blip r:embed="rId2">
            <a:duotone>
              <a:schemeClr val="accent4">
                <a:shade val="45000"/>
                <a:satMod val="135000"/>
              </a:schemeClr>
              <a:prstClr val="white"/>
            </a:duotone>
            <a:alphaModFix/>
            <a:extLst>
              <a:ext uri="{28A0092B-C50C-407E-A947-70E740481C1C}">
                <a14:useLocalDpi xmlns:a14="http://schemas.microsoft.com/office/drawing/2010/main" val="0"/>
              </a:ext>
            </a:extLst>
          </a:blip>
          <a:stretch>
            <a:fillRect/>
          </a:stretch>
        </p:blipFill>
        <p:spPr>
          <a:xfrm>
            <a:off x="9520698" y="2745029"/>
            <a:ext cx="663868" cy="829835"/>
          </a:xfrm>
          <a:prstGeom prst="rect">
            <a:avLst/>
          </a:prstGeom>
        </p:spPr>
      </p:pic>
      <p:pic>
        <p:nvPicPr>
          <p:cNvPr id="8" name="Picture 7" descr="Top view of a person's head&#10;&#10;Description automatically generated">
            <a:extLst>
              <a:ext uri="{FF2B5EF4-FFF2-40B4-BE49-F238E27FC236}">
                <a16:creationId xmlns:a16="http://schemas.microsoft.com/office/drawing/2014/main" id="{9E56C9DA-6F60-F526-C5E7-809772848E82}"/>
              </a:ext>
            </a:extLst>
          </p:cNvPr>
          <p:cNvPicPr>
            <a:picLocks noChangeAspect="1"/>
          </p:cNvPicPr>
          <p:nvPr/>
        </p:nvPicPr>
        <p:blipFill rotWithShape="1">
          <a:blip r:embed="rId3">
            <a:extLst>
              <a:ext uri="{28A0092B-C50C-407E-A947-70E740481C1C}">
                <a14:useLocalDpi xmlns:a14="http://schemas.microsoft.com/office/drawing/2010/main" val="0"/>
              </a:ext>
            </a:extLst>
          </a:blip>
          <a:srcRect l="25995" t="7931" r="42679" b="71564"/>
          <a:stretch/>
        </p:blipFill>
        <p:spPr>
          <a:xfrm>
            <a:off x="1264286" y="4454800"/>
            <a:ext cx="1781030" cy="1114346"/>
          </a:xfrm>
          <a:prstGeom prst="rect">
            <a:avLst/>
          </a:prstGeom>
        </p:spPr>
      </p:pic>
      <p:pic>
        <p:nvPicPr>
          <p:cNvPr id="9" name="Picture 8" descr="Top view of a person's head&#10;&#10;Description automatically generated">
            <a:extLst>
              <a:ext uri="{FF2B5EF4-FFF2-40B4-BE49-F238E27FC236}">
                <a16:creationId xmlns:a16="http://schemas.microsoft.com/office/drawing/2014/main" id="{2A9EF452-2BF1-D2C1-33DF-693103B76C66}"/>
              </a:ext>
            </a:extLst>
          </p:cNvPr>
          <p:cNvPicPr>
            <a:picLocks noChangeAspect="1"/>
          </p:cNvPicPr>
          <p:nvPr/>
        </p:nvPicPr>
        <p:blipFill rotWithShape="1">
          <a:blip r:embed="rId3">
            <a:extLst>
              <a:ext uri="{28A0092B-C50C-407E-A947-70E740481C1C}">
                <a14:useLocalDpi xmlns:a14="http://schemas.microsoft.com/office/drawing/2010/main" val="0"/>
              </a:ext>
            </a:extLst>
          </a:blip>
          <a:srcRect l="25995" t="7931" r="42679" b="71564"/>
          <a:stretch/>
        </p:blipFill>
        <p:spPr>
          <a:xfrm>
            <a:off x="5205485" y="4454800"/>
            <a:ext cx="1781030" cy="1114346"/>
          </a:xfrm>
          <a:prstGeom prst="rect">
            <a:avLst/>
          </a:prstGeom>
        </p:spPr>
      </p:pic>
      <p:pic>
        <p:nvPicPr>
          <p:cNvPr id="10" name="Picture 9" descr="Top view of a person's head&#10;&#10;Description automatically generated">
            <a:extLst>
              <a:ext uri="{FF2B5EF4-FFF2-40B4-BE49-F238E27FC236}">
                <a16:creationId xmlns:a16="http://schemas.microsoft.com/office/drawing/2014/main" id="{27BBA5C1-EF95-3DCC-CA2E-6956E23F2968}"/>
              </a:ext>
            </a:extLst>
          </p:cNvPr>
          <p:cNvPicPr>
            <a:picLocks noChangeAspect="1"/>
          </p:cNvPicPr>
          <p:nvPr/>
        </p:nvPicPr>
        <p:blipFill rotWithShape="1">
          <a:blip r:embed="rId3">
            <a:extLst>
              <a:ext uri="{28A0092B-C50C-407E-A947-70E740481C1C}">
                <a14:useLocalDpi xmlns:a14="http://schemas.microsoft.com/office/drawing/2010/main" val="0"/>
              </a:ext>
            </a:extLst>
          </a:blip>
          <a:srcRect l="25995" t="7931" r="42679" b="71564"/>
          <a:stretch/>
        </p:blipFill>
        <p:spPr>
          <a:xfrm>
            <a:off x="8998969" y="4391135"/>
            <a:ext cx="1781030" cy="1114346"/>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6F65D603-A6B4-3B48-E1B5-844CCF678DFC}"/>
              </a:ext>
            </a:extLst>
          </p:cNvPr>
          <p:cNvPicPr>
            <a:picLocks noChangeAspect="1"/>
          </p:cNvPicPr>
          <p:nvPr/>
        </p:nvPicPr>
        <p:blipFill>
          <a:blip r:embed="rId2">
            <a:duotone>
              <a:schemeClr val="accent4">
                <a:shade val="45000"/>
                <a:satMod val="135000"/>
              </a:schemeClr>
              <a:prstClr val="white"/>
            </a:duotone>
            <a:alphaModFix/>
            <a:extLst>
              <a:ext uri="{28A0092B-C50C-407E-A947-70E740481C1C}">
                <a14:useLocalDpi xmlns:a14="http://schemas.microsoft.com/office/drawing/2010/main" val="0"/>
              </a:ext>
            </a:extLst>
          </a:blip>
          <a:stretch>
            <a:fillRect/>
          </a:stretch>
        </p:blipFill>
        <p:spPr>
          <a:xfrm>
            <a:off x="5634351" y="2920320"/>
            <a:ext cx="701300" cy="876626"/>
          </a:xfrm>
          <a:prstGeom prst="rect">
            <a:avLst/>
          </a:prstGeom>
        </p:spPr>
      </p:pic>
    </p:spTree>
    <p:extLst>
      <p:ext uri="{BB962C8B-B14F-4D97-AF65-F5344CB8AC3E}">
        <p14:creationId xmlns:p14="http://schemas.microsoft.com/office/powerpoint/2010/main" val="152270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10732-893B-EA97-19C7-A34F5CFE1481}"/>
              </a:ext>
            </a:extLst>
          </p:cNvPr>
          <p:cNvSpPr txBox="1"/>
          <p:nvPr/>
        </p:nvSpPr>
        <p:spPr>
          <a:xfrm>
            <a:off x="0" y="103368"/>
            <a:ext cx="12192000" cy="3108543"/>
          </a:xfrm>
          <a:prstGeom prst="rect">
            <a:avLst/>
          </a:prstGeom>
          <a:noFill/>
        </p:spPr>
        <p:txBody>
          <a:bodyPr wrap="square" rtlCol="0">
            <a:spAutoFit/>
          </a:bodyPr>
          <a:lstStyle/>
          <a:p>
            <a:pPr algn="ctr"/>
            <a:r>
              <a:rPr lang="en-US" sz="1400" dirty="0"/>
              <a:t>Before the study starts, it is important that the eye-tracker is calibrated to your eyes.</a:t>
            </a:r>
          </a:p>
          <a:p>
            <a:pPr algn="ctr"/>
            <a:endParaRPr lang="en-US" sz="1400" dirty="0"/>
          </a:p>
          <a:p>
            <a:pPr algn="ctr"/>
            <a:r>
              <a:rPr lang="en-US" sz="1400" dirty="0"/>
              <a:t>For this, you will see a procedure of three steps, that will be explained now.</a:t>
            </a:r>
          </a:p>
          <a:p>
            <a:pPr algn="ctr"/>
            <a:endParaRPr lang="en-US" sz="1400" dirty="0"/>
          </a:p>
          <a:p>
            <a:pPr marL="342900" indent="-342900" algn="ctr">
              <a:buAutoNum type="arabicPeriod"/>
            </a:pPr>
            <a:r>
              <a:rPr lang="en-US" sz="1400" b="1" dirty="0"/>
              <a:t>Head position calibration. </a:t>
            </a:r>
          </a:p>
          <a:p>
            <a:pPr marL="342900" indent="-342900" algn="ctr">
              <a:buAutoNum type="arabicPeriod"/>
            </a:pPr>
            <a:endParaRPr lang="en-US" sz="1400" dirty="0"/>
          </a:p>
          <a:p>
            <a:pPr algn="ctr"/>
            <a:r>
              <a:rPr lang="en-US" sz="1400" dirty="0"/>
              <a:t>Once the two masks are aligned well, the background of the screen will turn </a:t>
            </a:r>
            <a:r>
              <a:rPr lang="en-US" sz="1400" dirty="0">
                <a:solidFill>
                  <a:schemeClr val="accent6">
                    <a:lumMod val="60000"/>
                    <a:lumOff val="40000"/>
                  </a:schemeClr>
                </a:solidFill>
              </a:rPr>
              <a:t>green </a:t>
            </a:r>
            <a:r>
              <a:rPr lang="en-US" sz="1400" dirty="0">
                <a:solidFill>
                  <a:schemeClr val="bg2">
                    <a:lumMod val="10000"/>
                  </a:schemeClr>
                </a:solidFill>
              </a:rPr>
              <a:t>to indicate that your head is in the right position. Once this is the case, keep your head in this position and press the SPACE bar to continue to the second step. Make sure to </a:t>
            </a:r>
            <a:r>
              <a:rPr lang="en-US" sz="1400" b="1" dirty="0">
                <a:solidFill>
                  <a:schemeClr val="bg2">
                    <a:lumMod val="10000"/>
                  </a:schemeClr>
                </a:solidFill>
              </a:rPr>
              <a:t>move your head as little as possible for the rest of the study.</a:t>
            </a:r>
            <a:endParaRPr lang="en-US" sz="1400" dirty="0">
              <a:solidFill>
                <a:schemeClr val="bg2">
                  <a:lumMod val="10000"/>
                </a:schemeClr>
              </a:solidFill>
            </a:endParaRPr>
          </a:p>
          <a:p>
            <a:pPr algn="ctr"/>
            <a:endParaRPr lang="en-US" sz="1400" dirty="0">
              <a:solidFill>
                <a:schemeClr val="bg2">
                  <a:lumMod val="10000"/>
                </a:schemeClr>
              </a:solidFill>
            </a:endParaRPr>
          </a:p>
          <a:p>
            <a:pPr algn="ctr"/>
            <a:r>
              <a:rPr lang="en-US" sz="1400" b="1" dirty="0">
                <a:solidFill>
                  <a:schemeClr val="bg2">
                    <a:lumMod val="10000"/>
                  </a:schemeClr>
                </a:solidFill>
              </a:rPr>
              <a:t>2. Eye Movement calibration.</a:t>
            </a:r>
          </a:p>
          <a:p>
            <a:pPr algn="ctr"/>
            <a:endParaRPr lang="en-US" sz="1400" b="1" dirty="0">
              <a:solidFill>
                <a:schemeClr val="bg2">
                  <a:lumMod val="10000"/>
                </a:schemeClr>
              </a:solidFill>
            </a:endParaRPr>
          </a:p>
          <a:p>
            <a:pPr algn="ctr"/>
            <a:r>
              <a:rPr lang="en-US" sz="1400" dirty="0">
                <a:solidFill>
                  <a:schemeClr val="bg2">
                    <a:lumMod val="10000"/>
                  </a:schemeClr>
                </a:solidFill>
              </a:rPr>
              <a:t>In the second step, the eye tracker will calibrate itself to your eye movements. You will see a grey dot on the screen that will move to different positions. </a:t>
            </a:r>
          </a:p>
          <a:p>
            <a:pPr algn="ctr"/>
            <a:r>
              <a:rPr lang="en-US" sz="1400" b="1" dirty="0">
                <a:solidFill>
                  <a:schemeClr val="bg2">
                    <a:lumMod val="10000"/>
                  </a:schemeClr>
                </a:solidFill>
              </a:rPr>
              <a:t>Keep your eyes fixated at the dot at all times.</a:t>
            </a:r>
          </a:p>
        </p:txBody>
      </p:sp>
      <p:sp>
        <p:nvSpPr>
          <p:cNvPr id="2" name="Rectangle 1">
            <a:extLst>
              <a:ext uri="{FF2B5EF4-FFF2-40B4-BE49-F238E27FC236}">
                <a16:creationId xmlns:a16="http://schemas.microsoft.com/office/drawing/2014/main" id="{6FDC2F74-D8C6-D5FB-7510-37A3D39D1DA6}"/>
              </a:ext>
            </a:extLst>
          </p:cNvPr>
          <p:cNvSpPr/>
          <p:nvPr/>
        </p:nvSpPr>
        <p:spPr>
          <a:xfrm>
            <a:off x="4712477" y="3429000"/>
            <a:ext cx="3152981" cy="174990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F01EFCE-F223-DBC9-6433-5E6EF4D9EB18}"/>
              </a:ext>
            </a:extLst>
          </p:cNvPr>
          <p:cNvSpPr/>
          <p:nvPr/>
        </p:nvSpPr>
        <p:spPr>
          <a:xfrm>
            <a:off x="6288967" y="4523448"/>
            <a:ext cx="111833" cy="121380"/>
          </a:xfrm>
          <a:prstGeom prst="ellipse">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7" name="Straight Arrow Connector 6">
            <a:extLst>
              <a:ext uri="{FF2B5EF4-FFF2-40B4-BE49-F238E27FC236}">
                <a16:creationId xmlns:a16="http://schemas.microsoft.com/office/drawing/2014/main" id="{181380A0-060E-3EFD-74D1-0365F942F516}"/>
              </a:ext>
            </a:extLst>
          </p:cNvPr>
          <p:cNvCxnSpPr>
            <a:cxnSpLocks/>
          </p:cNvCxnSpPr>
          <p:nvPr/>
        </p:nvCxnSpPr>
        <p:spPr>
          <a:xfrm flipH="1" flipV="1">
            <a:off x="5543044" y="3989373"/>
            <a:ext cx="745923" cy="530028"/>
          </a:xfrm>
          <a:prstGeom prst="straightConnector1">
            <a:avLst/>
          </a:prstGeom>
          <a:ln>
            <a:solidFill>
              <a:schemeClr val="bg2">
                <a:lumMod val="5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D0736C12-4E9B-20D4-F9AA-A8F09A5D9669}"/>
              </a:ext>
            </a:extLst>
          </p:cNvPr>
          <p:cNvSpPr/>
          <p:nvPr/>
        </p:nvSpPr>
        <p:spPr>
          <a:xfrm>
            <a:off x="5431211" y="3867993"/>
            <a:ext cx="111833" cy="121380"/>
          </a:xfrm>
          <a:prstGeom prst="ellipse">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9" name="Straight Arrow Connector 8">
            <a:extLst>
              <a:ext uri="{FF2B5EF4-FFF2-40B4-BE49-F238E27FC236}">
                <a16:creationId xmlns:a16="http://schemas.microsoft.com/office/drawing/2014/main" id="{192A6DA0-48B2-9FBE-9647-4524E017BBBD}"/>
              </a:ext>
            </a:extLst>
          </p:cNvPr>
          <p:cNvCxnSpPr>
            <a:cxnSpLocks/>
          </p:cNvCxnSpPr>
          <p:nvPr/>
        </p:nvCxnSpPr>
        <p:spPr>
          <a:xfrm>
            <a:off x="5624799" y="3910161"/>
            <a:ext cx="1091590" cy="0"/>
          </a:xfrm>
          <a:prstGeom prst="straightConnector1">
            <a:avLst/>
          </a:prstGeom>
          <a:ln>
            <a:solidFill>
              <a:schemeClr val="bg2">
                <a:lumMod val="5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A8A6DCA3-CC9B-594A-8F20-2A988DB1400F}"/>
              </a:ext>
            </a:extLst>
          </p:cNvPr>
          <p:cNvSpPr/>
          <p:nvPr/>
        </p:nvSpPr>
        <p:spPr>
          <a:xfrm>
            <a:off x="6742227" y="3849471"/>
            <a:ext cx="111833" cy="121380"/>
          </a:xfrm>
          <a:prstGeom prst="ellipse">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22" name="Graphic 21" descr="Eye with solid fill">
            <a:extLst>
              <a:ext uri="{FF2B5EF4-FFF2-40B4-BE49-F238E27FC236}">
                <a16:creationId xmlns:a16="http://schemas.microsoft.com/office/drawing/2014/main" id="{83929858-6B2D-4F08-A019-E4DB7CAA01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30483" y="5269937"/>
            <a:ext cx="914400" cy="914400"/>
          </a:xfrm>
          <a:prstGeom prst="rect">
            <a:avLst/>
          </a:prstGeom>
        </p:spPr>
      </p:pic>
      <p:pic>
        <p:nvPicPr>
          <p:cNvPr id="23" name="Graphic 22" descr="Eye with solid fill">
            <a:extLst>
              <a:ext uri="{FF2B5EF4-FFF2-40B4-BE49-F238E27FC236}">
                <a16:creationId xmlns:a16="http://schemas.microsoft.com/office/drawing/2014/main" id="{173F369A-E7DE-81E4-17FF-CA3FC4AA9A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8967" y="5258114"/>
            <a:ext cx="914400" cy="914400"/>
          </a:xfrm>
          <a:prstGeom prst="rect">
            <a:avLst/>
          </a:prstGeom>
        </p:spPr>
      </p:pic>
      <p:cxnSp>
        <p:nvCxnSpPr>
          <p:cNvPr id="25" name="Straight Connector 24">
            <a:extLst>
              <a:ext uri="{FF2B5EF4-FFF2-40B4-BE49-F238E27FC236}">
                <a16:creationId xmlns:a16="http://schemas.microsoft.com/office/drawing/2014/main" id="{4FB9074B-529F-701F-AD57-8E77C3B9553D}"/>
              </a:ext>
            </a:extLst>
          </p:cNvPr>
          <p:cNvCxnSpPr>
            <a:cxnSpLocks/>
            <a:endCxn id="5" idx="4"/>
          </p:cNvCxnSpPr>
          <p:nvPr/>
        </p:nvCxnSpPr>
        <p:spPr>
          <a:xfrm flipV="1">
            <a:off x="5887683" y="4644828"/>
            <a:ext cx="457201" cy="625109"/>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13073F81-DB53-8DF6-4C5E-B9181BB19B56}"/>
              </a:ext>
            </a:extLst>
          </p:cNvPr>
          <p:cNvCxnSpPr>
            <a:cxnSpLocks/>
            <a:endCxn id="5" idx="4"/>
          </p:cNvCxnSpPr>
          <p:nvPr/>
        </p:nvCxnSpPr>
        <p:spPr>
          <a:xfrm flipH="1" flipV="1">
            <a:off x="6344884" y="4644828"/>
            <a:ext cx="371505" cy="680518"/>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772CCD6C-C013-DDB9-4C36-7688E6905143}"/>
              </a:ext>
            </a:extLst>
          </p:cNvPr>
          <p:cNvCxnSpPr>
            <a:cxnSpLocks/>
            <a:endCxn id="8" idx="3"/>
          </p:cNvCxnSpPr>
          <p:nvPr/>
        </p:nvCxnSpPr>
        <p:spPr>
          <a:xfrm flipH="1" flipV="1">
            <a:off x="5447589" y="3971597"/>
            <a:ext cx="496739" cy="1298340"/>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02F43655-2274-80B5-0F2A-ED04C239EC51}"/>
              </a:ext>
            </a:extLst>
          </p:cNvPr>
          <p:cNvCxnSpPr>
            <a:cxnSpLocks/>
            <a:endCxn id="8" idx="6"/>
          </p:cNvCxnSpPr>
          <p:nvPr/>
        </p:nvCxnSpPr>
        <p:spPr>
          <a:xfrm flipH="1" flipV="1">
            <a:off x="5543044" y="3928683"/>
            <a:ext cx="1181553" cy="1396663"/>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F697B4DC-3FFA-CE30-1C27-5AE20ABAD4C7}"/>
              </a:ext>
            </a:extLst>
          </p:cNvPr>
          <p:cNvSpPr txBox="1"/>
          <p:nvPr/>
        </p:nvSpPr>
        <p:spPr>
          <a:xfrm>
            <a:off x="6338676" y="4450902"/>
            <a:ext cx="481376" cy="369332"/>
          </a:xfrm>
          <a:prstGeom prst="rect">
            <a:avLst/>
          </a:prstGeom>
          <a:noFill/>
        </p:spPr>
        <p:txBody>
          <a:bodyPr wrap="square" rtlCol="0">
            <a:spAutoFit/>
          </a:bodyPr>
          <a:lstStyle/>
          <a:p>
            <a:r>
              <a:rPr lang="en-US" dirty="0"/>
              <a:t>1.</a:t>
            </a:r>
            <a:endParaRPr lang="en-DE" dirty="0"/>
          </a:p>
        </p:txBody>
      </p:sp>
      <p:sp>
        <p:nvSpPr>
          <p:cNvPr id="38" name="TextBox 37">
            <a:extLst>
              <a:ext uri="{FF2B5EF4-FFF2-40B4-BE49-F238E27FC236}">
                <a16:creationId xmlns:a16="http://schemas.microsoft.com/office/drawing/2014/main" id="{6DF70931-7541-E4C0-A31B-160692D774EA}"/>
              </a:ext>
            </a:extLst>
          </p:cNvPr>
          <p:cNvSpPr txBox="1"/>
          <p:nvPr/>
        </p:nvSpPr>
        <p:spPr>
          <a:xfrm>
            <a:off x="5301350" y="3568239"/>
            <a:ext cx="586333" cy="369332"/>
          </a:xfrm>
          <a:prstGeom prst="rect">
            <a:avLst/>
          </a:prstGeom>
          <a:noFill/>
        </p:spPr>
        <p:txBody>
          <a:bodyPr wrap="square" rtlCol="0">
            <a:spAutoFit/>
          </a:bodyPr>
          <a:lstStyle/>
          <a:p>
            <a:r>
              <a:rPr lang="en-US" dirty="0"/>
              <a:t>2.</a:t>
            </a:r>
            <a:endParaRPr lang="en-DE" dirty="0"/>
          </a:p>
        </p:txBody>
      </p:sp>
      <p:sp>
        <p:nvSpPr>
          <p:cNvPr id="39" name="TextBox 38">
            <a:extLst>
              <a:ext uri="{FF2B5EF4-FFF2-40B4-BE49-F238E27FC236}">
                <a16:creationId xmlns:a16="http://schemas.microsoft.com/office/drawing/2014/main" id="{74EE83F6-54A0-9FF4-9193-066AF89948FB}"/>
              </a:ext>
            </a:extLst>
          </p:cNvPr>
          <p:cNvSpPr txBox="1"/>
          <p:nvPr/>
        </p:nvSpPr>
        <p:spPr>
          <a:xfrm>
            <a:off x="6670816" y="3549464"/>
            <a:ext cx="586333" cy="369332"/>
          </a:xfrm>
          <a:prstGeom prst="rect">
            <a:avLst/>
          </a:prstGeom>
          <a:noFill/>
        </p:spPr>
        <p:txBody>
          <a:bodyPr wrap="square" rtlCol="0">
            <a:spAutoFit/>
          </a:bodyPr>
          <a:lstStyle/>
          <a:p>
            <a:r>
              <a:rPr lang="en-US" dirty="0"/>
              <a:t>3.</a:t>
            </a:r>
            <a:endParaRPr lang="en-DE" dirty="0"/>
          </a:p>
        </p:txBody>
      </p:sp>
      <p:cxnSp>
        <p:nvCxnSpPr>
          <p:cNvPr id="40" name="Straight Connector 39">
            <a:extLst>
              <a:ext uri="{FF2B5EF4-FFF2-40B4-BE49-F238E27FC236}">
                <a16:creationId xmlns:a16="http://schemas.microsoft.com/office/drawing/2014/main" id="{2490C93F-47C0-506B-9A0E-64E87D63CFD5}"/>
              </a:ext>
            </a:extLst>
          </p:cNvPr>
          <p:cNvCxnSpPr>
            <a:cxnSpLocks/>
            <a:endCxn id="14" idx="5"/>
          </p:cNvCxnSpPr>
          <p:nvPr/>
        </p:nvCxnSpPr>
        <p:spPr>
          <a:xfrm flipV="1">
            <a:off x="5970166" y="3953075"/>
            <a:ext cx="867516" cy="1340923"/>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86BB6355-6E0F-0A86-F018-0828A78F7F65}"/>
              </a:ext>
            </a:extLst>
          </p:cNvPr>
          <p:cNvCxnSpPr>
            <a:cxnSpLocks/>
            <a:endCxn id="14" idx="5"/>
          </p:cNvCxnSpPr>
          <p:nvPr/>
        </p:nvCxnSpPr>
        <p:spPr>
          <a:xfrm flipV="1">
            <a:off x="6750435" y="3953075"/>
            <a:ext cx="87247" cy="1396332"/>
          </a:xfrm>
          <a:prstGeom prst="line">
            <a:avLst/>
          </a:prstGeom>
          <a:ln>
            <a:prstDash val="sysDot"/>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4034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10732-893B-EA97-19C7-A34F5CFE1481}"/>
              </a:ext>
            </a:extLst>
          </p:cNvPr>
          <p:cNvSpPr txBox="1"/>
          <p:nvPr/>
        </p:nvSpPr>
        <p:spPr>
          <a:xfrm>
            <a:off x="0" y="103368"/>
            <a:ext cx="12192000" cy="5693866"/>
          </a:xfrm>
          <a:prstGeom prst="rect">
            <a:avLst/>
          </a:prstGeom>
          <a:noFill/>
        </p:spPr>
        <p:txBody>
          <a:bodyPr wrap="square" rtlCol="0">
            <a:spAutoFit/>
          </a:bodyPr>
          <a:lstStyle/>
          <a:p>
            <a:pPr algn="ctr"/>
            <a:r>
              <a:rPr lang="en-US" sz="1400" dirty="0"/>
              <a:t>Before the study starts, it is important that the eye-tracker is calibrated to your eyes.</a:t>
            </a:r>
          </a:p>
          <a:p>
            <a:pPr algn="ctr"/>
            <a:endParaRPr lang="en-US" sz="1400" dirty="0"/>
          </a:p>
          <a:p>
            <a:pPr algn="ctr"/>
            <a:r>
              <a:rPr lang="en-US" sz="1400" dirty="0"/>
              <a:t>For this, you will see a procedure of three steps, that will be explained now.</a:t>
            </a:r>
          </a:p>
          <a:p>
            <a:pPr algn="ctr"/>
            <a:endParaRPr lang="en-US" sz="1400" dirty="0"/>
          </a:p>
          <a:p>
            <a:pPr marL="342900" indent="-342900" algn="ctr">
              <a:buAutoNum type="arabicPeriod"/>
            </a:pPr>
            <a:r>
              <a:rPr lang="en-US" sz="1400" b="1" dirty="0"/>
              <a:t>Head position calibration. </a:t>
            </a:r>
          </a:p>
          <a:p>
            <a:pPr marL="342900" indent="-342900" algn="ctr">
              <a:buAutoNum type="arabicPeriod"/>
            </a:pPr>
            <a:endParaRPr lang="en-US" sz="1400" dirty="0"/>
          </a:p>
          <a:p>
            <a:pPr algn="ctr"/>
            <a:r>
              <a:rPr lang="en-US" sz="1400" dirty="0"/>
              <a:t>Once the two masks are aligned well, the background of the screen will turn </a:t>
            </a:r>
            <a:r>
              <a:rPr lang="en-US" sz="1400" dirty="0">
                <a:solidFill>
                  <a:schemeClr val="accent6">
                    <a:lumMod val="60000"/>
                    <a:lumOff val="40000"/>
                  </a:schemeClr>
                </a:solidFill>
              </a:rPr>
              <a:t>green </a:t>
            </a:r>
            <a:r>
              <a:rPr lang="en-US" sz="1400" dirty="0">
                <a:solidFill>
                  <a:schemeClr val="bg2">
                    <a:lumMod val="10000"/>
                  </a:schemeClr>
                </a:solidFill>
              </a:rPr>
              <a:t>to indicate that your head is in the right position. Once this is the case, keep your head in this position and press the SPACE bar to continue to the second step. Make sure to </a:t>
            </a:r>
            <a:r>
              <a:rPr lang="en-US" sz="1400" b="1" dirty="0">
                <a:solidFill>
                  <a:schemeClr val="bg2">
                    <a:lumMod val="10000"/>
                  </a:schemeClr>
                </a:solidFill>
              </a:rPr>
              <a:t>move your head as little as possible for the rest of the study.</a:t>
            </a:r>
            <a:endParaRPr lang="en-US" sz="1400" dirty="0">
              <a:solidFill>
                <a:schemeClr val="bg2">
                  <a:lumMod val="10000"/>
                </a:schemeClr>
              </a:solidFill>
            </a:endParaRPr>
          </a:p>
          <a:p>
            <a:pPr algn="ctr"/>
            <a:endParaRPr lang="en-US" sz="1400" dirty="0">
              <a:solidFill>
                <a:schemeClr val="bg2">
                  <a:lumMod val="10000"/>
                </a:schemeClr>
              </a:solidFill>
            </a:endParaRPr>
          </a:p>
          <a:p>
            <a:pPr algn="ctr"/>
            <a:r>
              <a:rPr lang="en-US" sz="1400" b="1" dirty="0">
                <a:solidFill>
                  <a:schemeClr val="bg2">
                    <a:lumMod val="10000"/>
                  </a:schemeClr>
                </a:solidFill>
              </a:rPr>
              <a:t>2. Eye Movement calibration.</a:t>
            </a:r>
          </a:p>
          <a:p>
            <a:pPr algn="ctr"/>
            <a:endParaRPr lang="en-US" sz="1400" b="1" dirty="0">
              <a:solidFill>
                <a:schemeClr val="bg2">
                  <a:lumMod val="10000"/>
                </a:schemeClr>
              </a:solidFill>
            </a:endParaRPr>
          </a:p>
          <a:p>
            <a:pPr algn="ctr"/>
            <a:r>
              <a:rPr lang="en-US" sz="1400" dirty="0">
                <a:solidFill>
                  <a:schemeClr val="bg2">
                    <a:lumMod val="10000"/>
                  </a:schemeClr>
                </a:solidFill>
              </a:rPr>
              <a:t>In the second step, the eye tracker will calibrate itself to your eye movements. You will see a grey dot on the screen that will move to different positions. </a:t>
            </a:r>
          </a:p>
          <a:p>
            <a:pPr algn="ctr"/>
            <a:r>
              <a:rPr lang="en-US" sz="1400" b="1" dirty="0">
                <a:solidFill>
                  <a:schemeClr val="bg2">
                    <a:lumMod val="10000"/>
                  </a:schemeClr>
                </a:solidFill>
              </a:rPr>
              <a:t>Keep your eyes fixated at the dot at all times.</a:t>
            </a:r>
          </a:p>
          <a:p>
            <a:pPr algn="ctr"/>
            <a:endParaRPr lang="en-US" sz="1400" b="1" dirty="0">
              <a:solidFill>
                <a:schemeClr val="bg2">
                  <a:lumMod val="10000"/>
                </a:schemeClr>
              </a:solidFill>
            </a:endParaRPr>
          </a:p>
          <a:p>
            <a:pPr algn="ctr"/>
            <a:r>
              <a:rPr lang="en-US" sz="1400" b="1" dirty="0">
                <a:solidFill>
                  <a:schemeClr val="bg2">
                    <a:lumMod val="10000"/>
                  </a:schemeClr>
                </a:solidFill>
              </a:rPr>
              <a:t>3. Eye movement validation.</a:t>
            </a:r>
          </a:p>
          <a:p>
            <a:pPr algn="ctr"/>
            <a:endParaRPr lang="en-US" sz="1400" b="1" dirty="0">
              <a:solidFill>
                <a:schemeClr val="bg2">
                  <a:lumMod val="10000"/>
                </a:schemeClr>
              </a:solidFill>
            </a:endParaRPr>
          </a:p>
          <a:p>
            <a:pPr algn="ctr"/>
            <a:r>
              <a:rPr lang="en-US" sz="1400" dirty="0">
                <a:solidFill>
                  <a:schemeClr val="bg2">
                    <a:lumMod val="10000"/>
                  </a:schemeClr>
                </a:solidFill>
              </a:rPr>
              <a:t>In a last step, the eye tracker will validate that it can track your eyes correctly.</a:t>
            </a:r>
          </a:p>
          <a:p>
            <a:pPr algn="ctr"/>
            <a:r>
              <a:rPr lang="en-US" sz="1400" dirty="0">
                <a:solidFill>
                  <a:schemeClr val="bg2">
                    <a:lumMod val="10000"/>
                  </a:schemeClr>
                </a:solidFill>
              </a:rPr>
              <a:t>For this, another green dot will appear, that you follow with your eyes, just like in step 2.</a:t>
            </a:r>
          </a:p>
          <a:p>
            <a:pPr algn="ctr"/>
            <a:r>
              <a:rPr lang="en-US" sz="1400" b="1" dirty="0">
                <a:solidFill>
                  <a:schemeClr val="bg2">
                    <a:lumMod val="10000"/>
                  </a:schemeClr>
                </a:solidFill>
              </a:rPr>
              <a:t>In the end, you will be told whether the calibration has succeeded or not. </a:t>
            </a:r>
          </a:p>
          <a:p>
            <a:pPr algn="ctr"/>
            <a:r>
              <a:rPr lang="en-US" sz="1400" dirty="0">
                <a:solidFill>
                  <a:schemeClr val="bg2">
                    <a:lumMod val="10000"/>
                  </a:schemeClr>
                </a:solidFill>
              </a:rPr>
              <a:t>In case the procedure has not succeeded for some reason, </a:t>
            </a:r>
            <a:r>
              <a:rPr lang="en-US" sz="1400" b="1" dirty="0">
                <a:solidFill>
                  <a:schemeClr val="bg2">
                    <a:lumMod val="10000"/>
                  </a:schemeClr>
                </a:solidFill>
              </a:rPr>
              <a:t>you will be asked to repeat the calibration</a:t>
            </a:r>
            <a:r>
              <a:rPr lang="en-US" sz="1400" dirty="0">
                <a:solidFill>
                  <a:schemeClr val="bg2">
                    <a:lumMod val="10000"/>
                  </a:schemeClr>
                </a:solidFill>
              </a:rPr>
              <a:t>.</a:t>
            </a:r>
          </a:p>
          <a:p>
            <a:pPr algn="ctr"/>
            <a:r>
              <a:rPr lang="en-US" sz="1400" dirty="0">
                <a:solidFill>
                  <a:schemeClr val="bg2">
                    <a:lumMod val="10000"/>
                  </a:schemeClr>
                </a:solidFill>
              </a:rPr>
              <a:t>Should the calibration fail again, you will be told to </a:t>
            </a:r>
            <a:r>
              <a:rPr lang="en-US" sz="1400" b="1" dirty="0">
                <a:solidFill>
                  <a:schemeClr val="bg2">
                    <a:lumMod val="10000"/>
                  </a:schemeClr>
                </a:solidFill>
              </a:rPr>
              <a:t>raise your hand to request assistance</a:t>
            </a:r>
            <a:r>
              <a:rPr lang="en-US" sz="1400" dirty="0">
                <a:solidFill>
                  <a:schemeClr val="bg2">
                    <a:lumMod val="10000"/>
                  </a:schemeClr>
                </a:solidFill>
              </a:rPr>
              <a:t>.</a:t>
            </a:r>
          </a:p>
          <a:p>
            <a:pPr algn="ctr"/>
            <a:endParaRPr lang="en-US" sz="1400" dirty="0">
              <a:solidFill>
                <a:schemeClr val="bg2">
                  <a:lumMod val="10000"/>
                </a:schemeClr>
              </a:solidFill>
            </a:endParaRPr>
          </a:p>
          <a:p>
            <a:pPr algn="ctr"/>
            <a:endParaRPr lang="en-US" sz="1400" dirty="0">
              <a:solidFill>
                <a:schemeClr val="bg2">
                  <a:lumMod val="10000"/>
                </a:schemeClr>
              </a:solidFill>
            </a:endParaRPr>
          </a:p>
          <a:p>
            <a:pPr algn="ctr"/>
            <a:r>
              <a:rPr lang="en-US" sz="1400" dirty="0">
                <a:solidFill>
                  <a:schemeClr val="bg2">
                    <a:lumMod val="10000"/>
                  </a:schemeClr>
                </a:solidFill>
              </a:rPr>
              <a:t>If these instructions are clear, you can </a:t>
            </a:r>
            <a:r>
              <a:rPr lang="en-US" sz="1400" b="1" dirty="0">
                <a:solidFill>
                  <a:schemeClr val="bg2">
                    <a:lumMod val="10000"/>
                  </a:schemeClr>
                </a:solidFill>
              </a:rPr>
              <a:t>start the calibration by pressing the SPACE bar</a:t>
            </a:r>
            <a:r>
              <a:rPr lang="en-US" sz="1400" dirty="0">
                <a:solidFill>
                  <a:schemeClr val="bg2">
                    <a:lumMod val="10000"/>
                  </a:schemeClr>
                </a:solidFill>
              </a:rPr>
              <a:t>. If anything is still unclear, </a:t>
            </a:r>
            <a:r>
              <a:rPr lang="en-US" sz="1400" b="1" dirty="0">
                <a:solidFill>
                  <a:schemeClr val="bg2">
                    <a:lumMod val="10000"/>
                  </a:schemeClr>
                </a:solidFill>
              </a:rPr>
              <a:t>please raise your hand to request assistance</a:t>
            </a:r>
            <a:r>
              <a:rPr lang="en-US" sz="1400" dirty="0">
                <a:solidFill>
                  <a:schemeClr val="bg2">
                    <a:lumMod val="10000"/>
                  </a:schemeClr>
                </a:solidFill>
              </a:rPr>
              <a:t>.</a:t>
            </a:r>
          </a:p>
        </p:txBody>
      </p:sp>
    </p:spTree>
    <p:extLst>
      <p:ext uri="{BB962C8B-B14F-4D97-AF65-F5344CB8AC3E}">
        <p14:creationId xmlns:p14="http://schemas.microsoft.com/office/powerpoint/2010/main" val="2656544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242</TotalTime>
  <Words>877</Words>
  <Application>Microsoft Office PowerPoint</Application>
  <PresentationFormat>Widescreen</PresentationFormat>
  <Paragraphs>97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 Quandt</dc:creator>
  <cp:lastModifiedBy>Julian Quandt</cp:lastModifiedBy>
  <cp:revision>1</cp:revision>
  <dcterms:created xsi:type="dcterms:W3CDTF">2024-06-10T08:34:33Z</dcterms:created>
  <dcterms:modified xsi:type="dcterms:W3CDTF">2024-06-10T12:37:24Z</dcterms:modified>
</cp:coreProperties>
</file>