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2970" y="2385378"/>
            <a:ext cx="9198859" cy="359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44523" y="1768722"/>
            <a:ext cx="2315845" cy="0"/>
          </a:xfrm>
          <a:custGeom>
            <a:avLst/>
            <a:gdLst/>
            <a:ahLst/>
            <a:cxnLst/>
            <a:rect l="l" t="t" r="r" b="b"/>
            <a:pathLst>
              <a:path w="2315845">
                <a:moveTo>
                  <a:pt x="0" y="0"/>
                </a:moveTo>
                <a:lnTo>
                  <a:pt x="2315754" y="0"/>
                </a:lnTo>
              </a:path>
            </a:pathLst>
          </a:custGeom>
          <a:ln w="139699">
            <a:solidFill>
              <a:srgbClr val="058E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0841" y="912949"/>
            <a:ext cx="208279" cy="1667510"/>
          </a:xfrm>
          <a:custGeom>
            <a:avLst/>
            <a:gdLst/>
            <a:ahLst/>
            <a:cxnLst/>
            <a:rect l="l" t="t" r="r" b="b"/>
            <a:pathLst>
              <a:path w="208280" h="1667510">
                <a:moveTo>
                  <a:pt x="207988" y="1667486"/>
                </a:moveTo>
                <a:lnTo>
                  <a:pt x="0" y="1667486"/>
                </a:lnTo>
                <a:lnTo>
                  <a:pt x="0" y="0"/>
                </a:lnTo>
                <a:lnTo>
                  <a:pt x="207988" y="0"/>
                </a:lnTo>
                <a:lnTo>
                  <a:pt x="207988" y="1667486"/>
                </a:lnTo>
                <a:close/>
              </a:path>
            </a:pathLst>
          </a:custGeom>
          <a:solidFill>
            <a:srgbClr val="058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4484" y="4229100"/>
            <a:ext cx="6255831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8149" y="3412586"/>
            <a:ext cx="11208501" cy="457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5656" y="4035187"/>
            <a:ext cx="150431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28600">
              <a:lnSpc>
                <a:spcPts val="3600"/>
              </a:lnSpc>
            </a:pPr>
            <a:r>
              <a:rPr sz="3000" dirty="0">
                <a:solidFill>
                  <a:srgbClr val="B7B7B7"/>
                </a:solidFill>
                <a:latin typeface="Tahoma"/>
                <a:cs typeface="Tahoma"/>
              </a:rPr>
              <a:t>Bagde </a:t>
            </a:r>
            <a:r>
              <a:rPr sz="3000" spc="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B7B7B7"/>
                </a:solidFill>
                <a:latin typeface="Tahoma"/>
                <a:cs typeface="Tahoma"/>
              </a:rPr>
              <a:t>del</a:t>
            </a:r>
            <a:r>
              <a:rPr sz="3000" spc="-3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B7B7B7"/>
                </a:solidFill>
                <a:latin typeface="Tahoma"/>
                <a:cs typeface="Tahoma"/>
              </a:rPr>
              <a:t>curso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6575" y="2353374"/>
            <a:ext cx="3360420" cy="4217670"/>
          </a:xfrm>
          <a:custGeom>
            <a:avLst/>
            <a:gdLst/>
            <a:ahLst/>
            <a:cxnLst/>
            <a:rect l="l" t="t" r="r" b="b"/>
            <a:pathLst>
              <a:path w="3360420" h="4217670">
                <a:moveTo>
                  <a:pt x="3359999" y="4217099"/>
                </a:moveTo>
                <a:lnTo>
                  <a:pt x="0" y="4217099"/>
                </a:lnTo>
                <a:lnTo>
                  <a:pt x="0" y="0"/>
                </a:lnTo>
                <a:lnTo>
                  <a:pt x="3359999" y="0"/>
                </a:lnTo>
                <a:lnTo>
                  <a:pt x="3359999" y="4217099"/>
                </a:lnTo>
                <a:close/>
              </a:path>
            </a:pathLst>
          </a:custGeom>
          <a:solidFill>
            <a:srgbClr val="002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54897" y="3174182"/>
            <a:ext cx="5314878" cy="2411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80"/>
              </a:lnSpc>
              <a:spcBef>
                <a:spcPts val="105"/>
              </a:spcBef>
            </a:pPr>
            <a:r>
              <a:rPr sz="3950" b="1" spc="-175" dirty="0">
                <a:solidFill>
                  <a:srgbClr val="FFFFFF"/>
                </a:solidFill>
                <a:latin typeface="Tahoma"/>
                <a:cs typeface="Tahoma"/>
              </a:rPr>
              <a:t>Curs</a:t>
            </a:r>
            <a:r>
              <a:rPr sz="3950" b="1" spc="-1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950" b="1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b="1" spc="-2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3950" dirty="0">
              <a:latin typeface="Tahoma"/>
              <a:cs typeface="Tahoma"/>
            </a:endParaRPr>
          </a:p>
          <a:p>
            <a:pPr marL="12700" marR="5080">
              <a:lnSpc>
                <a:spcPts val="6680"/>
              </a:lnSpc>
              <a:spcBef>
                <a:spcPts val="695"/>
              </a:spcBef>
            </a:pPr>
            <a:r>
              <a:rPr sz="6200" b="1" spc="-3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6200" b="1" spc="-395" dirty="0">
                <a:solidFill>
                  <a:srgbClr val="FFFFFF"/>
                </a:solidFill>
                <a:latin typeface="Tahoma"/>
                <a:cs typeface="Tahoma"/>
              </a:rPr>
              <a:t>undamentos  </a:t>
            </a:r>
            <a:r>
              <a:rPr sz="6200" b="1" spc="-37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6200" b="1" spc="-6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200" b="1" spc="-235" dirty="0">
                <a:solidFill>
                  <a:srgbClr val="FFFFFF"/>
                </a:solidFill>
                <a:latin typeface="Tahoma"/>
                <a:cs typeface="Tahoma"/>
              </a:rPr>
              <a:t>Doc</a:t>
            </a:r>
            <a:r>
              <a:rPr sz="6200" b="1" spc="-5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6200" b="1" spc="-27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6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025" y="3050525"/>
            <a:ext cx="2851775" cy="2851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198" y="1454546"/>
            <a:ext cx="7670365" cy="6844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217" y="1379039"/>
            <a:ext cx="708433" cy="7084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217" y="6818989"/>
            <a:ext cx="708433" cy="708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8230" y="3279145"/>
            <a:ext cx="8328659" cy="22466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indent="97155" algn="just">
              <a:lnSpc>
                <a:spcPts val="5630"/>
              </a:lnSpc>
              <a:spcBef>
                <a:spcPts val="795"/>
              </a:spcBef>
            </a:pPr>
            <a:r>
              <a:rPr sz="5200" spc="-195" dirty="0">
                <a:solidFill>
                  <a:srgbClr val="000000"/>
                </a:solidFill>
              </a:rPr>
              <a:t>Doc</a:t>
            </a:r>
            <a:r>
              <a:rPr sz="5200" spc="-430" dirty="0">
                <a:solidFill>
                  <a:srgbClr val="000000"/>
                </a:solidFill>
              </a:rPr>
              <a:t>k</a:t>
            </a:r>
            <a:r>
              <a:rPr sz="5200" spc="-265" dirty="0">
                <a:solidFill>
                  <a:srgbClr val="000000"/>
                </a:solidFill>
              </a:rPr>
              <a:t>e</a:t>
            </a:r>
            <a:r>
              <a:rPr sz="5200" spc="-190" dirty="0">
                <a:solidFill>
                  <a:srgbClr val="000000"/>
                </a:solidFill>
              </a:rPr>
              <a:t>r</a:t>
            </a:r>
            <a:r>
              <a:rPr sz="5200" spc="-525" dirty="0">
                <a:solidFill>
                  <a:srgbClr val="000000"/>
                </a:solidFill>
              </a:rPr>
              <a:t> </a:t>
            </a:r>
            <a:r>
              <a:rPr sz="5200" spc="-229" dirty="0">
                <a:solidFill>
                  <a:srgbClr val="000000"/>
                </a:solidFill>
              </a:rPr>
              <a:t>te</a:t>
            </a:r>
            <a:r>
              <a:rPr sz="5200" spc="-520" dirty="0">
                <a:solidFill>
                  <a:srgbClr val="000000"/>
                </a:solidFill>
              </a:rPr>
              <a:t> </a:t>
            </a:r>
            <a:r>
              <a:rPr sz="5200" spc="-290" dirty="0">
                <a:solidFill>
                  <a:srgbClr val="000000"/>
                </a:solidFill>
              </a:rPr>
              <a:t>permit</a:t>
            </a:r>
            <a:r>
              <a:rPr sz="5200" spc="-300" dirty="0">
                <a:solidFill>
                  <a:srgbClr val="000000"/>
                </a:solidFill>
              </a:rPr>
              <a:t>e</a:t>
            </a:r>
            <a:r>
              <a:rPr sz="5200" spc="-475" dirty="0">
                <a:solidFill>
                  <a:srgbClr val="000000"/>
                </a:solidFill>
              </a:rPr>
              <a:t> </a:t>
            </a:r>
            <a:r>
              <a:rPr sz="5200" i="1" spc="-325" dirty="0">
                <a:solidFill>
                  <a:srgbClr val="000000"/>
                </a:solidFill>
                <a:latin typeface="Trebuchet MS"/>
                <a:cs typeface="Trebuchet MS"/>
              </a:rPr>
              <a:t>construi</a:t>
            </a:r>
            <a:r>
              <a:rPr sz="5200" i="1" spc="-28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5200" spc="-440" dirty="0">
                <a:solidFill>
                  <a:srgbClr val="000000"/>
                </a:solidFill>
              </a:rPr>
              <a:t>,  </a:t>
            </a:r>
            <a:r>
              <a:rPr sz="5200" i="1" spc="-340" dirty="0">
                <a:solidFill>
                  <a:srgbClr val="000000"/>
                </a:solidFill>
                <a:latin typeface="Trebuchet MS"/>
                <a:cs typeface="Trebuchet MS"/>
              </a:rPr>
              <a:t>distribuir</a:t>
            </a:r>
            <a:r>
              <a:rPr sz="5200" i="1" spc="-5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200" spc="-220" dirty="0">
                <a:solidFill>
                  <a:srgbClr val="000000"/>
                </a:solidFill>
              </a:rPr>
              <a:t>y</a:t>
            </a:r>
            <a:r>
              <a:rPr sz="5200" spc="-525" dirty="0">
                <a:solidFill>
                  <a:srgbClr val="000000"/>
                </a:solidFill>
              </a:rPr>
              <a:t> </a:t>
            </a:r>
            <a:r>
              <a:rPr sz="5200" i="1" spc="-400" dirty="0">
                <a:solidFill>
                  <a:srgbClr val="000000"/>
                </a:solidFill>
                <a:latin typeface="Trebuchet MS"/>
                <a:cs typeface="Trebuchet MS"/>
              </a:rPr>
              <a:t>ejecutar</a:t>
            </a:r>
            <a:r>
              <a:rPr sz="5200" i="1" spc="-5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200" spc="-254" dirty="0">
                <a:solidFill>
                  <a:srgbClr val="000000"/>
                </a:solidFill>
              </a:rPr>
              <a:t>cualquier  </a:t>
            </a:r>
            <a:r>
              <a:rPr sz="5200" spc="-280" dirty="0">
                <a:solidFill>
                  <a:srgbClr val="000000"/>
                </a:solidFill>
              </a:rPr>
              <a:t>aplicació</a:t>
            </a:r>
            <a:r>
              <a:rPr sz="5200" spc="-350" dirty="0">
                <a:solidFill>
                  <a:srgbClr val="000000"/>
                </a:solidFill>
              </a:rPr>
              <a:t>n</a:t>
            </a:r>
            <a:r>
              <a:rPr sz="5200" spc="-525" dirty="0">
                <a:solidFill>
                  <a:srgbClr val="000000"/>
                </a:solidFill>
              </a:rPr>
              <a:t> </a:t>
            </a:r>
            <a:r>
              <a:rPr sz="5200" spc="-340" dirty="0">
                <a:solidFill>
                  <a:srgbClr val="000000"/>
                </a:solidFill>
              </a:rPr>
              <a:t>e</a:t>
            </a:r>
            <a:r>
              <a:rPr sz="5200" spc="-355" dirty="0">
                <a:solidFill>
                  <a:srgbClr val="000000"/>
                </a:solidFill>
              </a:rPr>
              <a:t>n</a:t>
            </a:r>
            <a:r>
              <a:rPr sz="5200" spc="-525" dirty="0">
                <a:solidFill>
                  <a:srgbClr val="000000"/>
                </a:solidFill>
              </a:rPr>
              <a:t> </a:t>
            </a:r>
            <a:r>
              <a:rPr sz="5200" spc="-275" dirty="0">
                <a:solidFill>
                  <a:srgbClr val="000000"/>
                </a:solidFill>
              </a:rPr>
              <a:t>cualquier</a:t>
            </a:r>
            <a:r>
              <a:rPr sz="5200" spc="-520" dirty="0">
                <a:solidFill>
                  <a:srgbClr val="000000"/>
                </a:solidFill>
              </a:rPr>
              <a:t> </a:t>
            </a:r>
            <a:r>
              <a:rPr sz="5200" spc="-315" dirty="0">
                <a:solidFill>
                  <a:srgbClr val="000000"/>
                </a:solidFill>
              </a:rPr>
              <a:t>lado.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7297" y="8466125"/>
            <a:ext cx="28263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60" dirty="0">
                <a:solidFill>
                  <a:srgbClr val="434343"/>
                </a:solidFill>
                <a:latin typeface="Trebuchet MS"/>
                <a:cs typeface="Trebuchet MS"/>
              </a:rPr>
              <a:t>Documentación</a:t>
            </a:r>
            <a:r>
              <a:rPr sz="1650" i="1" spc="-1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100" dirty="0">
                <a:solidFill>
                  <a:srgbClr val="434343"/>
                </a:solidFill>
                <a:latin typeface="Trebuchet MS"/>
                <a:cs typeface="Trebuchet MS"/>
              </a:rPr>
              <a:t>oﬁcial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90" dirty="0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55" dirty="0">
                <a:solidFill>
                  <a:srgbClr val="434343"/>
                </a:solidFill>
                <a:latin typeface="Trebuchet MS"/>
                <a:cs typeface="Trebuchet MS"/>
              </a:rPr>
              <a:t>Docker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Virtualización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217" y="1379039"/>
            <a:ext cx="708433" cy="7084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217" y="6818989"/>
            <a:ext cx="708433" cy="708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8858" y="2639800"/>
            <a:ext cx="9433560" cy="35299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65" marR="5080" algn="ctr">
              <a:lnSpc>
                <a:spcPts val="5400"/>
              </a:lnSpc>
              <a:spcBef>
                <a:spcPts val="770"/>
              </a:spcBef>
            </a:pPr>
            <a:r>
              <a:rPr sz="5000" b="1" spc="-440" dirty="0">
                <a:latin typeface="Tahoma"/>
                <a:cs typeface="Tahoma"/>
              </a:rPr>
              <a:t>...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315" dirty="0">
                <a:latin typeface="Tahoma"/>
                <a:cs typeface="Tahoma"/>
              </a:rPr>
              <a:t>v</a:t>
            </a:r>
            <a:r>
              <a:rPr sz="5000" b="1" spc="-260" dirty="0">
                <a:latin typeface="Tahoma"/>
                <a:cs typeface="Tahoma"/>
              </a:rPr>
              <a:t>ersió</a:t>
            </a:r>
            <a:r>
              <a:rPr sz="5000" b="1" spc="-330" dirty="0">
                <a:latin typeface="Tahoma"/>
                <a:cs typeface="Tahoma"/>
              </a:rPr>
              <a:t>n</a:t>
            </a:r>
            <a:r>
              <a:rPr sz="5000" b="1" spc="-509" dirty="0">
                <a:latin typeface="Tahoma"/>
                <a:cs typeface="Tahoma"/>
              </a:rPr>
              <a:t> </a:t>
            </a:r>
            <a:r>
              <a:rPr sz="5000" b="1" spc="-245" dirty="0">
                <a:latin typeface="Tahoma"/>
                <a:cs typeface="Tahoma"/>
              </a:rPr>
              <a:t>virtua</a:t>
            </a:r>
            <a:r>
              <a:rPr sz="5000" b="1" spc="-145" dirty="0">
                <a:latin typeface="Tahoma"/>
                <a:cs typeface="Tahoma"/>
              </a:rPr>
              <a:t>l</a:t>
            </a:r>
            <a:r>
              <a:rPr sz="5000" b="1" spc="-509" dirty="0">
                <a:latin typeface="Tahoma"/>
                <a:cs typeface="Tahoma"/>
              </a:rPr>
              <a:t> </a:t>
            </a:r>
            <a:r>
              <a:rPr sz="5000" b="1" spc="-305" dirty="0">
                <a:latin typeface="Tahoma"/>
                <a:cs typeface="Tahoma"/>
              </a:rPr>
              <a:t>de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360" dirty="0">
                <a:latin typeface="Tahoma"/>
                <a:cs typeface="Tahoma"/>
              </a:rPr>
              <a:t>algú</a:t>
            </a:r>
            <a:r>
              <a:rPr sz="5000" b="1" spc="-420" dirty="0">
                <a:latin typeface="Tahoma"/>
                <a:cs typeface="Tahoma"/>
              </a:rPr>
              <a:t>n</a:t>
            </a:r>
            <a:r>
              <a:rPr sz="5000" b="1" spc="-509" dirty="0">
                <a:latin typeface="Tahoma"/>
                <a:cs typeface="Tahoma"/>
              </a:rPr>
              <a:t> </a:t>
            </a:r>
            <a:r>
              <a:rPr sz="5000" b="1" spc="-240" dirty="0">
                <a:latin typeface="Tahoma"/>
                <a:cs typeface="Tahoma"/>
              </a:rPr>
              <a:t>recurso  </a:t>
            </a:r>
            <a:r>
              <a:rPr sz="5000" b="1" spc="-285" dirty="0">
                <a:latin typeface="Tahoma"/>
                <a:cs typeface="Tahoma"/>
              </a:rPr>
              <a:t>tecnológico,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330" dirty="0">
                <a:latin typeface="Tahoma"/>
                <a:cs typeface="Tahoma"/>
              </a:rPr>
              <a:t>como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575" dirty="0">
                <a:latin typeface="Tahoma"/>
                <a:cs typeface="Tahoma"/>
              </a:rPr>
              <a:t>(...)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305" dirty="0">
                <a:latin typeface="Tahoma"/>
                <a:cs typeface="Tahoma"/>
              </a:rPr>
              <a:t>hardware,  </a:t>
            </a:r>
            <a:r>
              <a:rPr sz="5000" b="1" spc="-370" dirty="0">
                <a:latin typeface="Tahoma"/>
                <a:cs typeface="Tahoma"/>
              </a:rPr>
              <a:t>u</a:t>
            </a:r>
            <a:r>
              <a:rPr sz="5000" b="1" spc="-365" dirty="0">
                <a:latin typeface="Tahoma"/>
                <a:cs typeface="Tahoma"/>
              </a:rPr>
              <a:t>n</a:t>
            </a:r>
            <a:r>
              <a:rPr sz="5000" b="1" spc="-509" dirty="0">
                <a:latin typeface="Tahoma"/>
                <a:cs typeface="Tahoma"/>
              </a:rPr>
              <a:t> </a:t>
            </a:r>
            <a:r>
              <a:rPr sz="5000" b="1" spc="-335" dirty="0">
                <a:latin typeface="Tahoma"/>
                <a:cs typeface="Tahoma"/>
              </a:rPr>
              <a:t>sistema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280" dirty="0">
                <a:latin typeface="Tahoma"/>
                <a:cs typeface="Tahoma"/>
              </a:rPr>
              <a:t>ope</a:t>
            </a:r>
            <a:r>
              <a:rPr sz="5000" b="1" spc="-270" dirty="0">
                <a:latin typeface="Tahoma"/>
                <a:cs typeface="Tahoma"/>
              </a:rPr>
              <a:t>r</a:t>
            </a:r>
            <a:r>
              <a:rPr sz="5000" b="1" spc="-220" dirty="0">
                <a:latin typeface="Tahoma"/>
                <a:cs typeface="Tahoma"/>
              </a:rPr>
              <a:t>ati</a:t>
            </a:r>
            <a:r>
              <a:rPr sz="5000" b="1" spc="-365" dirty="0">
                <a:latin typeface="Tahoma"/>
                <a:cs typeface="Tahoma"/>
              </a:rPr>
              <a:t>v</a:t>
            </a:r>
            <a:r>
              <a:rPr sz="5000" b="1" spc="-465" dirty="0">
                <a:latin typeface="Tahoma"/>
                <a:cs typeface="Tahoma"/>
              </a:rPr>
              <a:t>o</a:t>
            </a:r>
            <a:r>
              <a:rPr sz="5000" b="1" spc="-235" dirty="0">
                <a:latin typeface="Tahoma"/>
                <a:cs typeface="Tahoma"/>
              </a:rPr>
              <a:t>,</a:t>
            </a:r>
            <a:r>
              <a:rPr sz="5000" b="1" spc="-509" dirty="0">
                <a:latin typeface="Tahoma"/>
                <a:cs typeface="Tahoma"/>
              </a:rPr>
              <a:t> </a:t>
            </a:r>
            <a:r>
              <a:rPr sz="5000" b="1" spc="-270" dirty="0">
                <a:latin typeface="Tahoma"/>
                <a:cs typeface="Tahoma"/>
              </a:rPr>
              <a:t>un  </a:t>
            </a:r>
            <a:r>
              <a:rPr sz="5000" b="1" spc="-260" dirty="0">
                <a:latin typeface="Tahoma"/>
                <a:cs typeface="Tahoma"/>
              </a:rPr>
              <a:t>dispositivo </a:t>
            </a:r>
            <a:r>
              <a:rPr sz="5000" b="1" spc="-305" dirty="0">
                <a:latin typeface="Tahoma"/>
                <a:cs typeface="Tahoma"/>
              </a:rPr>
              <a:t>de </a:t>
            </a:r>
            <a:r>
              <a:rPr sz="5000" b="1" spc="-335" dirty="0">
                <a:latin typeface="Tahoma"/>
                <a:cs typeface="Tahoma"/>
              </a:rPr>
              <a:t>almacenamiento </a:t>
            </a:r>
            <a:r>
              <a:rPr sz="5000" b="1" spc="-250" dirty="0">
                <a:latin typeface="Tahoma"/>
                <a:cs typeface="Tahoma"/>
              </a:rPr>
              <a:t>o </a:t>
            </a:r>
            <a:r>
              <a:rPr sz="5000" b="1" spc="-1450" dirty="0">
                <a:latin typeface="Tahoma"/>
                <a:cs typeface="Tahoma"/>
              </a:rPr>
              <a:t> </a:t>
            </a:r>
            <a:r>
              <a:rPr sz="5000" b="1" spc="-575" dirty="0">
                <a:latin typeface="Tahoma"/>
                <a:cs typeface="Tahoma"/>
              </a:rPr>
              <a:t>(...)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260" dirty="0">
                <a:latin typeface="Tahoma"/>
                <a:cs typeface="Tahoma"/>
              </a:rPr>
              <a:t>recurs</a:t>
            </a:r>
            <a:r>
              <a:rPr sz="5000" b="1" spc="-300" dirty="0">
                <a:latin typeface="Tahoma"/>
                <a:cs typeface="Tahoma"/>
              </a:rPr>
              <a:t>o</a:t>
            </a:r>
            <a:r>
              <a:rPr sz="5000" b="1" spc="-509" dirty="0">
                <a:latin typeface="Tahoma"/>
                <a:cs typeface="Tahoma"/>
              </a:rPr>
              <a:t> </a:t>
            </a:r>
            <a:r>
              <a:rPr sz="5000" b="1" spc="-305" dirty="0">
                <a:latin typeface="Tahoma"/>
                <a:cs typeface="Tahoma"/>
              </a:rPr>
              <a:t>de</a:t>
            </a:r>
            <a:r>
              <a:rPr sz="5000" b="1" spc="-505" dirty="0">
                <a:latin typeface="Tahoma"/>
                <a:cs typeface="Tahoma"/>
              </a:rPr>
              <a:t> </a:t>
            </a:r>
            <a:r>
              <a:rPr sz="5000" b="1" spc="-300" dirty="0">
                <a:latin typeface="Tahoma"/>
                <a:cs typeface="Tahoma"/>
              </a:rPr>
              <a:t>red.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9720" y="8466125"/>
            <a:ext cx="842581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105" dirty="0">
                <a:solidFill>
                  <a:srgbClr val="434343"/>
                </a:solidFill>
                <a:latin typeface="Trebuchet MS"/>
                <a:cs typeface="Trebuchet MS"/>
              </a:rPr>
              <a:t>Turban,</a:t>
            </a:r>
            <a:r>
              <a:rPr sz="1650" i="1" spc="-1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135" dirty="0">
                <a:solidFill>
                  <a:srgbClr val="434343"/>
                </a:solidFill>
                <a:latin typeface="Trebuchet MS"/>
                <a:cs typeface="Trebuchet MS"/>
              </a:rPr>
              <a:t>E;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80" dirty="0">
                <a:solidFill>
                  <a:srgbClr val="434343"/>
                </a:solidFill>
                <a:latin typeface="Trebuchet MS"/>
                <a:cs typeface="Trebuchet MS"/>
              </a:rPr>
              <a:t>King,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65" dirty="0">
                <a:solidFill>
                  <a:srgbClr val="434343"/>
                </a:solidFill>
                <a:latin typeface="Trebuchet MS"/>
                <a:cs typeface="Trebuchet MS"/>
              </a:rPr>
              <a:t>D;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145" dirty="0">
                <a:solidFill>
                  <a:srgbClr val="434343"/>
                </a:solidFill>
                <a:latin typeface="Trebuchet MS"/>
                <a:cs typeface="Trebuchet MS"/>
              </a:rPr>
              <a:t>Lee,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190" dirty="0">
                <a:solidFill>
                  <a:srgbClr val="434343"/>
                </a:solidFill>
                <a:latin typeface="Trebuchet MS"/>
                <a:cs typeface="Trebuchet MS"/>
              </a:rPr>
              <a:t>J;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85" dirty="0">
                <a:solidFill>
                  <a:srgbClr val="434343"/>
                </a:solidFill>
                <a:latin typeface="Trebuchet MS"/>
                <a:cs typeface="Trebuchet MS"/>
              </a:rPr>
              <a:t>Viehland,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65" dirty="0">
                <a:solidFill>
                  <a:srgbClr val="434343"/>
                </a:solidFill>
                <a:latin typeface="Trebuchet MS"/>
                <a:cs typeface="Trebuchet MS"/>
              </a:rPr>
              <a:t>D,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90" dirty="0">
                <a:solidFill>
                  <a:srgbClr val="434343"/>
                </a:solidFill>
                <a:latin typeface="Trebuchet MS"/>
                <a:cs typeface="Trebuchet MS"/>
              </a:rPr>
              <a:t>Electronic</a:t>
            </a:r>
            <a:r>
              <a:rPr sz="1650" i="1" spc="-1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80" dirty="0">
                <a:solidFill>
                  <a:srgbClr val="434343"/>
                </a:solidFill>
                <a:latin typeface="Trebuchet MS"/>
                <a:cs typeface="Trebuchet MS"/>
              </a:rPr>
              <a:t>Commerce</a:t>
            </a:r>
            <a:r>
              <a:rPr sz="1650" i="1" spc="-1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10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1650" i="1" spc="-1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55" dirty="0">
                <a:solidFill>
                  <a:srgbClr val="434343"/>
                </a:solidFill>
                <a:latin typeface="Trebuchet MS"/>
                <a:cs typeface="Trebuchet MS"/>
              </a:rPr>
              <a:t>Managerial</a:t>
            </a:r>
            <a:r>
              <a:rPr sz="1650" i="1" spc="-1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i="1" spc="-85" dirty="0">
                <a:solidFill>
                  <a:srgbClr val="434343"/>
                </a:solidFill>
                <a:latin typeface="Trebuchet MS"/>
                <a:cs typeface="Trebuchet MS"/>
              </a:rPr>
              <a:t>Perspective</a:t>
            </a:r>
            <a:r>
              <a:rPr sz="1650" i="1" spc="-1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434343"/>
                </a:solidFill>
                <a:latin typeface="Tahoma"/>
                <a:cs typeface="Tahoma"/>
              </a:rPr>
              <a:t>(5th</a:t>
            </a:r>
            <a:r>
              <a:rPr sz="1650" spc="-1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50" spc="5" dirty="0">
                <a:solidFill>
                  <a:srgbClr val="434343"/>
                </a:solidFill>
                <a:latin typeface="Tahoma"/>
                <a:cs typeface="Tahoma"/>
              </a:rPr>
              <a:t>edition)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49771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65" dirty="0">
                <a:solidFill>
                  <a:srgbClr val="000000"/>
                </a:solidFill>
              </a:rPr>
              <a:t>Virtualización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6473150" y="4861259"/>
            <a:ext cx="48869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latin typeface="Tahoma"/>
                <a:cs typeface="Tahoma"/>
              </a:rPr>
              <a:t>P</a:t>
            </a:r>
            <a:r>
              <a:rPr sz="3000" spc="40" dirty="0">
                <a:latin typeface="Tahoma"/>
                <a:cs typeface="Tahoma"/>
              </a:rPr>
              <a:t>ermite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5" dirty="0">
                <a:latin typeface="Tahoma"/>
                <a:cs typeface="Tahoma"/>
              </a:rPr>
              <a:t>atacar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en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simultáneo  </a:t>
            </a:r>
            <a:r>
              <a:rPr sz="3000" spc="25" dirty="0">
                <a:latin typeface="Tahoma"/>
                <a:cs typeface="Tahoma"/>
              </a:rPr>
              <a:t>los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tres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problemas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del  </a:t>
            </a:r>
            <a:r>
              <a:rPr sz="3000" spc="40" dirty="0">
                <a:latin typeface="Tahoma"/>
                <a:cs typeface="Tahoma"/>
              </a:rPr>
              <a:t>desarrollo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software  </a:t>
            </a:r>
            <a:r>
              <a:rPr sz="3000" dirty="0">
                <a:latin typeface="Tahoma"/>
                <a:cs typeface="Tahoma"/>
              </a:rPr>
              <a:t>profesional.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00" y="3026125"/>
            <a:ext cx="3597874" cy="47780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841" y="912949"/>
            <a:ext cx="208279" cy="1667510"/>
          </a:xfrm>
          <a:custGeom>
            <a:avLst/>
            <a:gdLst/>
            <a:ahLst/>
            <a:cxnLst/>
            <a:rect l="l" t="t" r="r" b="b"/>
            <a:pathLst>
              <a:path w="208280" h="1667510">
                <a:moveTo>
                  <a:pt x="207988" y="1667486"/>
                </a:moveTo>
                <a:lnTo>
                  <a:pt x="0" y="1667486"/>
                </a:lnTo>
                <a:lnTo>
                  <a:pt x="0" y="0"/>
                </a:lnTo>
                <a:lnTo>
                  <a:pt x="207988" y="0"/>
                </a:lnTo>
                <a:lnTo>
                  <a:pt x="207988" y="1667486"/>
                </a:lnTo>
                <a:close/>
              </a:path>
            </a:pathLst>
          </a:custGeom>
          <a:solidFill>
            <a:srgbClr val="058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49771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65" dirty="0">
                <a:solidFill>
                  <a:srgbClr val="000000"/>
                </a:solidFill>
              </a:rPr>
              <a:t>Virtualización</a:t>
            </a:r>
            <a:endParaRPr sz="6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594" y="3119255"/>
            <a:ext cx="3795611" cy="58657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77203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60" dirty="0">
                <a:solidFill>
                  <a:srgbClr val="000000"/>
                </a:solidFill>
              </a:rPr>
              <a:t>Problemas</a:t>
            </a:r>
            <a:r>
              <a:rPr sz="6200" spc="-620" dirty="0">
                <a:solidFill>
                  <a:srgbClr val="000000"/>
                </a:solidFill>
              </a:rPr>
              <a:t> </a:t>
            </a:r>
            <a:r>
              <a:rPr sz="6200" spc="-370" dirty="0">
                <a:solidFill>
                  <a:srgbClr val="000000"/>
                </a:solidFill>
              </a:rPr>
              <a:t>de</a:t>
            </a:r>
            <a:r>
              <a:rPr sz="6200" spc="-620" dirty="0">
                <a:solidFill>
                  <a:srgbClr val="000000"/>
                </a:solidFill>
              </a:rPr>
              <a:t> </a:t>
            </a:r>
            <a:r>
              <a:rPr sz="6200" spc="-380" dirty="0">
                <a:solidFill>
                  <a:srgbClr val="000000"/>
                </a:solidFill>
              </a:rPr>
              <a:t>las</a:t>
            </a:r>
            <a:r>
              <a:rPr sz="6200" spc="-620" dirty="0">
                <a:solidFill>
                  <a:srgbClr val="000000"/>
                </a:solidFill>
              </a:rPr>
              <a:t> </a:t>
            </a:r>
            <a:r>
              <a:rPr sz="6200" spc="-15" dirty="0">
                <a:solidFill>
                  <a:srgbClr val="000000"/>
                </a:solidFill>
              </a:rPr>
              <a:t>VMs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898149" y="3412586"/>
            <a:ext cx="9459595" cy="4570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50"/>
              </a:lnSpc>
              <a:spcBef>
                <a:spcPts val="130"/>
              </a:spcBef>
            </a:pPr>
            <a:r>
              <a:rPr sz="3350" b="1" spc="-185" dirty="0">
                <a:solidFill>
                  <a:srgbClr val="058ECD"/>
                </a:solidFill>
                <a:latin typeface="Tahoma"/>
                <a:cs typeface="Tahoma"/>
              </a:rPr>
              <a:t>Peso</a:t>
            </a:r>
            <a:endParaRPr sz="3350">
              <a:latin typeface="Tahoma"/>
              <a:cs typeface="Tahoma"/>
            </a:endParaRPr>
          </a:p>
          <a:p>
            <a:pPr marL="12700" marR="5080">
              <a:lnSpc>
                <a:spcPts val="3670"/>
              </a:lnSpc>
              <a:spcBef>
                <a:spcPts val="240"/>
              </a:spcBef>
            </a:pPr>
            <a:r>
              <a:rPr sz="3350" spc="45" dirty="0">
                <a:latin typeface="Tahoma"/>
                <a:cs typeface="Tahoma"/>
              </a:rPr>
              <a:t>En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50" dirty="0">
                <a:latin typeface="Tahoma"/>
                <a:cs typeface="Tahoma"/>
              </a:rPr>
              <a:t>el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55" dirty="0">
                <a:latin typeface="Tahoma"/>
                <a:cs typeface="Tahoma"/>
              </a:rPr>
              <a:t>orden</a:t>
            </a:r>
            <a:r>
              <a:rPr sz="3350" spc="-390" dirty="0">
                <a:latin typeface="Tahoma"/>
                <a:cs typeface="Tahoma"/>
              </a:rPr>
              <a:t> </a:t>
            </a:r>
            <a:r>
              <a:rPr sz="3350" spc="20" dirty="0">
                <a:latin typeface="Tahoma"/>
                <a:cs typeface="Tahoma"/>
              </a:rPr>
              <a:t>de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40" dirty="0">
                <a:latin typeface="Tahoma"/>
                <a:cs typeface="Tahoma"/>
              </a:rPr>
              <a:t>los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30" dirty="0">
                <a:latin typeface="Tahoma"/>
                <a:cs typeface="Tahoma"/>
              </a:rPr>
              <a:t>GBs.</a:t>
            </a:r>
            <a:r>
              <a:rPr sz="3350" spc="-390" dirty="0">
                <a:latin typeface="Tahoma"/>
                <a:cs typeface="Tahoma"/>
              </a:rPr>
              <a:t> </a:t>
            </a:r>
            <a:r>
              <a:rPr sz="3350" spc="55" dirty="0">
                <a:latin typeface="Tahoma"/>
                <a:cs typeface="Tahoma"/>
              </a:rPr>
              <a:t>Repiten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35" dirty="0">
                <a:latin typeface="Tahoma"/>
                <a:cs typeface="Tahoma"/>
              </a:rPr>
              <a:t>archivos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10" dirty="0">
                <a:latin typeface="Tahoma"/>
                <a:cs typeface="Tahoma"/>
              </a:rPr>
              <a:t>en</a:t>
            </a:r>
            <a:r>
              <a:rPr sz="3350" spc="-390" dirty="0">
                <a:latin typeface="Tahoma"/>
                <a:cs typeface="Tahoma"/>
              </a:rPr>
              <a:t> </a:t>
            </a:r>
            <a:r>
              <a:rPr sz="3350" spc="-40" dirty="0">
                <a:latin typeface="Tahoma"/>
                <a:cs typeface="Tahoma"/>
              </a:rPr>
              <a:t>común. </a:t>
            </a:r>
            <a:r>
              <a:rPr sz="3350" spc="-1035" dirty="0">
                <a:latin typeface="Tahoma"/>
                <a:cs typeface="Tahoma"/>
              </a:rPr>
              <a:t> </a:t>
            </a:r>
            <a:r>
              <a:rPr sz="3350" spc="15" dirty="0">
                <a:latin typeface="Tahoma"/>
                <a:cs typeface="Tahoma"/>
              </a:rPr>
              <a:t>Inicio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dirty="0">
                <a:latin typeface="Tahoma"/>
                <a:cs typeface="Tahoma"/>
              </a:rPr>
              <a:t>lento.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ts val="3820"/>
              </a:lnSpc>
              <a:spcBef>
                <a:spcPts val="2650"/>
              </a:spcBef>
            </a:pPr>
            <a:r>
              <a:rPr sz="3350" b="1" spc="-120" dirty="0">
                <a:solidFill>
                  <a:srgbClr val="058ECD"/>
                </a:solidFill>
                <a:latin typeface="Tahoma"/>
                <a:cs typeface="Tahoma"/>
              </a:rPr>
              <a:t>Cost</a:t>
            </a:r>
            <a:r>
              <a:rPr sz="3350" b="1" spc="-130" dirty="0">
                <a:solidFill>
                  <a:srgbClr val="058ECD"/>
                </a:solidFill>
                <a:latin typeface="Tahoma"/>
                <a:cs typeface="Tahoma"/>
              </a:rPr>
              <a:t>o</a:t>
            </a:r>
            <a:r>
              <a:rPr sz="3350" b="1" spc="-335" dirty="0">
                <a:solidFill>
                  <a:srgbClr val="058ECD"/>
                </a:solidFill>
                <a:latin typeface="Tahoma"/>
                <a:cs typeface="Tahoma"/>
              </a:rPr>
              <a:t> </a:t>
            </a:r>
            <a:r>
              <a:rPr sz="3350" b="1" spc="-185" dirty="0">
                <a:solidFill>
                  <a:srgbClr val="058ECD"/>
                </a:solidFill>
                <a:latin typeface="Tahoma"/>
                <a:cs typeface="Tahoma"/>
              </a:rPr>
              <a:t>de</a:t>
            </a:r>
            <a:r>
              <a:rPr sz="3350" b="1" spc="-330" dirty="0">
                <a:solidFill>
                  <a:srgbClr val="058ECD"/>
                </a:solidFill>
                <a:latin typeface="Tahoma"/>
                <a:cs typeface="Tahoma"/>
              </a:rPr>
              <a:t> </a:t>
            </a:r>
            <a:r>
              <a:rPr sz="3350" b="1" spc="-185" dirty="0">
                <a:solidFill>
                  <a:srgbClr val="058ECD"/>
                </a:solidFill>
                <a:latin typeface="Tahoma"/>
                <a:cs typeface="Tahoma"/>
              </a:rPr>
              <a:t>administ</a:t>
            </a:r>
            <a:r>
              <a:rPr sz="3350" b="1" spc="-195" dirty="0">
                <a:solidFill>
                  <a:srgbClr val="058ECD"/>
                </a:solidFill>
                <a:latin typeface="Tahoma"/>
                <a:cs typeface="Tahoma"/>
              </a:rPr>
              <a:t>r</a:t>
            </a:r>
            <a:r>
              <a:rPr sz="3350" b="1" spc="-175" dirty="0">
                <a:solidFill>
                  <a:srgbClr val="058ECD"/>
                </a:solidFill>
                <a:latin typeface="Tahoma"/>
                <a:cs typeface="Tahoma"/>
              </a:rPr>
              <a:t>ación</a:t>
            </a:r>
            <a:endParaRPr sz="3350">
              <a:latin typeface="Tahoma"/>
              <a:cs typeface="Tahoma"/>
            </a:endParaRPr>
          </a:p>
          <a:p>
            <a:pPr marL="12700" marR="369570">
              <a:lnSpc>
                <a:spcPts val="3679"/>
              </a:lnSpc>
              <a:spcBef>
                <a:spcPts val="204"/>
              </a:spcBef>
            </a:pPr>
            <a:r>
              <a:rPr sz="3350" spc="65" dirty="0">
                <a:latin typeface="Tahoma"/>
                <a:cs typeface="Tahoma"/>
              </a:rPr>
              <a:t>Necesita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35" dirty="0">
                <a:latin typeface="Tahoma"/>
                <a:cs typeface="Tahoma"/>
              </a:rPr>
              <a:t>mantenimiento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5" dirty="0">
                <a:latin typeface="Tahoma"/>
                <a:cs typeface="Tahoma"/>
              </a:rPr>
              <a:t>igual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20" dirty="0">
                <a:latin typeface="Tahoma"/>
                <a:cs typeface="Tahoma"/>
              </a:rPr>
              <a:t>que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45" dirty="0">
                <a:latin typeface="Tahoma"/>
                <a:cs typeface="Tahoma"/>
              </a:rPr>
              <a:t>cualquier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125" dirty="0">
                <a:latin typeface="Tahoma"/>
                <a:cs typeface="Tahoma"/>
              </a:rPr>
              <a:t>ot</a:t>
            </a:r>
            <a:r>
              <a:rPr sz="3350" spc="35" dirty="0">
                <a:latin typeface="Tahoma"/>
                <a:cs typeface="Tahoma"/>
              </a:rPr>
              <a:t>r</a:t>
            </a:r>
            <a:r>
              <a:rPr sz="3350" spc="-35" dirty="0">
                <a:latin typeface="Tahoma"/>
                <a:cs typeface="Tahoma"/>
              </a:rPr>
              <a:t>a  </a:t>
            </a:r>
            <a:r>
              <a:rPr sz="3350" dirty="0">
                <a:latin typeface="Tahoma"/>
                <a:cs typeface="Tahoma"/>
              </a:rPr>
              <a:t>computadora.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ts val="3820"/>
              </a:lnSpc>
              <a:spcBef>
                <a:spcPts val="2635"/>
              </a:spcBef>
            </a:pPr>
            <a:r>
              <a:rPr sz="3350" b="1" spc="-120" dirty="0">
                <a:solidFill>
                  <a:srgbClr val="058ECD"/>
                </a:solidFill>
                <a:latin typeface="Tahoma"/>
                <a:cs typeface="Tahoma"/>
              </a:rPr>
              <a:t>Múltiples</a:t>
            </a:r>
            <a:r>
              <a:rPr sz="3350" b="1" spc="-330" dirty="0">
                <a:solidFill>
                  <a:srgbClr val="058ECD"/>
                </a:solidFill>
                <a:latin typeface="Tahoma"/>
                <a:cs typeface="Tahoma"/>
              </a:rPr>
              <a:t> </a:t>
            </a:r>
            <a:r>
              <a:rPr sz="3350" b="1" spc="-185" dirty="0">
                <a:solidFill>
                  <a:srgbClr val="058ECD"/>
                </a:solidFill>
                <a:latin typeface="Tahoma"/>
                <a:cs typeface="Tahoma"/>
              </a:rPr>
              <a:t>de</a:t>
            </a:r>
            <a:r>
              <a:rPr sz="3350" b="1" spc="-330" dirty="0">
                <a:solidFill>
                  <a:srgbClr val="058ECD"/>
                </a:solidFill>
                <a:latin typeface="Tahoma"/>
                <a:cs typeface="Tahoma"/>
              </a:rPr>
              <a:t> </a:t>
            </a:r>
            <a:r>
              <a:rPr sz="3350" b="1" spc="-180" dirty="0">
                <a:solidFill>
                  <a:srgbClr val="058ECD"/>
                </a:solidFill>
                <a:latin typeface="Tahoma"/>
                <a:cs typeface="Tahoma"/>
              </a:rPr>
              <a:t>formatos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ts val="3820"/>
              </a:lnSpc>
            </a:pPr>
            <a:r>
              <a:rPr sz="3350" spc="15" dirty="0">
                <a:latin typeface="Tahoma"/>
                <a:cs typeface="Tahoma"/>
              </a:rPr>
              <a:t>VDI,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225" dirty="0">
                <a:latin typeface="Tahoma"/>
                <a:cs typeface="Tahoma"/>
              </a:rPr>
              <a:t>VMDK,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280" dirty="0">
                <a:latin typeface="Tahoma"/>
                <a:cs typeface="Tahoma"/>
              </a:rPr>
              <a:t>VH</a:t>
            </a:r>
            <a:r>
              <a:rPr sz="3350" spc="204" dirty="0">
                <a:latin typeface="Tahoma"/>
                <a:cs typeface="Tahoma"/>
              </a:rPr>
              <a:t>D</a:t>
            </a:r>
            <a:r>
              <a:rPr sz="3350" spc="-300" dirty="0">
                <a:latin typeface="Tahoma"/>
                <a:cs typeface="Tahoma"/>
              </a:rPr>
              <a:t>,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90" dirty="0">
                <a:latin typeface="Tahoma"/>
                <a:cs typeface="Tahoma"/>
              </a:rPr>
              <a:t>r</a:t>
            </a:r>
            <a:r>
              <a:rPr sz="3350" spc="-70" dirty="0">
                <a:latin typeface="Tahoma"/>
                <a:cs typeface="Tahoma"/>
              </a:rPr>
              <a:t>a</a:t>
            </a:r>
            <a:r>
              <a:rPr sz="3350" spc="-5" dirty="0">
                <a:latin typeface="Tahoma"/>
                <a:cs typeface="Tahoma"/>
              </a:rPr>
              <a:t>w</a:t>
            </a:r>
            <a:r>
              <a:rPr sz="3350" spc="-300" dirty="0">
                <a:latin typeface="Tahoma"/>
                <a:cs typeface="Tahoma"/>
              </a:rPr>
              <a:t>,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-30" dirty="0">
                <a:latin typeface="Tahoma"/>
                <a:cs typeface="Tahoma"/>
              </a:rPr>
              <a:t>etc.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60426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05" dirty="0">
                <a:solidFill>
                  <a:srgbClr val="000000"/>
                </a:solidFill>
              </a:rPr>
              <a:t>Containerización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5579700" y="5134260"/>
            <a:ext cx="5160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Tahoma"/>
                <a:cs typeface="Tahoma"/>
              </a:rPr>
              <a:t>El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empleo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i="1" spc="-145" dirty="0">
                <a:latin typeface="Trebuchet MS"/>
                <a:cs typeface="Trebuchet MS"/>
              </a:rPr>
              <a:t>contenedo</a:t>
            </a:r>
            <a:r>
              <a:rPr sz="3000" i="1" spc="-175" dirty="0">
                <a:latin typeface="Trebuchet MS"/>
                <a:cs typeface="Trebuchet MS"/>
              </a:rPr>
              <a:t>r</a:t>
            </a:r>
            <a:r>
              <a:rPr sz="3000" i="1" spc="-140" dirty="0">
                <a:latin typeface="Trebuchet MS"/>
                <a:cs typeface="Trebuchet MS"/>
              </a:rPr>
              <a:t>es</a:t>
            </a:r>
            <a:r>
              <a:rPr sz="3000" i="1" spc="-325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ahoma"/>
                <a:cs typeface="Tahoma"/>
              </a:rPr>
              <a:t>pa</a:t>
            </a:r>
            <a:r>
              <a:rPr sz="3000" spc="-40" dirty="0">
                <a:latin typeface="Tahoma"/>
                <a:cs typeface="Tahoma"/>
              </a:rPr>
              <a:t>ra  </a:t>
            </a:r>
            <a:r>
              <a:rPr sz="3000" spc="50" dirty="0">
                <a:latin typeface="Tahoma"/>
                <a:cs typeface="Tahoma"/>
              </a:rPr>
              <a:t>construir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y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desplegar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software.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50" y="3829060"/>
            <a:ext cx="2603248" cy="3811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4523" y="1768722"/>
            <a:ext cx="2315845" cy="0"/>
          </a:xfrm>
          <a:custGeom>
            <a:avLst/>
            <a:gdLst/>
            <a:ahLst/>
            <a:cxnLst/>
            <a:rect l="l" t="t" r="r" b="b"/>
            <a:pathLst>
              <a:path w="2315845">
                <a:moveTo>
                  <a:pt x="0" y="0"/>
                </a:moveTo>
                <a:lnTo>
                  <a:pt x="2315754" y="0"/>
                </a:lnTo>
              </a:path>
            </a:pathLst>
          </a:custGeom>
          <a:ln w="139699">
            <a:solidFill>
              <a:srgbClr val="058E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70" y="2385378"/>
            <a:ext cx="9193530" cy="3595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20750" marR="907415" indent="1310640">
              <a:lnSpc>
                <a:spcPct val="100200"/>
              </a:lnSpc>
              <a:spcBef>
                <a:spcPts val="80"/>
              </a:spcBef>
            </a:pPr>
            <a:r>
              <a:rPr sz="7800" b="1" spc="-455" dirty="0">
                <a:solidFill>
                  <a:srgbClr val="FFFFFF"/>
                </a:solidFill>
                <a:latin typeface="Tahoma"/>
                <a:cs typeface="Tahoma"/>
              </a:rPr>
              <a:t>Problemas </a:t>
            </a:r>
            <a:r>
              <a:rPr sz="7800" b="1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800" b="1" spc="-39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7800" b="1" spc="-7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800" b="1" spc="-375" dirty="0">
                <a:solidFill>
                  <a:srgbClr val="FFFFFF"/>
                </a:solidFill>
                <a:latin typeface="Tahoma"/>
                <a:cs typeface="Tahoma"/>
              </a:rPr>
              <a:t>desarrollo</a:t>
            </a:r>
            <a:r>
              <a:rPr sz="7800" b="1" spc="-7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800" b="1" spc="-4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7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800" b="1" spc="-434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7800" b="1" spc="-7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800" b="1" spc="-405" dirty="0">
                <a:solidFill>
                  <a:srgbClr val="FFFFFF"/>
                </a:solidFill>
                <a:latin typeface="Tahoma"/>
                <a:cs typeface="Tahoma"/>
              </a:rPr>
              <a:t>profesional</a:t>
            </a:r>
            <a:endParaRPr sz="7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195" y="6646589"/>
            <a:ext cx="57626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800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38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spc="60" dirty="0">
                <a:solidFill>
                  <a:srgbClr val="FFFFFF"/>
                </a:solidFill>
                <a:latin typeface="Tahoma"/>
                <a:cs typeface="Tahoma"/>
              </a:rPr>
              <a:t>tres</a:t>
            </a:r>
            <a:r>
              <a:rPr sz="38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800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spc="-25" dirty="0">
                <a:solidFill>
                  <a:srgbClr val="FFFFFF"/>
                </a:solidFill>
                <a:latin typeface="Tahoma"/>
                <a:cs typeface="Tahoma"/>
              </a:rPr>
              <a:t>andes</a:t>
            </a:r>
            <a:r>
              <a:rPr sz="38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spc="15" dirty="0">
                <a:solidFill>
                  <a:srgbClr val="FFFFFF"/>
                </a:solidFill>
                <a:latin typeface="Tahoma"/>
                <a:cs typeface="Tahoma"/>
              </a:rPr>
              <a:t>problemas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502158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20" dirty="0">
                <a:solidFill>
                  <a:srgbClr val="000000"/>
                </a:solidFill>
              </a:rPr>
              <a:t>Contenedores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7177271" y="4550677"/>
            <a:ext cx="412432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 indent="-708660">
              <a:lnSpc>
                <a:spcPts val="3779"/>
              </a:lnSpc>
              <a:spcBef>
                <a:spcPts val="100"/>
              </a:spcBef>
              <a:buFont typeface="MS PGothic"/>
              <a:buChar char="➔"/>
              <a:tabLst>
                <a:tab pos="720725" algn="l"/>
                <a:tab pos="721360" algn="l"/>
              </a:tabLst>
            </a:pPr>
            <a:r>
              <a:rPr sz="3300" spc="30" dirty="0">
                <a:latin typeface="Tahoma"/>
                <a:cs typeface="Tahoma"/>
              </a:rPr>
              <a:t>Flexibles</a:t>
            </a:r>
            <a:endParaRPr sz="3300">
              <a:latin typeface="Tahoma"/>
              <a:cs typeface="Tahoma"/>
            </a:endParaRPr>
          </a:p>
          <a:p>
            <a:pPr marL="721360" indent="-708660">
              <a:lnSpc>
                <a:spcPts val="3600"/>
              </a:lnSpc>
              <a:buFont typeface="MS PGothic"/>
              <a:buChar char="➔"/>
              <a:tabLst>
                <a:tab pos="720725" algn="l"/>
                <a:tab pos="721360" algn="l"/>
              </a:tabLst>
            </a:pPr>
            <a:r>
              <a:rPr sz="3300" spc="25" dirty="0">
                <a:latin typeface="Tahoma"/>
                <a:cs typeface="Tahoma"/>
              </a:rPr>
              <a:t>Livianos</a:t>
            </a:r>
            <a:endParaRPr sz="3300">
              <a:latin typeface="Tahoma"/>
              <a:cs typeface="Tahoma"/>
            </a:endParaRPr>
          </a:p>
          <a:p>
            <a:pPr marL="721360" indent="-708660">
              <a:lnSpc>
                <a:spcPts val="3600"/>
              </a:lnSpc>
              <a:buFont typeface="MS PGothic"/>
              <a:buChar char="➔"/>
              <a:tabLst>
                <a:tab pos="720725" algn="l"/>
                <a:tab pos="721360" algn="l"/>
              </a:tabLst>
            </a:pPr>
            <a:r>
              <a:rPr sz="3300" spc="50" dirty="0">
                <a:latin typeface="Tahoma"/>
                <a:cs typeface="Tahoma"/>
              </a:rPr>
              <a:t>Portables</a:t>
            </a:r>
            <a:endParaRPr sz="3300">
              <a:latin typeface="Tahoma"/>
              <a:cs typeface="Tahoma"/>
            </a:endParaRPr>
          </a:p>
          <a:p>
            <a:pPr marL="721360" indent="-708660">
              <a:lnSpc>
                <a:spcPts val="3600"/>
              </a:lnSpc>
              <a:buFont typeface="MS PGothic"/>
              <a:buChar char="➔"/>
              <a:tabLst>
                <a:tab pos="720725" algn="l"/>
                <a:tab pos="721360" algn="l"/>
              </a:tabLst>
            </a:pPr>
            <a:r>
              <a:rPr sz="3300" spc="20" dirty="0">
                <a:latin typeface="Tahoma"/>
                <a:cs typeface="Tahoma"/>
              </a:rPr>
              <a:t>Bajo</a:t>
            </a:r>
            <a:r>
              <a:rPr sz="3300" spc="-395" dirty="0">
                <a:latin typeface="Tahoma"/>
                <a:cs typeface="Tahoma"/>
              </a:rPr>
              <a:t> </a:t>
            </a:r>
            <a:r>
              <a:rPr sz="3300" spc="15" dirty="0">
                <a:latin typeface="Tahoma"/>
                <a:cs typeface="Tahoma"/>
              </a:rPr>
              <a:t>acoplamiento</a:t>
            </a:r>
            <a:endParaRPr sz="3300">
              <a:latin typeface="Tahoma"/>
              <a:cs typeface="Tahoma"/>
            </a:endParaRPr>
          </a:p>
          <a:p>
            <a:pPr marL="721360" indent="-708660">
              <a:lnSpc>
                <a:spcPts val="3600"/>
              </a:lnSpc>
              <a:buFont typeface="MS PGothic"/>
              <a:buChar char="➔"/>
              <a:tabLst>
                <a:tab pos="720725" algn="l"/>
                <a:tab pos="721360" algn="l"/>
              </a:tabLst>
            </a:pPr>
            <a:r>
              <a:rPr sz="3300" spc="5" dirty="0">
                <a:latin typeface="Tahoma"/>
                <a:cs typeface="Tahoma"/>
              </a:rPr>
              <a:t>Escalables</a:t>
            </a:r>
            <a:endParaRPr sz="3300">
              <a:latin typeface="Tahoma"/>
              <a:cs typeface="Tahoma"/>
            </a:endParaRPr>
          </a:p>
          <a:p>
            <a:pPr marL="721360" indent="-708660">
              <a:lnSpc>
                <a:spcPts val="3779"/>
              </a:lnSpc>
              <a:buFont typeface="MS PGothic"/>
              <a:buChar char="➔"/>
              <a:tabLst>
                <a:tab pos="720725" algn="l"/>
                <a:tab pos="721360" algn="l"/>
              </a:tabLst>
            </a:pPr>
            <a:r>
              <a:rPr sz="3300" spc="-15" dirty="0">
                <a:latin typeface="Tahoma"/>
                <a:cs typeface="Tahoma"/>
              </a:rPr>
              <a:t>Seguros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600" y="3710245"/>
            <a:ext cx="3362324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4685" y="3626136"/>
            <a:ext cx="2653030" cy="2653030"/>
          </a:xfrm>
          <a:custGeom>
            <a:avLst/>
            <a:gdLst/>
            <a:ahLst/>
            <a:cxnLst/>
            <a:rect l="l" t="t" r="r" b="b"/>
            <a:pathLst>
              <a:path w="2653029" h="2653029">
                <a:moveTo>
                  <a:pt x="1326219" y="2652438"/>
                </a:moveTo>
                <a:lnTo>
                  <a:pt x="1277599" y="2651564"/>
                </a:lnTo>
                <a:lnTo>
                  <a:pt x="1229421" y="2648960"/>
                </a:lnTo>
                <a:lnTo>
                  <a:pt x="1181713" y="2644656"/>
                </a:lnTo>
                <a:lnTo>
                  <a:pt x="1134506" y="2638684"/>
                </a:lnTo>
                <a:lnTo>
                  <a:pt x="1087829" y="2631071"/>
                </a:lnTo>
                <a:lnTo>
                  <a:pt x="1041714" y="2621850"/>
                </a:lnTo>
                <a:lnTo>
                  <a:pt x="996189" y="2611048"/>
                </a:lnTo>
                <a:lnTo>
                  <a:pt x="951285" y="2598697"/>
                </a:lnTo>
                <a:lnTo>
                  <a:pt x="907031" y="2584827"/>
                </a:lnTo>
                <a:lnTo>
                  <a:pt x="863458" y="2569467"/>
                </a:lnTo>
                <a:lnTo>
                  <a:pt x="820596" y="2552647"/>
                </a:lnTo>
                <a:lnTo>
                  <a:pt x="778474" y="2534398"/>
                </a:lnTo>
                <a:lnTo>
                  <a:pt x="737122" y="2514748"/>
                </a:lnTo>
                <a:lnTo>
                  <a:pt x="696571" y="2493729"/>
                </a:lnTo>
                <a:lnTo>
                  <a:pt x="656851" y="2471371"/>
                </a:lnTo>
                <a:lnTo>
                  <a:pt x="617990" y="2447702"/>
                </a:lnTo>
                <a:lnTo>
                  <a:pt x="580021" y="2422753"/>
                </a:lnTo>
                <a:lnTo>
                  <a:pt x="542971" y="2396555"/>
                </a:lnTo>
                <a:lnTo>
                  <a:pt x="506872" y="2369137"/>
                </a:lnTo>
                <a:lnTo>
                  <a:pt x="471753" y="2340528"/>
                </a:lnTo>
                <a:lnTo>
                  <a:pt x="437644" y="2310760"/>
                </a:lnTo>
                <a:lnTo>
                  <a:pt x="404575" y="2279861"/>
                </a:lnTo>
                <a:lnTo>
                  <a:pt x="372577" y="2247863"/>
                </a:lnTo>
                <a:lnTo>
                  <a:pt x="341678" y="2214794"/>
                </a:lnTo>
                <a:lnTo>
                  <a:pt x="311910" y="2180685"/>
                </a:lnTo>
                <a:lnTo>
                  <a:pt x="283301" y="2145566"/>
                </a:lnTo>
                <a:lnTo>
                  <a:pt x="255883" y="2109467"/>
                </a:lnTo>
                <a:lnTo>
                  <a:pt x="229685" y="2072417"/>
                </a:lnTo>
                <a:lnTo>
                  <a:pt x="204736" y="2034448"/>
                </a:lnTo>
                <a:lnTo>
                  <a:pt x="181067" y="1995587"/>
                </a:lnTo>
                <a:lnTo>
                  <a:pt x="158709" y="1955867"/>
                </a:lnTo>
                <a:lnTo>
                  <a:pt x="137690" y="1915316"/>
                </a:lnTo>
                <a:lnTo>
                  <a:pt x="118040" y="1873964"/>
                </a:lnTo>
                <a:lnTo>
                  <a:pt x="99791" y="1831842"/>
                </a:lnTo>
                <a:lnTo>
                  <a:pt x="82971" y="1788980"/>
                </a:lnTo>
                <a:lnTo>
                  <a:pt x="67611" y="1745407"/>
                </a:lnTo>
                <a:lnTo>
                  <a:pt x="53741" y="1701153"/>
                </a:lnTo>
                <a:lnTo>
                  <a:pt x="41390" y="1656249"/>
                </a:lnTo>
                <a:lnTo>
                  <a:pt x="30588" y="1610724"/>
                </a:lnTo>
                <a:lnTo>
                  <a:pt x="21367" y="1564609"/>
                </a:lnTo>
                <a:lnTo>
                  <a:pt x="13754" y="1517932"/>
                </a:lnTo>
                <a:lnTo>
                  <a:pt x="7782" y="1470725"/>
                </a:lnTo>
                <a:lnTo>
                  <a:pt x="3478" y="1423017"/>
                </a:lnTo>
                <a:lnTo>
                  <a:pt x="874" y="1374839"/>
                </a:lnTo>
                <a:lnTo>
                  <a:pt x="0" y="1326219"/>
                </a:lnTo>
                <a:lnTo>
                  <a:pt x="874" y="1277599"/>
                </a:lnTo>
                <a:lnTo>
                  <a:pt x="3478" y="1229421"/>
                </a:lnTo>
                <a:lnTo>
                  <a:pt x="7782" y="1181713"/>
                </a:lnTo>
                <a:lnTo>
                  <a:pt x="13754" y="1134506"/>
                </a:lnTo>
                <a:lnTo>
                  <a:pt x="21367" y="1087829"/>
                </a:lnTo>
                <a:lnTo>
                  <a:pt x="30588" y="1041714"/>
                </a:lnTo>
                <a:lnTo>
                  <a:pt x="41390" y="996189"/>
                </a:lnTo>
                <a:lnTo>
                  <a:pt x="53741" y="951285"/>
                </a:lnTo>
                <a:lnTo>
                  <a:pt x="67611" y="907031"/>
                </a:lnTo>
                <a:lnTo>
                  <a:pt x="82971" y="863458"/>
                </a:lnTo>
                <a:lnTo>
                  <a:pt x="99791" y="820596"/>
                </a:lnTo>
                <a:lnTo>
                  <a:pt x="118040" y="778474"/>
                </a:lnTo>
                <a:lnTo>
                  <a:pt x="137690" y="737122"/>
                </a:lnTo>
                <a:lnTo>
                  <a:pt x="158709" y="696571"/>
                </a:lnTo>
                <a:lnTo>
                  <a:pt x="181067" y="656851"/>
                </a:lnTo>
                <a:lnTo>
                  <a:pt x="204736" y="617990"/>
                </a:lnTo>
                <a:lnTo>
                  <a:pt x="229685" y="580021"/>
                </a:lnTo>
                <a:lnTo>
                  <a:pt x="255883" y="542971"/>
                </a:lnTo>
                <a:lnTo>
                  <a:pt x="283301" y="506872"/>
                </a:lnTo>
                <a:lnTo>
                  <a:pt x="311910" y="471753"/>
                </a:lnTo>
                <a:lnTo>
                  <a:pt x="341678" y="437644"/>
                </a:lnTo>
                <a:lnTo>
                  <a:pt x="372577" y="404575"/>
                </a:lnTo>
                <a:lnTo>
                  <a:pt x="404575" y="372577"/>
                </a:lnTo>
                <a:lnTo>
                  <a:pt x="437644" y="341678"/>
                </a:lnTo>
                <a:lnTo>
                  <a:pt x="471753" y="311910"/>
                </a:lnTo>
                <a:lnTo>
                  <a:pt x="506872" y="283301"/>
                </a:lnTo>
                <a:lnTo>
                  <a:pt x="542971" y="255883"/>
                </a:lnTo>
                <a:lnTo>
                  <a:pt x="580021" y="229685"/>
                </a:lnTo>
                <a:lnTo>
                  <a:pt x="617990" y="204736"/>
                </a:lnTo>
                <a:lnTo>
                  <a:pt x="656851" y="181067"/>
                </a:lnTo>
                <a:lnTo>
                  <a:pt x="696571" y="158709"/>
                </a:lnTo>
                <a:lnTo>
                  <a:pt x="737122" y="137690"/>
                </a:lnTo>
                <a:lnTo>
                  <a:pt x="778474" y="118040"/>
                </a:lnTo>
                <a:lnTo>
                  <a:pt x="820596" y="99791"/>
                </a:lnTo>
                <a:lnTo>
                  <a:pt x="863458" y="82971"/>
                </a:lnTo>
                <a:lnTo>
                  <a:pt x="907031" y="67611"/>
                </a:lnTo>
                <a:lnTo>
                  <a:pt x="951285" y="53741"/>
                </a:lnTo>
                <a:lnTo>
                  <a:pt x="996189" y="41390"/>
                </a:lnTo>
                <a:lnTo>
                  <a:pt x="1041714" y="30588"/>
                </a:lnTo>
                <a:lnTo>
                  <a:pt x="1087829" y="21367"/>
                </a:lnTo>
                <a:lnTo>
                  <a:pt x="1134506" y="13754"/>
                </a:lnTo>
                <a:lnTo>
                  <a:pt x="1181713" y="7782"/>
                </a:lnTo>
                <a:lnTo>
                  <a:pt x="1229421" y="3478"/>
                </a:lnTo>
                <a:lnTo>
                  <a:pt x="1277599" y="874"/>
                </a:lnTo>
                <a:lnTo>
                  <a:pt x="1326219" y="0"/>
                </a:lnTo>
                <a:lnTo>
                  <a:pt x="1376361" y="947"/>
                </a:lnTo>
                <a:lnTo>
                  <a:pt x="1426259" y="3775"/>
                </a:lnTo>
                <a:lnTo>
                  <a:pt x="1475864" y="8465"/>
                </a:lnTo>
                <a:lnTo>
                  <a:pt x="1525130" y="14995"/>
                </a:lnTo>
                <a:lnTo>
                  <a:pt x="1574007" y="23348"/>
                </a:lnTo>
                <a:lnTo>
                  <a:pt x="1622447" y="33501"/>
                </a:lnTo>
                <a:lnTo>
                  <a:pt x="1670404" y="45436"/>
                </a:lnTo>
                <a:lnTo>
                  <a:pt x="1717827" y="59133"/>
                </a:lnTo>
                <a:lnTo>
                  <a:pt x="1764670" y="74572"/>
                </a:lnTo>
                <a:lnTo>
                  <a:pt x="1810885" y="91732"/>
                </a:lnTo>
                <a:lnTo>
                  <a:pt x="1856422" y="110594"/>
                </a:lnTo>
                <a:lnTo>
                  <a:pt x="1901235" y="131139"/>
                </a:lnTo>
                <a:lnTo>
                  <a:pt x="1945275" y="153345"/>
                </a:lnTo>
                <a:lnTo>
                  <a:pt x="1988494" y="177193"/>
                </a:lnTo>
                <a:lnTo>
                  <a:pt x="2030843" y="202664"/>
                </a:lnTo>
                <a:lnTo>
                  <a:pt x="2072276" y="229737"/>
                </a:lnTo>
                <a:lnTo>
                  <a:pt x="2112743" y="258393"/>
                </a:lnTo>
                <a:lnTo>
                  <a:pt x="2152197" y="288610"/>
                </a:lnTo>
                <a:lnTo>
                  <a:pt x="2190590" y="320371"/>
                </a:lnTo>
                <a:lnTo>
                  <a:pt x="2227873" y="353654"/>
                </a:lnTo>
                <a:lnTo>
                  <a:pt x="2263998" y="388440"/>
                </a:lnTo>
                <a:lnTo>
                  <a:pt x="2298784" y="424565"/>
                </a:lnTo>
                <a:lnTo>
                  <a:pt x="2332067" y="461848"/>
                </a:lnTo>
                <a:lnTo>
                  <a:pt x="2363827" y="500241"/>
                </a:lnTo>
                <a:lnTo>
                  <a:pt x="2394045" y="539695"/>
                </a:lnTo>
                <a:lnTo>
                  <a:pt x="2422701" y="580162"/>
                </a:lnTo>
                <a:lnTo>
                  <a:pt x="2449774" y="621595"/>
                </a:lnTo>
                <a:lnTo>
                  <a:pt x="2475244" y="663944"/>
                </a:lnTo>
                <a:lnTo>
                  <a:pt x="2499093" y="707163"/>
                </a:lnTo>
                <a:lnTo>
                  <a:pt x="2521299" y="751203"/>
                </a:lnTo>
                <a:lnTo>
                  <a:pt x="2541843" y="796016"/>
                </a:lnTo>
                <a:lnTo>
                  <a:pt x="2560706" y="841553"/>
                </a:lnTo>
                <a:lnTo>
                  <a:pt x="2577866" y="887767"/>
                </a:lnTo>
                <a:lnTo>
                  <a:pt x="2593305" y="934611"/>
                </a:lnTo>
                <a:lnTo>
                  <a:pt x="2607002" y="982034"/>
                </a:lnTo>
                <a:lnTo>
                  <a:pt x="2618937" y="1029990"/>
                </a:lnTo>
                <a:lnTo>
                  <a:pt x="2629090" y="1078431"/>
                </a:lnTo>
                <a:lnTo>
                  <a:pt x="2637443" y="1127308"/>
                </a:lnTo>
                <a:lnTo>
                  <a:pt x="2643973" y="1176574"/>
                </a:lnTo>
                <a:lnTo>
                  <a:pt x="2648663" y="1226179"/>
                </a:lnTo>
                <a:lnTo>
                  <a:pt x="2651491" y="1276077"/>
                </a:lnTo>
                <a:lnTo>
                  <a:pt x="2652438" y="1326219"/>
                </a:lnTo>
                <a:lnTo>
                  <a:pt x="2651564" y="1374839"/>
                </a:lnTo>
                <a:lnTo>
                  <a:pt x="2648960" y="1423017"/>
                </a:lnTo>
                <a:lnTo>
                  <a:pt x="2644656" y="1470725"/>
                </a:lnTo>
                <a:lnTo>
                  <a:pt x="2638684" y="1517932"/>
                </a:lnTo>
                <a:lnTo>
                  <a:pt x="2631071" y="1564609"/>
                </a:lnTo>
                <a:lnTo>
                  <a:pt x="2621850" y="1610724"/>
                </a:lnTo>
                <a:lnTo>
                  <a:pt x="2611048" y="1656249"/>
                </a:lnTo>
                <a:lnTo>
                  <a:pt x="2598697" y="1701153"/>
                </a:lnTo>
                <a:lnTo>
                  <a:pt x="2584827" y="1745407"/>
                </a:lnTo>
                <a:lnTo>
                  <a:pt x="2569467" y="1788980"/>
                </a:lnTo>
                <a:lnTo>
                  <a:pt x="2552647" y="1831842"/>
                </a:lnTo>
                <a:lnTo>
                  <a:pt x="2534398" y="1873964"/>
                </a:lnTo>
                <a:lnTo>
                  <a:pt x="2514748" y="1915316"/>
                </a:lnTo>
                <a:lnTo>
                  <a:pt x="2493729" y="1955867"/>
                </a:lnTo>
                <a:lnTo>
                  <a:pt x="2471371" y="1995587"/>
                </a:lnTo>
                <a:lnTo>
                  <a:pt x="2447702" y="2034448"/>
                </a:lnTo>
                <a:lnTo>
                  <a:pt x="2422753" y="2072417"/>
                </a:lnTo>
                <a:lnTo>
                  <a:pt x="2396555" y="2109467"/>
                </a:lnTo>
                <a:lnTo>
                  <a:pt x="2369137" y="2145566"/>
                </a:lnTo>
                <a:lnTo>
                  <a:pt x="2340528" y="2180685"/>
                </a:lnTo>
                <a:lnTo>
                  <a:pt x="2310760" y="2214794"/>
                </a:lnTo>
                <a:lnTo>
                  <a:pt x="2279861" y="2247863"/>
                </a:lnTo>
                <a:lnTo>
                  <a:pt x="2247863" y="2279861"/>
                </a:lnTo>
                <a:lnTo>
                  <a:pt x="2214794" y="2310760"/>
                </a:lnTo>
                <a:lnTo>
                  <a:pt x="2180685" y="2340528"/>
                </a:lnTo>
                <a:lnTo>
                  <a:pt x="2145566" y="2369137"/>
                </a:lnTo>
                <a:lnTo>
                  <a:pt x="2109467" y="2396555"/>
                </a:lnTo>
                <a:lnTo>
                  <a:pt x="2072417" y="2422753"/>
                </a:lnTo>
                <a:lnTo>
                  <a:pt x="2034448" y="2447702"/>
                </a:lnTo>
                <a:lnTo>
                  <a:pt x="1995587" y="2471371"/>
                </a:lnTo>
                <a:lnTo>
                  <a:pt x="1955867" y="2493729"/>
                </a:lnTo>
                <a:lnTo>
                  <a:pt x="1915316" y="2514748"/>
                </a:lnTo>
                <a:lnTo>
                  <a:pt x="1873964" y="2534398"/>
                </a:lnTo>
                <a:lnTo>
                  <a:pt x="1831842" y="2552647"/>
                </a:lnTo>
                <a:lnTo>
                  <a:pt x="1788980" y="2569467"/>
                </a:lnTo>
                <a:lnTo>
                  <a:pt x="1745407" y="2584827"/>
                </a:lnTo>
                <a:lnTo>
                  <a:pt x="1701153" y="2598697"/>
                </a:lnTo>
                <a:lnTo>
                  <a:pt x="1656249" y="2611048"/>
                </a:lnTo>
                <a:lnTo>
                  <a:pt x="1610724" y="2621850"/>
                </a:lnTo>
                <a:lnTo>
                  <a:pt x="1564609" y="2631071"/>
                </a:lnTo>
                <a:lnTo>
                  <a:pt x="1517932" y="2638684"/>
                </a:lnTo>
                <a:lnTo>
                  <a:pt x="1470725" y="2644656"/>
                </a:lnTo>
                <a:lnTo>
                  <a:pt x="1423017" y="2648960"/>
                </a:lnTo>
                <a:lnTo>
                  <a:pt x="1374839" y="2651564"/>
                </a:lnTo>
                <a:lnTo>
                  <a:pt x="1326219" y="265243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2990" y="4725156"/>
            <a:ext cx="956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B7B7B7"/>
                </a:solidFill>
                <a:latin typeface="Tahoma"/>
                <a:cs typeface="Tahoma"/>
              </a:rPr>
              <a:t>Ícono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97804" y="3626136"/>
            <a:ext cx="2653030" cy="2653030"/>
          </a:xfrm>
          <a:custGeom>
            <a:avLst/>
            <a:gdLst/>
            <a:ahLst/>
            <a:cxnLst/>
            <a:rect l="l" t="t" r="r" b="b"/>
            <a:pathLst>
              <a:path w="2653029" h="2653029">
                <a:moveTo>
                  <a:pt x="1326219" y="2652438"/>
                </a:moveTo>
                <a:lnTo>
                  <a:pt x="1277600" y="2651564"/>
                </a:lnTo>
                <a:lnTo>
                  <a:pt x="1229421" y="2648960"/>
                </a:lnTo>
                <a:lnTo>
                  <a:pt x="1181713" y="2644656"/>
                </a:lnTo>
                <a:lnTo>
                  <a:pt x="1134506" y="2638684"/>
                </a:lnTo>
                <a:lnTo>
                  <a:pt x="1087830" y="2631071"/>
                </a:lnTo>
                <a:lnTo>
                  <a:pt x="1041714" y="2621850"/>
                </a:lnTo>
                <a:lnTo>
                  <a:pt x="996189" y="2611048"/>
                </a:lnTo>
                <a:lnTo>
                  <a:pt x="951285" y="2598697"/>
                </a:lnTo>
                <a:lnTo>
                  <a:pt x="907031" y="2584827"/>
                </a:lnTo>
                <a:lnTo>
                  <a:pt x="863458" y="2569467"/>
                </a:lnTo>
                <a:lnTo>
                  <a:pt x="820596" y="2552647"/>
                </a:lnTo>
                <a:lnTo>
                  <a:pt x="778474" y="2534398"/>
                </a:lnTo>
                <a:lnTo>
                  <a:pt x="737122" y="2514748"/>
                </a:lnTo>
                <a:lnTo>
                  <a:pt x="696571" y="2493729"/>
                </a:lnTo>
                <a:lnTo>
                  <a:pt x="656851" y="2471371"/>
                </a:lnTo>
                <a:lnTo>
                  <a:pt x="617990" y="2447702"/>
                </a:lnTo>
                <a:lnTo>
                  <a:pt x="580021" y="2422753"/>
                </a:lnTo>
                <a:lnTo>
                  <a:pt x="542971" y="2396555"/>
                </a:lnTo>
                <a:lnTo>
                  <a:pt x="506872" y="2369137"/>
                </a:lnTo>
                <a:lnTo>
                  <a:pt x="471753" y="2340528"/>
                </a:lnTo>
                <a:lnTo>
                  <a:pt x="437644" y="2310760"/>
                </a:lnTo>
                <a:lnTo>
                  <a:pt x="404575" y="2279861"/>
                </a:lnTo>
                <a:lnTo>
                  <a:pt x="372577" y="2247863"/>
                </a:lnTo>
                <a:lnTo>
                  <a:pt x="341678" y="2214794"/>
                </a:lnTo>
                <a:lnTo>
                  <a:pt x="311910" y="2180685"/>
                </a:lnTo>
                <a:lnTo>
                  <a:pt x="283301" y="2145566"/>
                </a:lnTo>
                <a:lnTo>
                  <a:pt x="255883" y="2109467"/>
                </a:lnTo>
                <a:lnTo>
                  <a:pt x="229684" y="2072417"/>
                </a:lnTo>
                <a:lnTo>
                  <a:pt x="204736" y="2034448"/>
                </a:lnTo>
                <a:lnTo>
                  <a:pt x="181067" y="1995587"/>
                </a:lnTo>
                <a:lnTo>
                  <a:pt x="158709" y="1955867"/>
                </a:lnTo>
                <a:lnTo>
                  <a:pt x="137690" y="1915316"/>
                </a:lnTo>
                <a:lnTo>
                  <a:pt x="118040" y="1873964"/>
                </a:lnTo>
                <a:lnTo>
                  <a:pt x="99791" y="1831842"/>
                </a:lnTo>
                <a:lnTo>
                  <a:pt x="82971" y="1788980"/>
                </a:lnTo>
                <a:lnTo>
                  <a:pt x="67611" y="1745407"/>
                </a:lnTo>
                <a:lnTo>
                  <a:pt x="53741" y="1701153"/>
                </a:lnTo>
                <a:lnTo>
                  <a:pt x="41390" y="1656249"/>
                </a:lnTo>
                <a:lnTo>
                  <a:pt x="30588" y="1610724"/>
                </a:lnTo>
                <a:lnTo>
                  <a:pt x="21367" y="1564609"/>
                </a:lnTo>
                <a:lnTo>
                  <a:pt x="13754" y="1517932"/>
                </a:lnTo>
                <a:lnTo>
                  <a:pt x="7782" y="1470725"/>
                </a:lnTo>
                <a:lnTo>
                  <a:pt x="3478" y="1423017"/>
                </a:lnTo>
                <a:lnTo>
                  <a:pt x="874" y="1374839"/>
                </a:lnTo>
                <a:lnTo>
                  <a:pt x="0" y="1326219"/>
                </a:lnTo>
                <a:lnTo>
                  <a:pt x="874" y="1277599"/>
                </a:lnTo>
                <a:lnTo>
                  <a:pt x="3478" y="1229421"/>
                </a:lnTo>
                <a:lnTo>
                  <a:pt x="7782" y="1181713"/>
                </a:lnTo>
                <a:lnTo>
                  <a:pt x="13754" y="1134506"/>
                </a:lnTo>
                <a:lnTo>
                  <a:pt x="21367" y="1087829"/>
                </a:lnTo>
                <a:lnTo>
                  <a:pt x="30588" y="1041714"/>
                </a:lnTo>
                <a:lnTo>
                  <a:pt x="41390" y="996189"/>
                </a:lnTo>
                <a:lnTo>
                  <a:pt x="53741" y="951285"/>
                </a:lnTo>
                <a:lnTo>
                  <a:pt x="67611" y="907031"/>
                </a:lnTo>
                <a:lnTo>
                  <a:pt x="82971" y="863458"/>
                </a:lnTo>
                <a:lnTo>
                  <a:pt x="99791" y="820596"/>
                </a:lnTo>
                <a:lnTo>
                  <a:pt x="118040" y="778474"/>
                </a:lnTo>
                <a:lnTo>
                  <a:pt x="137690" y="737122"/>
                </a:lnTo>
                <a:lnTo>
                  <a:pt x="158709" y="696571"/>
                </a:lnTo>
                <a:lnTo>
                  <a:pt x="181067" y="656851"/>
                </a:lnTo>
                <a:lnTo>
                  <a:pt x="204736" y="617990"/>
                </a:lnTo>
                <a:lnTo>
                  <a:pt x="229684" y="580021"/>
                </a:lnTo>
                <a:lnTo>
                  <a:pt x="255883" y="542971"/>
                </a:lnTo>
                <a:lnTo>
                  <a:pt x="283301" y="506872"/>
                </a:lnTo>
                <a:lnTo>
                  <a:pt x="311910" y="471753"/>
                </a:lnTo>
                <a:lnTo>
                  <a:pt x="341678" y="437644"/>
                </a:lnTo>
                <a:lnTo>
                  <a:pt x="372577" y="404575"/>
                </a:lnTo>
                <a:lnTo>
                  <a:pt x="404575" y="372577"/>
                </a:lnTo>
                <a:lnTo>
                  <a:pt x="437644" y="341678"/>
                </a:lnTo>
                <a:lnTo>
                  <a:pt x="471753" y="311910"/>
                </a:lnTo>
                <a:lnTo>
                  <a:pt x="506872" y="283301"/>
                </a:lnTo>
                <a:lnTo>
                  <a:pt x="542971" y="255883"/>
                </a:lnTo>
                <a:lnTo>
                  <a:pt x="580021" y="229685"/>
                </a:lnTo>
                <a:lnTo>
                  <a:pt x="617990" y="204736"/>
                </a:lnTo>
                <a:lnTo>
                  <a:pt x="656851" y="181067"/>
                </a:lnTo>
                <a:lnTo>
                  <a:pt x="696571" y="158709"/>
                </a:lnTo>
                <a:lnTo>
                  <a:pt x="737122" y="137690"/>
                </a:lnTo>
                <a:lnTo>
                  <a:pt x="778474" y="118040"/>
                </a:lnTo>
                <a:lnTo>
                  <a:pt x="820596" y="99791"/>
                </a:lnTo>
                <a:lnTo>
                  <a:pt x="863458" y="82971"/>
                </a:lnTo>
                <a:lnTo>
                  <a:pt x="907031" y="67611"/>
                </a:lnTo>
                <a:lnTo>
                  <a:pt x="951285" y="53741"/>
                </a:lnTo>
                <a:lnTo>
                  <a:pt x="996189" y="41390"/>
                </a:lnTo>
                <a:lnTo>
                  <a:pt x="1041714" y="30588"/>
                </a:lnTo>
                <a:lnTo>
                  <a:pt x="1087830" y="21367"/>
                </a:lnTo>
                <a:lnTo>
                  <a:pt x="1134506" y="13754"/>
                </a:lnTo>
                <a:lnTo>
                  <a:pt x="1181713" y="7782"/>
                </a:lnTo>
                <a:lnTo>
                  <a:pt x="1229421" y="3478"/>
                </a:lnTo>
                <a:lnTo>
                  <a:pt x="1277600" y="874"/>
                </a:lnTo>
                <a:lnTo>
                  <a:pt x="1326219" y="0"/>
                </a:lnTo>
                <a:lnTo>
                  <a:pt x="1376361" y="947"/>
                </a:lnTo>
                <a:lnTo>
                  <a:pt x="1426259" y="3775"/>
                </a:lnTo>
                <a:lnTo>
                  <a:pt x="1475865" y="8465"/>
                </a:lnTo>
                <a:lnTo>
                  <a:pt x="1525130" y="14995"/>
                </a:lnTo>
                <a:lnTo>
                  <a:pt x="1574007" y="23348"/>
                </a:lnTo>
                <a:lnTo>
                  <a:pt x="1622448" y="33501"/>
                </a:lnTo>
                <a:lnTo>
                  <a:pt x="1670404" y="45436"/>
                </a:lnTo>
                <a:lnTo>
                  <a:pt x="1717828" y="59133"/>
                </a:lnTo>
                <a:lnTo>
                  <a:pt x="1764671" y="74572"/>
                </a:lnTo>
                <a:lnTo>
                  <a:pt x="1810885" y="91732"/>
                </a:lnTo>
                <a:lnTo>
                  <a:pt x="1856423" y="110594"/>
                </a:lnTo>
                <a:lnTo>
                  <a:pt x="1901235" y="131139"/>
                </a:lnTo>
                <a:lnTo>
                  <a:pt x="1945275" y="153345"/>
                </a:lnTo>
                <a:lnTo>
                  <a:pt x="1988494" y="177193"/>
                </a:lnTo>
                <a:lnTo>
                  <a:pt x="2030844" y="202664"/>
                </a:lnTo>
                <a:lnTo>
                  <a:pt x="2072276" y="229737"/>
                </a:lnTo>
                <a:lnTo>
                  <a:pt x="2112743" y="258393"/>
                </a:lnTo>
                <a:lnTo>
                  <a:pt x="2152197" y="288610"/>
                </a:lnTo>
                <a:lnTo>
                  <a:pt x="2190590" y="320371"/>
                </a:lnTo>
                <a:lnTo>
                  <a:pt x="2227873" y="353654"/>
                </a:lnTo>
                <a:lnTo>
                  <a:pt x="2263998" y="388440"/>
                </a:lnTo>
                <a:lnTo>
                  <a:pt x="2298784" y="424565"/>
                </a:lnTo>
                <a:lnTo>
                  <a:pt x="2332068" y="461848"/>
                </a:lnTo>
                <a:lnTo>
                  <a:pt x="2363828" y="500241"/>
                </a:lnTo>
                <a:lnTo>
                  <a:pt x="2394046" y="539695"/>
                </a:lnTo>
                <a:lnTo>
                  <a:pt x="2422701" y="580162"/>
                </a:lnTo>
                <a:lnTo>
                  <a:pt x="2449774" y="621595"/>
                </a:lnTo>
                <a:lnTo>
                  <a:pt x="2475245" y="663944"/>
                </a:lnTo>
                <a:lnTo>
                  <a:pt x="2499094" y="707163"/>
                </a:lnTo>
                <a:lnTo>
                  <a:pt x="2521300" y="751203"/>
                </a:lnTo>
                <a:lnTo>
                  <a:pt x="2541844" y="796016"/>
                </a:lnTo>
                <a:lnTo>
                  <a:pt x="2560706" y="841553"/>
                </a:lnTo>
                <a:lnTo>
                  <a:pt x="2577867" y="887767"/>
                </a:lnTo>
                <a:lnTo>
                  <a:pt x="2593305" y="934611"/>
                </a:lnTo>
                <a:lnTo>
                  <a:pt x="2607002" y="982034"/>
                </a:lnTo>
                <a:lnTo>
                  <a:pt x="2618937" y="1029990"/>
                </a:lnTo>
                <a:lnTo>
                  <a:pt x="2629091" y="1078431"/>
                </a:lnTo>
                <a:lnTo>
                  <a:pt x="2637443" y="1127308"/>
                </a:lnTo>
                <a:lnTo>
                  <a:pt x="2643974" y="1176574"/>
                </a:lnTo>
                <a:lnTo>
                  <a:pt x="2648663" y="1226179"/>
                </a:lnTo>
                <a:lnTo>
                  <a:pt x="2651492" y="1276077"/>
                </a:lnTo>
                <a:lnTo>
                  <a:pt x="2652439" y="1326219"/>
                </a:lnTo>
                <a:lnTo>
                  <a:pt x="2651564" y="1374839"/>
                </a:lnTo>
                <a:lnTo>
                  <a:pt x="2648960" y="1423017"/>
                </a:lnTo>
                <a:lnTo>
                  <a:pt x="2644657" y="1470725"/>
                </a:lnTo>
                <a:lnTo>
                  <a:pt x="2638684" y="1517932"/>
                </a:lnTo>
                <a:lnTo>
                  <a:pt x="2631072" y="1564609"/>
                </a:lnTo>
                <a:lnTo>
                  <a:pt x="2621850" y="1610724"/>
                </a:lnTo>
                <a:lnTo>
                  <a:pt x="2611049" y="1656249"/>
                </a:lnTo>
                <a:lnTo>
                  <a:pt x="2598698" y="1701153"/>
                </a:lnTo>
                <a:lnTo>
                  <a:pt x="2584827" y="1745407"/>
                </a:lnTo>
                <a:lnTo>
                  <a:pt x="2569467" y="1788980"/>
                </a:lnTo>
                <a:lnTo>
                  <a:pt x="2552648" y="1831842"/>
                </a:lnTo>
                <a:lnTo>
                  <a:pt x="2534398" y="1873964"/>
                </a:lnTo>
                <a:lnTo>
                  <a:pt x="2514749" y="1915316"/>
                </a:lnTo>
                <a:lnTo>
                  <a:pt x="2493730" y="1955867"/>
                </a:lnTo>
                <a:lnTo>
                  <a:pt x="2471371" y="1995587"/>
                </a:lnTo>
                <a:lnTo>
                  <a:pt x="2447702" y="2034448"/>
                </a:lnTo>
                <a:lnTo>
                  <a:pt x="2422754" y="2072417"/>
                </a:lnTo>
                <a:lnTo>
                  <a:pt x="2396556" y="2109467"/>
                </a:lnTo>
                <a:lnTo>
                  <a:pt x="2369137" y="2145566"/>
                </a:lnTo>
                <a:lnTo>
                  <a:pt x="2340529" y="2180685"/>
                </a:lnTo>
                <a:lnTo>
                  <a:pt x="2310760" y="2214794"/>
                </a:lnTo>
                <a:lnTo>
                  <a:pt x="2279862" y="2247863"/>
                </a:lnTo>
                <a:lnTo>
                  <a:pt x="2247863" y="2279861"/>
                </a:lnTo>
                <a:lnTo>
                  <a:pt x="2214795" y="2310760"/>
                </a:lnTo>
                <a:lnTo>
                  <a:pt x="2180686" y="2340528"/>
                </a:lnTo>
                <a:lnTo>
                  <a:pt x="2145567" y="2369137"/>
                </a:lnTo>
                <a:lnTo>
                  <a:pt x="2109467" y="2396555"/>
                </a:lnTo>
                <a:lnTo>
                  <a:pt x="2072418" y="2422753"/>
                </a:lnTo>
                <a:lnTo>
                  <a:pt x="2034448" y="2447702"/>
                </a:lnTo>
                <a:lnTo>
                  <a:pt x="1995588" y="2471371"/>
                </a:lnTo>
                <a:lnTo>
                  <a:pt x="1955867" y="2493729"/>
                </a:lnTo>
                <a:lnTo>
                  <a:pt x="1915316" y="2514748"/>
                </a:lnTo>
                <a:lnTo>
                  <a:pt x="1873965" y="2534398"/>
                </a:lnTo>
                <a:lnTo>
                  <a:pt x="1831843" y="2552647"/>
                </a:lnTo>
                <a:lnTo>
                  <a:pt x="1788980" y="2569467"/>
                </a:lnTo>
                <a:lnTo>
                  <a:pt x="1745407" y="2584827"/>
                </a:lnTo>
                <a:lnTo>
                  <a:pt x="1701154" y="2598697"/>
                </a:lnTo>
                <a:lnTo>
                  <a:pt x="1656250" y="2611048"/>
                </a:lnTo>
                <a:lnTo>
                  <a:pt x="1610725" y="2621850"/>
                </a:lnTo>
                <a:lnTo>
                  <a:pt x="1564609" y="2631071"/>
                </a:lnTo>
                <a:lnTo>
                  <a:pt x="1517933" y="2638684"/>
                </a:lnTo>
                <a:lnTo>
                  <a:pt x="1470726" y="2644656"/>
                </a:lnTo>
                <a:lnTo>
                  <a:pt x="1423018" y="2648960"/>
                </a:lnTo>
                <a:lnTo>
                  <a:pt x="1374839" y="2651564"/>
                </a:lnTo>
                <a:lnTo>
                  <a:pt x="1326219" y="265243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46110" y="4725156"/>
            <a:ext cx="956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B7B7B7"/>
                </a:solidFill>
                <a:latin typeface="Tahoma"/>
                <a:cs typeface="Tahoma"/>
              </a:rPr>
              <a:t>Ícono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0841" y="912949"/>
            <a:ext cx="208279" cy="1667510"/>
          </a:xfrm>
          <a:custGeom>
            <a:avLst/>
            <a:gdLst/>
            <a:ahLst/>
            <a:cxnLst/>
            <a:rect l="l" t="t" r="r" b="b"/>
            <a:pathLst>
              <a:path w="208280" h="1667510">
                <a:moveTo>
                  <a:pt x="207988" y="1667486"/>
                </a:moveTo>
                <a:lnTo>
                  <a:pt x="0" y="1667486"/>
                </a:lnTo>
                <a:lnTo>
                  <a:pt x="0" y="0"/>
                </a:lnTo>
                <a:lnTo>
                  <a:pt x="207988" y="0"/>
                </a:lnTo>
                <a:lnTo>
                  <a:pt x="207988" y="1667486"/>
                </a:lnTo>
                <a:close/>
              </a:path>
            </a:pathLst>
          </a:custGeom>
          <a:solidFill>
            <a:srgbClr val="058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789495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30" dirty="0">
                <a:solidFill>
                  <a:srgbClr val="000000"/>
                </a:solidFill>
              </a:rPr>
              <a:t>Contenedore</a:t>
            </a:r>
            <a:r>
              <a:rPr sz="6200" spc="-280" dirty="0">
                <a:solidFill>
                  <a:srgbClr val="000000"/>
                </a:solidFill>
              </a:rPr>
              <a:t>s</a:t>
            </a:r>
            <a:r>
              <a:rPr sz="6200" spc="-630" dirty="0">
                <a:solidFill>
                  <a:srgbClr val="000000"/>
                </a:solidFill>
              </a:rPr>
              <a:t> </a:t>
            </a:r>
            <a:r>
              <a:rPr sz="6200" spc="-520" dirty="0">
                <a:solidFill>
                  <a:srgbClr val="000000"/>
                </a:solidFill>
              </a:rPr>
              <a:t>vs</a:t>
            </a:r>
            <a:r>
              <a:rPr sz="6200" spc="-290" dirty="0">
                <a:solidFill>
                  <a:srgbClr val="000000"/>
                </a:solidFill>
              </a:rPr>
              <a:t>.</a:t>
            </a:r>
            <a:r>
              <a:rPr sz="6200" spc="-630" dirty="0">
                <a:solidFill>
                  <a:srgbClr val="000000"/>
                </a:solidFill>
              </a:rPr>
              <a:t> </a:t>
            </a:r>
            <a:r>
              <a:rPr sz="6200" spc="-15" dirty="0">
                <a:solidFill>
                  <a:srgbClr val="000000"/>
                </a:solidFill>
              </a:rPr>
              <a:t>VMs</a:t>
            </a:r>
            <a:endParaRPr sz="6200"/>
          </a:p>
        </p:txBody>
      </p:sp>
      <p:sp>
        <p:nvSpPr>
          <p:cNvPr id="8" name="object 8"/>
          <p:cNvSpPr txBox="1"/>
          <p:nvPr/>
        </p:nvSpPr>
        <p:spPr>
          <a:xfrm>
            <a:off x="2260801" y="7617470"/>
            <a:ext cx="30416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5" dirty="0">
                <a:latin typeface="Tahoma"/>
                <a:cs typeface="Tahoma"/>
              </a:rPr>
              <a:t>Contenedores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323" y="3520261"/>
            <a:ext cx="4494018" cy="40291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4699" y="3514618"/>
            <a:ext cx="4495800" cy="40404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58181" y="7617470"/>
            <a:ext cx="10071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75" dirty="0">
                <a:latin typeface="Tahoma"/>
                <a:cs typeface="Tahoma"/>
              </a:rPr>
              <a:t>VMs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186" y="4229100"/>
            <a:ext cx="32505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Doc</a:t>
            </a:r>
            <a:r>
              <a:rPr spc="-635" dirty="0"/>
              <a:t>k</a:t>
            </a:r>
            <a:r>
              <a:rPr spc="-335" dirty="0"/>
              <a:t>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258889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29" dirty="0">
                <a:solidFill>
                  <a:srgbClr val="000000"/>
                </a:solidFill>
              </a:rPr>
              <a:t>Doc</a:t>
            </a:r>
            <a:r>
              <a:rPr sz="6200" spc="-505" dirty="0">
                <a:solidFill>
                  <a:srgbClr val="000000"/>
                </a:solidFill>
              </a:rPr>
              <a:t>k</a:t>
            </a:r>
            <a:r>
              <a:rPr sz="6200" spc="-270" dirty="0">
                <a:solidFill>
                  <a:srgbClr val="000000"/>
                </a:solidFill>
              </a:rPr>
              <a:t>er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6104375" y="4786810"/>
            <a:ext cx="55213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Tahoma"/>
                <a:cs typeface="Tahoma"/>
              </a:rPr>
              <a:t>Plataforma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que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permite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i="1" spc="-135" dirty="0">
                <a:latin typeface="Trebuchet MS"/>
                <a:cs typeface="Trebuchet MS"/>
              </a:rPr>
              <a:t>construir</a:t>
            </a:r>
            <a:r>
              <a:rPr sz="3000" spc="-280" dirty="0">
                <a:latin typeface="Tahoma"/>
                <a:cs typeface="Tahoma"/>
              </a:rPr>
              <a:t>,  </a:t>
            </a:r>
            <a:r>
              <a:rPr sz="3000" i="1" spc="-190" dirty="0">
                <a:latin typeface="Trebuchet MS"/>
                <a:cs typeface="Trebuchet MS"/>
              </a:rPr>
              <a:t>ejecutar</a:t>
            </a:r>
            <a:r>
              <a:rPr sz="3000" i="1" spc="-325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ahoma"/>
                <a:cs typeface="Tahoma"/>
              </a:rPr>
              <a:t>y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i="1" spc="-150" dirty="0">
                <a:latin typeface="Trebuchet MS"/>
                <a:cs typeface="Trebuchet MS"/>
              </a:rPr>
              <a:t>compartir</a:t>
            </a:r>
            <a:r>
              <a:rPr sz="3000" i="1" spc="-325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ahoma"/>
                <a:cs typeface="Tahoma"/>
              </a:rPr>
              <a:t>aplicaciones  mediante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b="1" spc="-165" dirty="0">
                <a:latin typeface="Tahoma"/>
                <a:cs typeface="Tahoma"/>
              </a:rPr>
              <a:t>contenedores</a:t>
            </a:r>
            <a:r>
              <a:rPr sz="3000" spc="-275" dirty="0"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875" y="3620201"/>
            <a:ext cx="4336249" cy="371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841" y="912949"/>
            <a:ext cx="208279" cy="1667510"/>
          </a:xfrm>
          <a:custGeom>
            <a:avLst/>
            <a:gdLst/>
            <a:ahLst/>
            <a:cxnLst/>
            <a:rect l="l" t="t" r="r" b="b"/>
            <a:pathLst>
              <a:path w="208280" h="1667510">
                <a:moveTo>
                  <a:pt x="207988" y="1667486"/>
                </a:moveTo>
                <a:lnTo>
                  <a:pt x="0" y="1667486"/>
                </a:lnTo>
                <a:lnTo>
                  <a:pt x="0" y="0"/>
                </a:lnTo>
                <a:lnTo>
                  <a:pt x="207988" y="0"/>
                </a:lnTo>
                <a:lnTo>
                  <a:pt x="207988" y="1667486"/>
                </a:lnTo>
                <a:close/>
              </a:path>
            </a:pathLst>
          </a:custGeom>
          <a:solidFill>
            <a:srgbClr val="058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83286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45" dirty="0">
                <a:solidFill>
                  <a:srgbClr val="000000"/>
                </a:solidFill>
              </a:rPr>
              <a:t>Arquitectu</a:t>
            </a:r>
            <a:r>
              <a:rPr sz="6200" spc="-290" dirty="0">
                <a:solidFill>
                  <a:srgbClr val="000000"/>
                </a:solidFill>
              </a:rPr>
              <a:t>r</a:t>
            </a:r>
            <a:r>
              <a:rPr sz="6200" spc="-470" dirty="0">
                <a:solidFill>
                  <a:srgbClr val="000000"/>
                </a:solidFill>
              </a:rPr>
              <a:t>a</a:t>
            </a:r>
            <a:r>
              <a:rPr sz="6200" spc="-630" dirty="0">
                <a:solidFill>
                  <a:srgbClr val="000000"/>
                </a:solidFill>
              </a:rPr>
              <a:t> </a:t>
            </a:r>
            <a:r>
              <a:rPr sz="6200" spc="-370" dirty="0">
                <a:solidFill>
                  <a:srgbClr val="000000"/>
                </a:solidFill>
              </a:rPr>
              <a:t>de</a:t>
            </a:r>
            <a:r>
              <a:rPr sz="6200" spc="-620" dirty="0">
                <a:solidFill>
                  <a:srgbClr val="000000"/>
                </a:solidFill>
              </a:rPr>
              <a:t> </a:t>
            </a:r>
            <a:r>
              <a:rPr sz="6200" spc="-229" dirty="0">
                <a:solidFill>
                  <a:srgbClr val="000000"/>
                </a:solidFill>
              </a:rPr>
              <a:t>Doc</a:t>
            </a:r>
            <a:r>
              <a:rPr sz="6200" spc="-505" dirty="0">
                <a:solidFill>
                  <a:srgbClr val="000000"/>
                </a:solidFill>
              </a:rPr>
              <a:t>k</a:t>
            </a:r>
            <a:r>
              <a:rPr sz="6200" spc="-270" dirty="0">
                <a:solidFill>
                  <a:srgbClr val="000000"/>
                </a:solidFill>
              </a:rPr>
              <a:t>er</a:t>
            </a:r>
            <a:endParaRPr sz="6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056" y="3133924"/>
            <a:ext cx="9102794" cy="62535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799" y="9753599"/>
                </a:moveTo>
                <a:lnTo>
                  <a:pt x="0" y="9753599"/>
                </a:lnTo>
                <a:lnTo>
                  <a:pt x="0" y="0"/>
                </a:lnTo>
                <a:lnTo>
                  <a:pt x="13004799" y="0"/>
                </a:lnTo>
                <a:lnTo>
                  <a:pt x="13004799" y="9753599"/>
                </a:lnTo>
                <a:close/>
              </a:path>
            </a:pathLst>
          </a:custGeom>
          <a:solidFill>
            <a:srgbClr val="058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4523" y="7292078"/>
            <a:ext cx="2315845" cy="0"/>
          </a:xfrm>
          <a:custGeom>
            <a:avLst/>
            <a:gdLst/>
            <a:ahLst/>
            <a:cxnLst/>
            <a:rect l="l" t="t" r="r" b="b"/>
            <a:pathLst>
              <a:path w="2315845">
                <a:moveTo>
                  <a:pt x="0" y="0"/>
                </a:moveTo>
                <a:lnTo>
                  <a:pt x="2315754" y="0"/>
                </a:lnTo>
              </a:path>
            </a:pathLst>
          </a:custGeom>
          <a:ln w="139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8567" y="3626654"/>
            <a:ext cx="7059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80" dirty="0"/>
              <a:t>¡Mano</a:t>
            </a:r>
            <a:r>
              <a:rPr sz="7200" spc="-225" dirty="0"/>
              <a:t>s</a:t>
            </a:r>
            <a:r>
              <a:rPr sz="7200" spc="-730" dirty="0"/>
              <a:t> </a:t>
            </a:r>
            <a:r>
              <a:rPr sz="7200" spc="-545" dirty="0"/>
              <a:t>a</a:t>
            </a:r>
            <a:r>
              <a:rPr sz="7200" spc="-730" dirty="0"/>
              <a:t> </a:t>
            </a:r>
            <a:r>
              <a:rPr sz="7200" spc="-385" dirty="0"/>
              <a:t>la</a:t>
            </a:r>
            <a:r>
              <a:rPr sz="7200" spc="-720" dirty="0"/>
              <a:t> </a:t>
            </a:r>
            <a:r>
              <a:rPr sz="7200" spc="-405" dirty="0"/>
              <a:t>ob</a:t>
            </a:r>
            <a:r>
              <a:rPr sz="7200" spc="-290" dirty="0"/>
              <a:t>r</a:t>
            </a:r>
            <a:r>
              <a:rPr sz="7200" spc="-215" dirty="0"/>
              <a:t>a!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929209"/>
            <a:ext cx="7631430" cy="1590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815"/>
              </a:spcBef>
            </a:pPr>
            <a:r>
              <a:rPr sz="5400" spc="-320" dirty="0">
                <a:solidFill>
                  <a:srgbClr val="000000"/>
                </a:solidFill>
              </a:rPr>
              <a:t>Problemas</a:t>
            </a:r>
            <a:r>
              <a:rPr sz="5400" spc="-545" dirty="0">
                <a:solidFill>
                  <a:srgbClr val="000000"/>
                </a:solidFill>
              </a:rPr>
              <a:t> </a:t>
            </a:r>
            <a:r>
              <a:rPr sz="5400" spc="-275" dirty="0">
                <a:solidFill>
                  <a:srgbClr val="000000"/>
                </a:solidFill>
              </a:rPr>
              <a:t>del</a:t>
            </a:r>
            <a:r>
              <a:rPr sz="5400" spc="-545" dirty="0">
                <a:solidFill>
                  <a:srgbClr val="000000"/>
                </a:solidFill>
              </a:rPr>
              <a:t> </a:t>
            </a:r>
            <a:r>
              <a:rPr sz="5400" spc="-245" dirty="0">
                <a:solidFill>
                  <a:srgbClr val="000000"/>
                </a:solidFill>
              </a:rPr>
              <a:t>desarrollo  </a:t>
            </a:r>
            <a:r>
              <a:rPr sz="5400" spc="-325" dirty="0">
                <a:solidFill>
                  <a:srgbClr val="000000"/>
                </a:solidFill>
              </a:rPr>
              <a:t>de</a:t>
            </a:r>
            <a:r>
              <a:rPr sz="5400" spc="-545" dirty="0">
                <a:solidFill>
                  <a:srgbClr val="000000"/>
                </a:solidFill>
              </a:rPr>
              <a:t> </a:t>
            </a:r>
            <a:r>
              <a:rPr sz="5400" spc="-305" dirty="0">
                <a:solidFill>
                  <a:srgbClr val="000000"/>
                </a:solidFill>
              </a:rPr>
              <a:t>software</a:t>
            </a:r>
            <a:r>
              <a:rPr sz="5400" spc="-545" dirty="0">
                <a:solidFill>
                  <a:srgbClr val="000000"/>
                </a:solidFill>
              </a:rPr>
              <a:t> </a:t>
            </a:r>
            <a:r>
              <a:rPr sz="5400" spc="-285" dirty="0">
                <a:solidFill>
                  <a:srgbClr val="000000"/>
                </a:solidFill>
              </a:rPr>
              <a:t>profesional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462250" y="7617196"/>
            <a:ext cx="20764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00" dirty="0">
                <a:latin typeface="Tahoma"/>
                <a:cs typeface="Tahoma"/>
              </a:rPr>
              <a:t>Distribuir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8550" y="7617196"/>
            <a:ext cx="20631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95" dirty="0">
                <a:latin typeface="Tahoma"/>
                <a:cs typeface="Tahoma"/>
              </a:rPr>
              <a:t>Construir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950" y="7617196"/>
            <a:ext cx="17945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5" dirty="0">
                <a:latin typeface="Tahoma"/>
                <a:cs typeface="Tahoma"/>
              </a:rPr>
              <a:t>Ejecutar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850" y="4610995"/>
            <a:ext cx="1828799" cy="2000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900" y="4440395"/>
            <a:ext cx="2752724" cy="2762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050" y="4763395"/>
            <a:ext cx="1838324" cy="1847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66967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75" dirty="0">
                <a:solidFill>
                  <a:srgbClr val="000000"/>
                </a:solidFill>
              </a:rPr>
              <a:t>Construi</a:t>
            </a:r>
            <a:r>
              <a:rPr sz="6200" spc="-220" dirty="0">
                <a:solidFill>
                  <a:srgbClr val="000000"/>
                </a:solidFill>
              </a:rPr>
              <a:t>r</a:t>
            </a:r>
            <a:r>
              <a:rPr sz="6200" spc="-630" dirty="0">
                <a:solidFill>
                  <a:srgbClr val="000000"/>
                </a:solidFill>
              </a:rPr>
              <a:t> </a:t>
            </a:r>
            <a:r>
              <a:rPr sz="6200" spc="-345" dirty="0">
                <a:solidFill>
                  <a:srgbClr val="000000"/>
                </a:solidFill>
              </a:rPr>
              <a:t>software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6764800" y="4773834"/>
            <a:ext cx="437451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Tahoma"/>
                <a:cs typeface="Tahoma"/>
              </a:rPr>
              <a:t>Escribir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código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es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sólo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una  </a:t>
            </a:r>
            <a:r>
              <a:rPr sz="3000" spc="-65" dirty="0">
                <a:latin typeface="Tahoma"/>
                <a:cs typeface="Tahoma"/>
              </a:rPr>
              <a:t>(pequeña)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parte.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ahoma"/>
              <a:cs typeface="Tahoma"/>
            </a:endParaRPr>
          </a:p>
          <a:p>
            <a:pPr marL="12700" marR="19939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Tahoma"/>
                <a:cs typeface="Tahoma"/>
              </a:rPr>
              <a:t>L</a:t>
            </a:r>
            <a:r>
              <a:rPr sz="3000" dirty="0">
                <a:latin typeface="Tahoma"/>
                <a:cs typeface="Tahoma"/>
              </a:rPr>
              <a:t>os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problemas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complejos  </a:t>
            </a:r>
            <a:r>
              <a:rPr sz="3000" spc="10" dirty="0">
                <a:latin typeface="Tahoma"/>
                <a:cs typeface="Tahoma"/>
              </a:rPr>
              <a:t>necesitan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equipos.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985" y="4399296"/>
            <a:ext cx="3309161" cy="27039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64613"/>
            <a:ext cx="10570210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-325" dirty="0">
                <a:solidFill>
                  <a:srgbClr val="000000"/>
                </a:solidFill>
              </a:rPr>
              <a:t>Problemas</a:t>
            </a:r>
            <a:r>
              <a:rPr sz="5800" spc="-575" dirty="0">
                <a:solidFill>
                  <a:srgbClr val="000000"/>
                </a:solidFill>
              </a:rPr>
              <a:t> </a:t>
            </a:r>
            <a:r>
              <a:rPr sz="5800" spc="-405" dirty="0">
                <a:solidFill>
                  <a:srgbClr val="000000"/>
                </a:solidFill>
              </a:rPr>
              <a:t>a</a:t>
            </a:r>
            <a:r>
              <a:rPr sz="5800" spc="-200" dirty="0">
                <a:solidFill>
                  <a:srgbClr val="000000"/>
                </a:solidFill>
              </a:rPr>
              <a:t>l</a:t>
            </a:r>
            <a:r>
              <a:rPr sz="5800" spc="-585" dirty="0">
                <a:solidFill>
                  <a:srgbClr val="000000"/>
                </a:solidFill>
              </a:rPr>
              <a:t> </a:t>
            </a:r>
            <a:r>
              <a:rPr sz="5800" spc="-265" dirty="0">
                <a:solidFill>
                  <a:srgbClr val="000000"/>
                </a:solidFill>
              </a:rPr>
              <a:t>construir</a:t>
            </a:r>
            <a:r>
              <a:rPr sz="5800" spc="-575" dirty="0">
                <a:solidFill>
                  <a:srgbClr val="000000"/>
                </a:solidFill>
              </a:rPr>
              <a:t> </a:t>
            </a:r>
            <a:r>
              <a:rPr sz="5800" spc="-310" dirty="0">
                <a:solidFill>
                  <a:srgbClr val="000000"/>
                </a:solidFill>
              </a:rPr>
              <a:t>software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83841" y="3632244"/>
            <a:ext cx="8672195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indent="-7239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735965" algn="l"/>
                <a:tab pos="736600" algn="l"/>
              </a:tabLst>
            </a:pPr>
            <a:r>
              <a:rPr sz="3900" spc="65" dirty="0">
                <a:latin typeface="Tahoma"/>
                <a:cs typeface="Tahoma"/>
              </a:rPr>
              <a:t>Entorno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" dirty="0">
                <a:latin typeface="Tahoma"/>
                <a:cs typeface="Tahoma"/>
              </a:rPr>
              <a:t>de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0" dirty="0">
                <a:latin typeface="Tahoma"/>
                <a:cs typeface="Tahoma"/>
              </a:rPr>
              <a:t>desarrollo</a:t>
            </a:r>
            <a:endParaRPr sz="3900">
              <a:latin typeface="Tahoma"/>
              <a:cs typeface="Tahoma"/>
            </a:endParaRPr>
          </a:p>
          <a:p>
            <a:pPr marL="736600" indent="-723900">
              <a:lnSpc>
                <a:spcPct val="100000"/>
              </a:lnSpc>
              <a:spcBef>
                <a:spcPts val="3720"/>
              </a:spcBef>
              <a:buFont typeface="MS PGothic"/>
              <a:buChar char="➔"/>
              <a:tabLst>
                <a:tab pos="735965" algn="l"/>
                <a:tab pos="736600" algn="l"/>
              </a:tabLst>
            </a:pPr>
            <a:r>
              <a:rPr sz="3900" spc="20" dirty="0">
                <a:latin typeface="Tahoma"/>
                <a:cs typeface="Tahoma"/>
              </a:rPr>
              <a:t>Dependencias</a:t>
            </a:r>
            <a:endParaRPr sz="3900">
              <a:latin typeface="Tahoma"/>
              <a:cs typeface="Tahoma"/>
            </a:endParaRPr>
          </a:p>
          <a:p>
            <a:pPr marL="736600" indent="-723900">
              <a:lnSpc>
                <a:spcPct val="100000"/>
              </a:lnSpc>
              <a:spcBef>
                <a:spcPts val="3720"/>
              </a:spcBef>
              <a:buFont typeface="MS PGothic"/>
              <a:buChar char="➔"/>
              <a:tabLst>
                <a:tab pos="735965" algn="l"/>
                <a:tab pos="736600" algn="l"/>
              </a:tabLst>
            </a:pPr>
            <a:r>
              <a:rPr sz="3900" spc="65" dirty="0">
                <a:latin typeface="Tahoma"/>
                <a:cs typeface="Tahoma"/>
              </a:rPr>
              <a:t>Entorno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" dirty="0">
                <a:latin typeface="Tahoma"/>
                <a:cs typeface="Tahoma"/>
              </a:rPr>
              <a:t>de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" dirty="0">
                <a:latin typeface="Tahoma"/>
                <a:cs typeface="Tahoma"/>
              </a:rPr>
              <a:t>ejecución</a:t>
            </a:r>
            <a:endParaRPr sz="3900">
              <a:latin typeface="Tahoma"/>
              <a:cs typeface="Tahoma"/>
            </a:endParaRPr>
          </a:p>
          <a:p>
            <a:pPr marL="736600" indent="-723900">
              <a:lnSpc>
                <a:spcPct val="100000"/>
              </a:lnSpc>
              <a:spcBef>
                <a:spcPts val="3720"/>
              </a:spcBef>
              <a:buFont typeface="MS PGothic"/>
              <a:buChar char="➔"/>
              <a:tabLst>
                <a:tab pos="735965" algn="l"/>
                <a:tab pos="736600" algn="l"/>
              </a:tabLst>
            </a:pPr>
            <a:r>
              <a:rPr sz="3900" spc="25" dirty="0">
                <a:latin typeface="Tahoma"/>
                <a:cs typeface="Tahoma"/>
              </a:rPr>
              <a:t>Equivalencia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20" dirty="0">
                <a:latin typeface="Tahoma"/>
                <a:cs typeface="Tahoma"/>
              </a:rPr>
              <a:t>con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5" dirty="0">
                <a:latin typeface="Tahoma"/>
                <a:cs typeface="Tahoma"/>
              </a:rPr>
              <a:t>entorno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60" dirty="0">
                <a:latin typeface="Tahoma"/>
                <a:cs typeface="Tahoma"/>
              </a:rPr>
              <a:t>producti</a:t>
            </a:r>
            <a:r>
              <a:rPr sz="3900" spc="10" dirty="0">
                <a:latin typeface="Tahoma"/>
                <a:cs typeface="Tahoma"/>
              </a:rPr>
              <a:t>v</a:t>
            </a:r>
            <a:r>
              <a:rPr sz="3900" spc="50" dirty="0">
                <a:latin typeface="Tahoma"/>
                <a:cs typeface="Tahoma"/>
              </a:rPr>
              <a:t>o</a:t>
            </a:r>
            <a:endParaRPr sz="3900">
              <a:latin typeface="Tahoma"/>
              <a:cs typeface="Tahoma"/>
            </a:endParaRPr>
          </a:p>
          <a:p>
            <a:pPr marL="736600" indent="-723900">
              <a:lnSpc>
                <a:spcPct val="100000"/>
              </a:lnSpc>
              <a:spcBef>
                <a:spcPts val="3720"/>
              </a:spcBef>
              <a:buFont typeface="MS PGothic"/>
              <a:buChar char="➔"/>
              <a:tabLst>
                <a:tab pos="735965" algn="l"/>
                <a:tab pos="736600" algn="l"/>
              </a:tabLst>
            </a:pPr>
            <a:r>
              <a:rPr sz="3900" spc="35" dirty="0">
                <a:latin typeface="Tahoma"/>
                <a:cs typeface="Tahoma"/>
              </a:rPr>
              <a:t>Servicios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-125" dirty="0">
                <a:latin typeface="Tahoma"/>
                <a:cs typeface="Tahoma"/>
              </a:rPr>
              <a:t>e</a:t>
            </a:r>
            <a:r>
              <a:rPr sz="3900" spc="45" dirty="0">
                <a:latin typeface="Tahoma"/>
                <a:cs typeface="Tahoma"/>
              </a:rPr>
              <a:t>xternos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673735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60" dirty="0">
                <a:solidFill>
                  <a:srgbClr val="000000"/>
                </a:solidFill>
              </a:rPr>
              <a:t>Distribui</a:t>
            </a:r>
            <a:r>
              <a:rPr sz="6200" spc="-225" dirty="0">
                <a:solidFill>
                  <a:srgbClr val="000000"/>
                </a:solidFill>
              </a:rPr>
              <a:t>r</a:t>
            </a:r>
            <a:r>
              <a:rPr sz="6200" spc="-630" dirty="0">
                <a:solidFill>
                  <a:srgbClr val="000000"/>
                </a:solidFill>
              </a:rPr>
              <a:t> </a:t>
            </a:r>
            <a:r>
              <a:rPr sz="6200" spc="-345" dirty="0">
                <a:solidFill>
                  <a:srgbClr val="000000"/>
                </a:solidFill>
              </a:rPr>
              <a:t>software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5825525" y="4813560"/>
            <a:ext cx="56851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25" dirty="0">
                <a:latin typeface="Tahoma"/>
                <a:cs typeface="Tahoma"/>
              </a:rPr>
              <a:t>T</a:t>
            </a:r>
            <a:r>
              <a:rPr sz="3000" spc="-5" dirty="0">
                <a:latin typeface="Tahoma"/>
                <a:cs typeface="Tahoma"/>
              </a:rPr>
              <a:t>u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código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tiene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que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t</a:t>
            </a:r>
            <a:r>
              <a:rPr sz="3000" spc="65" dirty="0">
                <a:latin typeface="Tahoma"/>
                <a:cs typeface="Tahoma"/>
              </a:rPr>
              <a:t>r</a:t>
            </a:r>
            <a:r>
              <a:rPr sz="3000" spc="5" dirty="0">
                <a:latin typeface="Tahoma"/>
                <a:cs typeface="Tahoma"/>
              </a:rPr>
              <a:t>ansformarse  </a:t>
            </a:r>
            <a:r>
              <a:rPr sz="3000" spc="-10" dirty="0">
                <a:latin typeface="Tahoma"/>
                <a:cs typeface="Tahoma"/>
              </a:rPr>
              <a:t>en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un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artefacto,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o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varios,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que  </a:t>
            </a:r>
            <a:r>
              <a:rPr sz="3000" spc="-10" dirty="0">
                <a:latin typeface="Tahoma"/>
                <a:cs typeface="Tahoma"/>
              </a:rPr>
              <a:t>puedan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ser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t</a:t>
            </a:r>
            <a:r>
              <a:rPr sz="3000" spc="70" dirty="0">
                <a:latin typeface="Tahoma"/>
                <a:cs typeface="Tahoma"/>
              </a:rPr>
              <a:t>r</a:t>
            </a:r>
            <a:r>
              <a:rPr sz="3000" spc="10" dirty="0">
                <a:latin typeface="Tahoma"/>
                <a:cs typeface="Tahoma"/>
              </a:rPr>
              <a:t>ansportados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55" dirty="0">
                <a:latin typeface="Tahoma"/>
                <a:cs typeface="Tahoma"/>
              </a:rPr>
              <a:t>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donde  </a:t>
            </a:r>
            <a:r>
              <a:rPr sz="3000" spc="-15" dirty="0">
                <a:latin typeface="Tahoma"/>
                <a:cs typeface="Tahoma"/>
              </a:rPr>
              <a:t>tengan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que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ser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ejecutados.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395" y="4018528"/>
            <a:ext cx="3695058" cy="28895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64613"/>
            <a:ext cx="1062037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-325" dirty="0">
                <a:solidFill>
                  <a:srgbClr val="000000"/>
                </a:solidFill>
              </a:rPr>
              <a:t>Problemas</a:t>
            </a:r>
            <a:r>
              <a:rPr sz="5800" spc="-575" dirty="0">
                <a:solidFill>
                  <a:srgbClr val="000000"/>
                </a:solidFill>
              </a:rPr>
              <a:t> </a:t>
            </a:r>
            <a:r>
              <a:rPr sz="5800" spc="-405" dirty="0">
                <a:solidFill>
                  <a:srgbClr val="000000"/>
                </a:solidFill>
              </a:rPr>
              <a:t>a</a:t>
            </a:r>
            <a:r>
              <a:rPr sz="5800" spc="-200" dirty="0">
                <a:solidFill>
                  <a:srgbClr val="000000"/>
                </a:solidFill>
              </a:rPr>
              <a:t>l</a:t>
            </a:r>
            <a:r>
              <a:rPr sz="5800" spc="-585" dirty="0">
                <a:solidFill>
                  <a:srgbClr val="000000"/>
                </a:solidFill>
              </a:rPr>
              <a:t> </a:t>
            </a:r>
            <a:r>
              <a:rPr sz="5800" spc="-245" dirty="0">
                <a:solidFill>
                  <a:srgbClr val="000000"/>
                </a:solidFill>
              </a:rPr>
              <a:t>distribuir</a:t>
            </a:r>
            <a:r>
              <a:rPr sz="5800" spc="-575" dirty="0">
                <a:solidFill>
                  <a:srgbClr val="000000"/>
                </a:solidFill>
              </a:rPr>
              <a:t> </a:t>
            </a:r>
            <a:r>
              <a:rPr sz="5800" spc="-310" dirty="0">
                <a:solidFill>
                  <a:srgbClr val="000000"/>
                </a:solidFill>
              </a:rPr>
              <a:t>software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58441" y="3412216"/>
            <a:ext cx="6768465" cy="403542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797560" indent="-784860">
              <a:lnSpc>
                <a:spcPct val="100000"/>
              </a:lnSpc>
              <a:spcBef>
                <a:spcPts val="895"/>
              </a:spcBef>
              <a:buFont typeface="MS PGothic"/>
              <a:buChar char="➔"/>
              <a:tabLst>
                <a:tab pos="796925" algn="l"/>
                <a:tab pos="797560" algn="l"/>
              </a:tabLst>
            </a:pPr>
            <a:r>
              <a:rPr sz="3900" spc="145" dirty="0">
                <a:latin typeface="Tahoma"/>
                <a:cs typeface="Tahoma"/>
              </a:rPr>
              <a:t>Di</a:t>
            </a:r>
            <a:r>
              <a:rPr sz="3900" spc="110" dirty="0">
                <a:latin typeface="Tahoma"/>
                <a:cs typeface="Tahoma"/>
              </a:rPr>
              <a:t>v</a:t>
            </a:r>
            <a:r>
              <a:rPr sz="3900" dirty="0">
                <a:latin typeface="Tahoma"/>
                <a:cs typeface="Tahoma"/>
              </a:rPr>
              <a:t>ergencia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" dirty="0">
                <a:latin typeface="Tahoma"/>
                <a:cs typeface="Tahoma"/>
              </a:rPr>
              <a:t>de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60" dirty="0">
                <a:latin typeface="Tahoma"/>
                <a:cs typeface="Tahoma"/>
              </a:rPr>
              <a:t>repositorios</a:t>
            </a:r>
            <a:endParaRPr sz="3900">
              <a:latin typeface="Tahoma"/>
              <a:cs typeface="Tahoma"/>
            </a:endParaRPr>
          </a:p>
          <a:p>
            <a:pPr marL="797560" indent="-784860">
              <a:lnSpc>
                <a:spcPct val="100000"/>
              </a:lnSpc>
              <a:spcBef>
                <a:spcPts val="795"/>
              </a:spcBef>
              <a:buFont typeface="MS PGothic"/>
              <a:buChar char="➔"/>
              <a:tabLst>
                <a:tab pos="796925" algn="l"/>
                <a:tab pos="797560" algn="l"/>
              </a:tabLst>
            </a:pPr>
            <a:r>
              <a:rPr sz="3900" spc="145" dirty="0">
                <a:latin typeface="Tahoma"/>
                <a:cs typeface="Tahoma"/>
              </a:rPr>
              <a:t>Di</a:t>
            </a:r>
            <a:r>
              <a:rPr sz="3900" spc="110" dirty="0">
                <a:latin typeface="Tahoma"/>
                <a:cs typeface="Tahoma"/>
              </a:rPr>
              <a:t>v</a:t>
            </a:r>
            <a:r>
              <a:rPr sz="3900" dirty="0">
                <a:latin typeface="Tahoma"/>
                <a:cs typeface="Tahoma"/>
              </a:rPr>
              <a:t>ergencia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" dirty="0">
                <a:latin typeface="Tahoma"/>
                <a:cs typeface="Tahoma"/>
              </a:rPr>
              <a:t>de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40" dirty="0">
                <a:latin typeface="Tahoma"/>
                <a:cs typeface="Tahoma"/>
              </a:rPr>
              <a:t>artefactos</a:t>
            </a:r>
            <a:endParaRPr sz="3900">
              <a:latin typeface="Tahoma"/>
              <a:cs typeface="Tahoma"/>
            </a:endParaRPr>
          </a:p>
          <a:p>
            <a:pPr marL="797560" indent="-784860">
              <a:lnSpc>
                <a:spcPct val="100000"/>
              </a:lnSpc>
              <a:spcBef>
                <a:spcPts val="795"/>
              </a:spcBef>
              <a:buFont typeface="MS PGothic"/>
              <a:buChar char="➔"/>
              <a:tabLst>
                <a:tab pos="796925" algn="l"/>
                <a:tab pos="797560" algn="l"/>
              </a:tabLst>
            </a:pPr>
            <a:r>
              <a:rPr sz="3900" spc="35" dirty="0">
                <a:latin typeface="Tahoma"/>
                <a:cs typeface="Tahoma"/>
              </a:rPr>
              <a:t>Versionado</a:t>
            </a:r>
            <a:endParaRPr sz="3900">
              <a:latin typeface="Tahoma"/>
              <a:cs typeface="Tahoma"/>
            </a:endParaRPr>
          </a:p>
          <a:p>
            <a:pPr marL="796925" marR="501650" indent="-784860">
              <a:lnSpc>
                <a:spcPts val="4200"/>
              </a:lnSpc>
              <a:spcBef>
                <a:spcPts val="1335"/>
              </a:spcBef>
              <a:buFont typeface="MS PGothic"/>
              <a:buChar char="➔"/>
              <a:tabLst>
                <a:tab pos="796925" algn="l"/>
                <a:tab pos="797560" algn="l"/>
              </a:tabLst>
            </a:pPr>
            <a:r>
              <a:rPr sz="3900" spc="25" dirty="0">
                <a:latin typeface="Tahoma"/>
                <a:cs typeface="Tahoma"/>
              </a:rPr>
              <a:t>Equivalencia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20" dirty="0">
                <a:latin typeface="Tahoma"/>
                <a:cs typeface="Tahoma"/>
              </a:rPr>
              <a:t>con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50" dirty="0">
                <a:latin typeface="Tahoma"/>
                <a:cs typeface="Tahoma"/>
              </a:rPr>
              <a:t>entorno  </a:t>
            </a:r>
            <a:r>
              <a:rPr sz="3900" spc="55" dirty="0">
                <a:latin typeface="Tahoma"/>
                <a:cs typeface="Tahoma"/>
              </a:rPr>
              <a:t>productivo</a:t>
            </a:r>
            <a:endParaRPr sz="3900">
              <a:latin typeface="Tahoma"/>
              <a:cs typeface="Tahoma"/>
            </a:endParaRPr>
          </a:p>
          <a:p>
            <a:pPr marL="797560" indent="-784860">
              <a:lnSpc>
                <a:spcPct val="100000"/>
              </a:lnSpc>
              <a:spcBef>
                <a:spcPts val="735"/>
              </a:spcBef>
              <a:buFont typeface="MS PGothic"/>
              <a:buChar char="➔"/>
              <a:tabLst>
                <a:tab pos="796925" algn="l"/>
                <a:tab pos="797560" algn="l"/>
              </a:tabLst>
            </a:pPr>
            <a:r>
              <a:rPr sz="3900" spc="35" dirty="0">
                <a:latin typeface="Tahoma"/>
                <a:cs typeface="Tahoma"/>
              </a:rPr>
              <a:t>Servicios</a:t>
            </a:r>
            <a:r>
              <a:rPr sz="3900" spc="-470" dirty="0">
                <a:latin typeface="Tahoma"/>
                <a:cs typeface="Tahoma"/>
              </a:rPr>
              <a:t> </a:t>
            </a:r>
            <a:r>
              <a:rPr sz="3900" spc="-125" dirty="0">
                <a:latin typeface="Tahoma"/>
                <a:cs typeface="Tahoma"/>
              </a:rPr>
              <a:t>e</a:t>
            </a:r>
            <a:r>
              <a:rPr sz="3900" spc="45" dirty="0">
                <a:latin typeface="Tahoma"/>
                <a:cs typeface="Tahoma"/>
              </a:rPr>
              <a:t>xternos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34376"/>
            <a:ext cx="626681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65" dirty="0">
                <a:solidFill>
                  <a:srgbClr val="000000"/>
                </a:solidFill>
              </a:rPr>
              <a:t>Ejecuta</a:t>
            </a:r>
            <a:r>
              <a:rPr sz="6200" spc="-290" dirty="0">
                <a:solidFill>
                  <a:srgbClr val="000000"/>
                </a:solidFill>
              </a:rPr>
              <a:t>r</a:t>
            </a:r>
            <a:r>
              <a:rPr sz="6200" spc="-630" dirty="0">
                <a:solidFill>
                  <a:srgbClr val="000000"/>
                </a:solidFill>
              </a:rPr>
              <a:t> </a:t>
            </a:r>
            <a:r>
              <a:rPr sz="6200" spc="-345" dirty="0">
                <a:solidFill>
                  <a:srgbClr val="000000"/>
                </a:solidFill>
              </a:rPr>
              <a:t>software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5733850" y="4687535"/>
            <a:ext cx="53295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ahoma"/>
                <a:cs typeface="Tahoma"/>
              </a:rPr>
              <a:t>La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máquina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donde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se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escribe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el  </a:t>
            </a:r>
            <a:r>
              <a:rPr sz="3000" spc="35" dirty="0">
                <a:latin typeface="Tahoma"/>
                <a:cs typeface="Tahoma"/>
              </a:rPr>
              <a:t>software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siempre</a:t>
            </a:r>
            <a:r>
              <a:rPr sz="3000" spc="-355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es</a:t>
            </a:r>
            <a:r>
              <a:rPr sz="3000" spc="-35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distinta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55" dirty="0">
                <a:latin typeface="Tahoma"/>
                <a:cs typeface="Tahoma"/>
              </a:rPr>
              <a:t>a</a:t>
            </a:r>
            <a:r>
              <a:rPr sz="3000" spc="-355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la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máquina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donde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se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ejecuta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de  mane</a:t>
            </a:r>
            <a:r>
              <a:rPr sz="3000" spc="-55" dirty="0">
                <a:latin typeface="Tahoma"/>
                <a:cs typeface="Tahoma"/>
              </a:rPr>
              <a:t>ra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productiva.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983" y="4554180"/>
            <a:ext cx="3554560" cy="22961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71" y="1247113"/>
            <a:ext cx="10601325" cy="942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0" spc="-345" dirty="0">
                <a:solidFill>
                  <a:srgbClr val="000000"/>
                </a:solidFill>
              </a:rPr>
              <a:t>Problemas</a:t>
            </a:r>
            <a:r>
              <a:rPr sz="6000" spc="-600" dirty="0">
                <a:solidFill>
                  <a:srgbClr val="000000"/>
                </a:solidFill>
              </a:rPr>
              <a:t> </a:t>
            </a:r>
            <a:r>
              <a:rPr sz="6000" spc="-425" dirty="0">
                <a:solidFill>
                  <a:srgbClr val="000000"/>
                </a:solidFill>
              </a:rPr>
              <a:t>a</a:t>
            </a:r>
            <a:r>
              <a:rPr sz="6000" spc="-210" dirty="0">
                <a:solidFill>
                  <a:srgbClr val="000000"/>
                </a:solidFill>
              </a:rPr>
              <a:t>l</a:t>
            </a:r>
            <a:r>
              <a:rPr sz="6000" spc="-605" dirty="0">
                <a:solidFill>
                  <a:srgbClr val="000000"/>
                </a:solidFill>
              </a:rPr>
              <a:t> </a:t>
            </a:r>
            <a:r>
              <a:rPr sz="6000" spc="-360" dirty="0">
                <a:solidFill>
                  <a:srgbClr val="000000"/>
                </a:solidFill>
              </a:rPr>
              <a:t>ejecuta</a:t>
            </a:r>
            <a:r>
              <a:rPr sz="6000" spc="-285" dirty="0">
                <a:solidFill>
                  <a:srgbClr val="000000"/>
                </a:solidFill>
              </a:rPr>
              <a:t>r</a:t>
            </a:r>
            <a:r>
              <a:rPr sz="6000" spc="-605" dirty="0">
                <a:solidFill>
                  <a:srgbClr val="000000"/>
                </a:solidFill>
              </a:rPr>
              <a:t> </a:t>
            </a:r>
            <a:r>
              <a:rPr sz="6000" spc="-330" dirty="0">
                <a:solidFill>
                  <a:srgbClr val="000000"/>
                </a:solidFill>
              </a:rPr>
              <a:t>software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796541" y="3863689"/>
            <a:ext cx="7143115" cy="233680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683260" indent="-670560">
              <a:lnSpc>
                <a:spcPct val="100000"/>
              </a:lnSpc>
              <a:spcBef>
                <a:spcPts val="1025"/>
              </a:spcBef>
              <a:buFont typeface="MS PGothic"/>
              <a:buChar char="➔"/>
              <a:tabLst>
                <a:tab pos="682625" algn="l"/>
                <a:tab pos="683260" algn="l"/>
              </a:tabLst>
            </a:pPr>
            <a:r>
              <a:rPr sz="3000" spc="15" dirty="0">
                <a:latin typeface="Tahoma"/>
                <a:cs typeface="Tahoma"/>
              </a:rPr>
              <a:t>Dependencias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aplicación</a:t>
            </a:r>
            <a:endParaRPr sz="3000">
              <a:latin typeface="Tahoma"/>
              <a:cs typeface="Tahoma"/>
            </a:endParaRPr>
          </a:p>
          <a:p>
            <a:pPr marL="683260" indent="-670560">
              <a:lnSpc>
                <a:spcPct val="100000"/>
              </a:lnSpc>
              <a:spcBef>
                <a:spcPts val="925"/>
              </a:spcBef>
              <a:buFont typeface="MS PGothic"/>
              <a:buChar char="➔"/>
              <a:tabLst>
                <a:tab pos="682625" algn="l"/>
                <a:tab pos="683260" algn="l"/>
              </a:tabLst>
            </a:pPr>
            <a:r>
              <a:rPr sz="3000" spc="40" dirty="0">
                <a:latin typeface="Tahoma"/>
                <a:cs typeface="Tahoma"/>
              </a:rPr>
              <a:t>Compatibilidad</a:t>
            </a:r>
            <a:r>
              <a:rPr sz="3000" spc="-355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del</a:t>
            </a:r>
            <a:r>
              <a:rPr sz="3000" spc="-35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entorno</a:t>
            </a:r>
            <a:r>
              <a:rPr sz="3000" spc="-35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productivo</a:t>
            </a:r>
            <a:endParaRPr sz="3000">
              <a:latin typeface="Tahoma"/>
              <a:cs typeface="Tahoma"/>
            </a:endParaRPr>
          </a:p>
          <a:p>
            <a:pPr marL="683260" indent="-670560">
              <a:lnSpc>
                <a:spcPct val="100000"/>
              </a:lnSpc>
              <a:spcBef>
                <a:spcPts val="975"/>
              </a:spcBef>
              <a:buFont typeface="MS PGothic"/>
              <a:buChar char="➔"/>
              <a:tabLst>
                <a:tab pos="682625" algn="l"/>
                <a:tab pos="683260" algn="l"/>
              </a:tabLst>
            </a:pPr>
            <a:r>
              <a:rPr sz="3000" spc="45" dirty="0">
                <a:latin typeface="Tahoma"/>
                <a:cs typeface="Tahoma"/>
              </a:rPr>
              <a:t>Disponibilidad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servicios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-100" dirty="0">
                <a:latin typeface="Tahoma"/>
                <a:cs typeface="Tahoma"/>
              </a:rPr>
              <a:t>e</a:t>
            </a:r>
            <a:r>
              <a:rPr sz="3000" spc="35" dirty="0">
                <a:latin typeface="Tahoma"/>
                <a:cs typeface="Tahoma"/>
              </a:rPr>
              <a:t>xternos</a:t>
            </a:r>
            <a:endParaRPr sz="3000">
              <a:latin typeface="Tahoma"/>
              <a:cs typeface="Tahoma"/>
            </a:endParaRPr>
          </a:p>
          <a:p>
            <a:pPr marL="683260" indent="-670560">
              <a:lnSpc>
                <a:spcPct val="100000"/>
              </a:lnSpc>
              <a:spcBef>
                <a:spcPts val="975"/>
              </a:spcBef>
              <a:buFont typeface="MS PGothic"/>
              <a:buChar char="➔"/>
              <a:tabLst>
                <a:tab pos="682625" algn="l"/>
                <a:tab pos="683260" algn="l"/>
              </a:tabLst>
            </a:pPr>
            <a:r>
              <a:rPr sz="3000" spc="20" dirty="0">
                <a:latin typeface="Tahoma"/>
                <a:cs typeface="Tahoma"/>
              </a:rPr>
              <a:t>Recursos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de</a:t>
            </a:r>
            <a:r>
              <a:rPr sz="3000" spc="-36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hardware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323</Words>
  <Application>Microsoft Office PowerPoint</Application>
  <PresentationFormat>Custom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MS PGothic</vt:lpstr>
      <vt:lpstr>Calibri</vt:lpstr>
      <vt:lpstr>Tahoma</vt:lpstr>
      <vt:lpstr>Trebuchet MS</vt:lpstr>
      <vt:lpstr>Office Theme</vt:lpstr>
      <vt:lpstr>PowerPoint Presentation</vt:lpstr>
      <vt:lpstr>PowerPoint Presentation</vt:lpstr>
      <vt:lpstr>Problemas del desarrollo  de software profesional</vt:lpstr>
      <vt:lpstr>Construir software</vt:lpstr>
      <vt:lpstr>Problemas al construir software</vt:lpstr>
      <vt:lpstr>Distribuir software</vt:lpstr>
      <vt:lpstr>Problemas al distribuir software</vt:lpstr>
      <vt:lpstr>Ejecutar software</vt:lpstr>
      <vt:lpstr>Problemas al ejecutar software</vt:lpstr>
      <vt:lpstr>PowerPoint Presentation</vt:lpstr>
      <vt:lpstr>Docker te permite construir,  distribuir y ejecutar cualquier  aplicación en cualquier lado.</vt:lpstr>
      <vt:lpstr>Virtualización</vt:lpstr>
      <vt:lpstr>PowerPoint Presentation</vt:lpstr>
      <vt:lpstr>Virtualización</vt:lpstr>
      <vt:lpstr>Virtualización</vt:lpstr>
      <vt:lpstr>Problemas de las VMs</vt:lpstr>
      <vt:lpstr>PowerPoint Presentation</vt:lpstr>
      <vt:lpstr>PowerPoint Presentation</vt:lpstr>
      <vt:lpstr>Containerización</vt:lpstr>
      <vt:lpstr>Contenedores</vt:lpstr>
      <vt:lpstr>Contenedores vs. VMs</vt:lpstr>
      <vt:lpstr>Docker</vt:lpstr>
      <vt:lpstr>Docker</vt:lpstr>
      <vt:lpstr>Arquitectura de Docker</vt:lpstr>
      <vt:lpstr>¡Manos a la obra!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Ricardo Perea Jacobo</cp:lastModifiedBy>
  <cp:revision>1</cp:revision>
  <dcterms:created xsi:type="dcterms:W3CDTF">2022-07-14T11:04:23Z</dcterms:created>
  <dcterms:modified xsi:type="dcterms:W3CDTF">2022-07-14T11:06:11Z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