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6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F135-4E93-4009-AE82-BD5A044AD19E}" type="datetimeFigureOut">
              <a:rPr lang="en-AU" smtClean="0"/>
              <a:t>15/09/2014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22A5-9612-457C-8162-C51C82171F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2036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F135-4E93-4009-AE82-BD5A044AD19E}" type="datetimeFigureOut">
              <a:rPr lang="en-AU" smtClean="0"/>
              <a:t>15/09/2014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22A5-9612-457C-8162-C51C82171F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9426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F135-4E93-4009-AE82-BD5A044AD19E}" type="datetimeFigureOut">
              <a:rPr lang="en-AU" smtClean="0"/>
              <a:t>15/09/2014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22A5-9612-457C-8162-C51C82171F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2346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F135-4E93-4009-AE82-BD5A044AD19E}" type="datetimeFigureOut">
              <a:rPr lang="en-AU" smtClean="0"/>
              <a:t>15/09/2014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22A5-9612-457C-8162-C51C82171F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0952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F135-4E93-4009-AE82-BD5A044AD19E}" type="datetimeFigureOut">
              <a:rPr lang="en-AU" smtClean="0"/>
              <a:t>15/09/2014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22A5-9612-457C-8162-C51C82171F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3836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F135-4E93-4009-AE82-BD5A044AD19E}" type="datetimeFigureOut">
              <a:rPr lang="en-AU" smtClean="0"/>
              <a:t>15/09/2014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22A5-9612-457C-8162-C51C82171F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6553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F135-4E93-4009-AE82-BD5A044AD19E}" type="datetimeFigureOut">
              <a:rPr lang="en-AU" smtClean="0"/>
              <a:t>15/09/2014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22A5-9612-457C-8162-C51C82171F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2913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F135-4E93-4009-AE82-BD5A044AD19E}" type="datetimeFigureOut">
              <a:rPr lang="en-AU" smtClean="0"/>
              <a:t>15/09/2014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22A5-9612-457C-8162-C51C82171F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6588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F135-4E93-4009-AE82-BD5A044AD19E}" type="datetimeFigureOut">
              <a:rPr lang="en-AU" smtClean="0"/>
              <a:t>15/09/2014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22A5-9612-457C-8162-C51C82171F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158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F135-4E93-4009-AE82-BD5A044AD19E}" type="datetimeFigureOut">
              <a:rPr lang="en-AU" smtClean="0"/>
              <a:t>15/09/2014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22A5-9612-457C-8162-C51C82171F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7470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F135-4E93-4009-AE82-BD5A044AD19E}" type="datetimeFigureOut">
              <a:rPr lang="en-AU" smtClean="0"/>
              <a:t>15/09/2014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22A5-9612-457C-8162-C51C82171F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8F135-4E93-4009-AE82-BD5A044AD19E}" type="datetimeFigureOut">
              <a:rPr lang="en-AU" smtClean="0"/>
              <a:t>15/09/2014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822A5-9612-457C-8162-C51C82171F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374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 txBox="1">
            <a:spLocks/>
          </p:cNvSpPr>
          <p:nvPr/>
        </p:nvSpPr>
        <p:spPr>
          <a:xfrm>
            <a:off x="133350" y="44624"/>
            <a:ext cx="885825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4000" dirty="0" smtClean="0"/>
              <a:t>Leflunomide</a:t>
            </a:r>
            <a:endParaRPr lang="en-AU" sz="40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97980" y="1228110"/>
            <a:ext cx="8836953" cy="5513258"/>
            <a:chOff x="97980" y="1228110"/>
            <a:chExt cx="8836953" cy="5513258"/>
          </a:xfrm>
        </p:grpSpPr>
        <p:grpSp>
          <p:nvGrpSpPr>
            <p:cNvPr id="99" name="Group 98"/>
            <p:cNvGrpSpPr/>
            <p:nvPr/>
          </p:nvGrpSpPr>
          <p:grpSpPr>
            <a:xfrm>
              <a:off x="97980" y="1228110"/>
              <a:ext cx="8836953" cy="5513258"/>
              <a:chOff x="97980" y="1228110"/>
              <a:chExt cx="8836953" cy="5513258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97980" y="1228110"/>
                <a:ext cx="8836953" cy="5513258"/>
                <a:chOff x="97980" y="1228110"/>
                <a:chExt cx="8836953" cy="5513258"/>
              </a:xfrm>
            </p:grpSpPr>
            <p:grpSp>
              <p:nvGrpSpPr>
                <p:cNvPr id="109" name="Group 108"/>
                <p:cNvGrpSpPr/>
                <p:nvPr/>
              </p:nvGrpSpPr>
              <p:grpSpPr>
                <a:xfrm>
                  <a:off x="97980" y="1228110"/>
                  <a:ext cx="8836953" cy="5513258"/>
                  <a:chOff x="97980" y="1228110"/>
                  <a:chExt cx="8836953" cy="5513258"/>
                </a:xfrm>
              </p:grpSpPr>
              <p:grpSp>
                <p:nvGrpSpPr>
                  <p:cNvPr id="117" name="Group 116"/>
                  <p:cNvGrpSpPr/>
                  <p:nvPr/>
                </p:nvGrpSpPr>
                <p:grpSpPr>
                  <a:xfrm>
                    <a:off x="3632187" y="2154922"/>
                    <a:ext cx="5302746" cy="4586446"/>
                    <a:chOff x="1789534" y="1484784"/>
                    <a:chExt cx="5302746" cy="4586446"/>
                  </a:xfrm>
                </p:grpSpPr>
                <p:grpSp>
                  <p:nvGrpSpPr>
                    <p:cNvPr id="138" name="Group 137"/>
                    <p:cNvGrpSpPr/>
                    <p:nvPr/>
                  </p:nvGrpSpPr>
                  <p:grpSpPr>
                    <a:xfrm>
                      <a:off x="1789534" y="1484784"/>
                      <a:ext cx="5302746" cy="4586446"/>
                      <a:chOff x="133350" y="1423809"/>
                      <a:chExt cx="5302746" cy="4586446"/>
                    </a:xfrm>
                  </p:grpSpPr>
                  <p:sp>
                    <p:nvSpPr>
                      <p:cNvPr id="140" name="TextBox 139"/>
                      <p:cNvSpPr txBox="1"/>
                      <p:nvPr/>
                    </p:nvSpPr>
                    <p:spPr>
                      <a:xfrm>
                        <a:off x="2915816" y="1772816"/>
                        <a:ext cx="164665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endParaRPr lang="en-AU"/>
                      </a:p>
                    </p:txBody>
                  </p:sp>
                  <p:sp>
                    <p:nvSpPr>
                      <p:cNvPr id="141" name="TextBox 140"/>
                      <p:cNvSpPr txBox="1"/>
                      <p:nvPr/>
                    </p:nvSpPr>
                    <p:spPr>
                      <a:xfrm>
                        <a:off x="1028178" y="1523142"/>
                        <a:ext cx="1879626" cy="369332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AU" dirty="0" smtClean="0"/>
                          <a:t>7:LUNG</a:t>
                        </a:r>
                        <a:endParaRPr lang="en-AU" dirty="0"/>
                      </a:p>
                    </p:txBody>
                  </p:sp>
                  <p:sp>
                    <p:nvSpPr>
                      <p:cNvPr id="142" name="TextBox 141"/>
                      <p:cNvSpPr txBox="1"/>
                      <p:nvPr/>
                    </p:nvSpPr>
                    <p:spPr>
                      <a:xfrm>
                        <a:off x="1036190" y="2503751"/>
                        <a:ext cx="1879626" cy="369332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AU" dirty="0" smtClean="0"/>
                          <a:t>8:LIVER BOUND</a:t>
                        </a:r>
                        <a:endParaRPr lang="en-AU" dirty="0"/>
                      </a:p>
                    </p:txBody>
                  </p:sp>
                  <p:sp>
                    <p:nvSpPr>
                      <p:cNvPr id="143" name="TextBox 142"/>
                      <p:cNvSpPr txBox="1"/>
                      <p:nvPr/>
                    </p:nvSpPr>
                    <p:spPr>
                      <a:xfrm>
                        <a:off x="1036189" y="3429000"/>
                        <a:ext cx="1981189" cy="369332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AU" dirty="0" smtClean="0"/>
                          <a:t>9:LIVER UNBOUND</a:t>
                        </a:r>
                        <a:endParaRPr lang="en-AU" dirty="0"/>
                      </a:p>
                    </p:txBody>
                  </p:sp>
                  <p:sp>
                    <p:nvSpPr>
                      <p:cNvPr id="144" name="TextBox 143"/>
                      <p:cNvSpPr txBox="1"/>
                      <p:nvPr/>
                    </p:nvSpPr>
                    <p:spPr>
                      <a:xfrm>
                        <a:off x="3275856" y="4221088"/>
                        <a:ext cx="1224136" cy="369332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75000"/>
                        </a:schemeClr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AU" dirty="0" smtClean="0"/>
                          <a:t>11:BILE</a:t>
                        </a:r>
                        <a:endParaRPr lang="en-AU" dirty="0"/>
                      </a:p>
                    </p:txBody>
                  </p:sp>
                  <p:sp>
                    <p:nvSpPr>
                      <p:cNvPr id="145" name="TextBox 144"/>
                      <p:cNvSpPr txBox="1"/>
                      <p:nvPr/>
                    </p:nvSpPr>
                    <p:spPr>
                      <a:xfrm>
                        <a:off x="1036190" y="5517232"/>
                        <a:ext cx="1879626" cy="369332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AU" dirty="0" smtClean="0"/>
                          <a:t>10:BODY</a:t>
                        </a:r>
                        <a:endParaRPr lang="en-AU" dirty="0"/>
                      </a:p>
                    </p:txBody>
                  </p:sp>
                  <p:sp>
                    <p:nvSpPr>
                      <p:cNvPr id="146" name="TextBox 145"/>
                      <p:cNvSpPr txBox="1"/>
                      <p:nvPr/>
                    </p:nvSpPr>
                    <p:spPr>
                      <a:xfrm>
                        <a:off x="4211960" y="3515866"/>
                        <a:ext cx="792088" cy="369332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AU" dirty="0" smtClean="0"/>
                          <a:t>6:GUT</a:t>
                        </a:r>
                        <a:endParaRPr lang="en-AU" dirty="0"/>
                      </a:p>
                    </p:txBody>
                  </p:sp>
                  <p:cxnSp>
                    <p:nvCxnSpPr>
                      <p:cNvPr id="147" name="Straight Connector 146"/>
                      <p:cNvCxnSpPr>
                        <a:stCxn id="141" idx="3"/>
                      </p:cNvCxnSpPr>
                      <p:nvPr/>
                    </p:nvCxnSpPr>
                    <p:spPr>
                      <a:xfrm>
                        <a:off x="2907804" y="1707808"/>
                        <a:ext cx="2528292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8" name="Straight Connector 147"/>
                      <p:cNvCxnSpPr/>
                      <p:nvPr/>
                    </p:nvCxnSpPr>
                    <p:spPr>
                      <a:xfrm>
                        <a:off x="5436096" y="1707808"/>
                        <a:ext cx="0" cy="399409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9" name="Straight Connector 148"/>
                      <p:cNvCxnSpPr>
                        <a:stCxn id="145" idx="3"/>
                      </p:cNvCxnSpPr>
                      <p:nvPr/>
                    </p:nvCxnSpPr>
                    <p:spPr>
                      <a:xfrm>
                        <a:off x="2915816" y="5701898"/>
                        <a:ext cx="2520280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0" name="Straight Connector 149"/>
                      <p:cNvCxnSpPr/>
                      <p:nvPr/>
                    </p:nvCxnSpPr>
                    <p:spPr>
                      <a:xfrm>
                        <a:off x="3419872" y="2996952"/>
                        <a:ext cx="2016224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1" name="Straight Connector 150"/>
                      <p:cNvCxnSpPr>
                        <a:stCxn id="142" idx="3"/>
                      </p:cNvCxnSpPr>
                      <p:nvPr/>
                    </p:nvCxnSpPr>
                    <p:spPr>
                      <a:xfrm>
                        <a:off x="2915816" y="2688417"/>
                        <a:ext cx="504056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2" name="Straight Connector 151"/>
                      <p:cNvCxnSpPr>
                        <a:stCxn id="143" idx="3"/>
                      </p:cNvCxnSpPr>
                      <p:nvPr/>
                    </p:nvCxnSpPr>
                    <p:spPr>
                      <a:xfrm>
                        <a:off x="3017378" y="3613666"/>
                        <a:ext cx="402494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3" name="Straight Connector 152"/>
                      <p:cNvCxnSpPr/>
                      <p:nvPr/>
                    </p:nvCxnSpPr>
                    <p:spPr>
                      <a:xfrm>
                        <a:off x="3419872" y="2688417"/>
                        <a:ext cx="0" cy="925249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4" name="Straight Connector 153"/>
                      <p:cNvCxnSpPr>
                        <a:endCxn id="146" idx="0"/>
                      </p:cNvCxnSpPr>
                      <p:nvPr/>
                    </p:nvCxnSpPr>
                    <p:spPr>
                      <a:xfrm>
                        <a:off x="4608004" y="2996952"/>
                        <a:ext cx="0" cy="51891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5" name="Straight Connector 154"/>
                      <p:cNvCxnSpPr>
                        <a:stCxn id="144" idx="0"/>
                      </p:cNvCxnSpPr>
                      <p:nvPr/>
                    </p:nvCxnSpPr>
                    <p:spPr>
                      <a:xfrm flipV="1">
                        <a:off x="3887924" y="2996952"/>
                        <a:ext cx="0" cy="1224136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6" name="Straight Connector 155"/>
                      <p:cNvCxnSpPr/>
                      <p:nvPr/>
                    </p:nvCxnSpPr>
                    <p:spPr>
                      <a:xfrm>
                        <a:off x="133350" y="1707808"/>
                        <a:ext cx="0" cy="399409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7" name="Straight Connector 156"/>
                      <p:cNvCxnSpPr>
                        <a:stCxn id="141" idx="1"/>
                      </p:cNvCxnSpPr>
                      <p:nvPr/>
                    </p:nvCxnSpPr>
                    <p:spPr>
                      <a:xfrm flipH="1">
                        <a:off x="133350" y="1707808"/>
                        <a:ext cx="894828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8" name="Straight Connector 157"/>
                      <p:cNvCxnSpPr>
                        <a:stCxn id="145" idx="1"/>
                      </p:cNvCxnSpPr>
                      <p:nvPr/>
                    </p:nvCxnSpPr>
                    <p:spPr>
                      <a:xfrm flipH="1">
                        <a:off x="133350" y="5701898"/>
                        <a:ext cx="902840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9" name="Straight Connector 158"/>
                      <p:cNvCxnSpPr>
                        <a:stCxn id="142" idx="1"/>
                      </p:cNvCxnSpPr>
                      <p:nvPr/>
                    </p:nvCxnSpPr>
                    <p:spPr>
                      <a:xfrm flipH="1">
                        <a:off x="755576" y="2688417"/>
                        <a:ext cx="280614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0" name="Straight Connector 159"/>
                      <p:cNvCxnSpPr>
                        <a:stCxn id="143" idx="1"/>
                      </p:cNvCxnSpPr>
                      <p:nvPr/>
                    </p:nvCxnSpPr>
                    <p:spPr>
                      <a:xfrm flipH="1">
                        <a:off x="755577" y="3613666"/>
                        <a:ext cx="280612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1" name="Straight Connector 160"/>
                      <p:cNvCxnSpPr/>
                      <p:nvPr/>
                    </p:nvCxnSpPr>
                    <p:spPr>
                      <a:xfrm>
                        <a:off x="755576" y="2688417"/>
                        <a:ext cx="0" cy="925249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2" name="Straight Connector 161"/>
                      <p:cNvCxnSpPr/>
                      <p:nvPr/>
                    </p:nvCxnSpPr>
                    <p:spPr>
                      <a:xfrm flipH="1">
                        <a:off x="133350" y="3151041"/>
                        <a:ext cx="622226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3" name="Straight Connector 162"/>
                      <p:cNvCxnSpPr/>
                      <p:nvPr/>
                    </p:nvCxnSpPr>
                    <p:spPr>
                      <a:xfrm>
                        <a:off x="1187624" y="3798332"/>
                        <a:ext cx="0" cy="710788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64" name="TextBox 163"/>
                      <p:cNvSpPr txBox="1"/>
                      <p:nvPr/>
                    </p:nvSpPr>
                    <p:spPr>
                      <a:xfrm>
                        <a:off x="731304" y="4653136"/>
                        <a:ext cx="1061939" cy="27699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AU" sz="1200" dirty="0" smtClean="0"/>
                          <a:t>12:Clearance</a:t>
                        </a:r>
                        <a:endParaRPr lang="en-AU" sz="1200" dirty="0"/>
                      </a:p>
                    </p:txBody>
                  </p:sp>
                  <p:cxnSp>
                    <p:nvCxnSpPr>
                      <p:cNvPr id="165" name="Elbow Connector 164"/>
                      <p:cNvCxnSpPr>
                        <a:stCxn id="143" idx="2"/>
                        <a:endCxn id="144" idx="1"/>
                      </p:cNvCxnSpPr>
                      <p:nvPr/>
                    </p:nvCxnSpPr>
                    <p:spPr>
                      <a:xfrm rot="16200000" flipH="1">
                        <a:off x="2347609" y="3477507"/>
                        <a:ext cx="607422" cy="1249072"/>
                      </a:xfrm>
                      <a:prstGeom prst="bentConnector2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6" name="Straight Connector 165"/>
                      <p:cNvCxnSpPr>
                        <a:stCxn id="144" idx="2"/>
                      </p:cNvCxnSpPr>
                      <p:nvPr/>
                    </p:nvCxnSpPr>
                    <p:spPr>
                      <a:xfrm>
                        <a:off x="3887924" y="4590420"/>
                        <a:ext cx="0" cy="422756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67" name="TextBox 166"/>
                      <p:cNvSpPr txBox="1"/>
                      <p:nvPr/>
                    </p:nvSpPr>
                    <p:spPr>
                      <a:xfrm>
                        <a:off x="3419872" y="5077946"/>
                        <a:ext cx="1008112" cy="276999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75000"/>
                        </a:schemeClr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AU" sz="1200" dirty="0" smtClean="0"/>
                          <a:t>13:Clearance</a:t>
                        </a:r>
                        <a:endParaRPr lang="en-AU" sz="1200" dirty="0"/>
                      </a:p>
                    </p:txBody>
                  </p:sp>
                  <p:cxnSp>
                    <p:nvCxnSpPr>
                      <p:cNvPr id="168" name="Straight Arrow Connector 167"/>
                      <p:cNvCxnSpPr/>
                      <p:nvPr/>
                    </p:nvCxnSpPr>
                    <p:spPr>
                      <a:xfrm flipH="1">
                        <a:off x="4171950" y="2996952"/>
                        <a:ext cx="40010" cy="0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9" name="Straight Arrow Connector 168"/>
                      <p:cNvCxnSpPr/>
                      <p:nvPr/>
                    </p:nvCxnSpPr>
                    <p:spPr>
                      <a:xfrm flipV="1">
                        <a:off x="133350" y="2564904"/>
                        <a:ext cx="0" cy="123513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0" name="Straight Arrow Connector 169"/>
                      <p:cNvCxnSpPr/>
                      <p:nvPr/>
                    </p:nvCxnSpPr>
                    <p:spPr>
                      <a:xfrm>
                        <a:off x="5436096" y="4153726"/>
                        <a:ext cx="0" cy="252028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1" name="Straight Arrow Connector 170"/>
                      <p:cNvCxnSpPr/>
                      <p:nvPr/>
                    </p:nvCxnSpPr>
                    <p:spPr>
                      <a:xfrm>
                        <a:off x="2483768" y="4405754"/>
                        <a:ext cx="142161" cy="0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2" name="Straight Arrow Connector 171"/>
                      <p:cNvCxnSpPr/>
                      <p:nvPr/>
                    </p:nvCxnSpPr>
                    <p:spPr>
                      <a:xfrm>
                        <a:off x="1187624" y="4102042"/>
                        <a:ext cx="0" cy="51684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3" name="Straight Arrow Connector 172"/>
                      <p:cNvCxnSpPr/>
                      <p:nvPr/>
                    </p:nvCxnSpPr>
                    <p:spPr>
                      <a:xfrm>
                        <a:off x="4067944" y="1707808"/>
                        <a:ext cx="144016" cy="0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4" name="Straight Arrow Connector 173"/>
                      <p:cNvCxnSpPr/>
                      <p:nvPr/>
                    </p:nvCxnSpPr>
                    <p:spPr>
                      <a:xfrm flipH="1">
                        <a:off x="561975" y="5701898"/>
                        <a:ext cx="22795" cy="0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5" name="Straight Arrow Connector 174"/>
                      <p:cNvCxnSpPr/>
                      <p:nvPr/>
                    </p:nvCxnSpPr>
                    <p:spPr>
                      <a:xfrm flipH="1">
                        <a:off x="444463" y="3151041"/>
                        <a:ext cx="117512" cy="0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6" name="Straight Arrow Connector 175"/>
                      <p:cNvCxnSpPr/>
                      <p:nvPr/>
                    </p:nvCxnSpPr>
                    <p:spPr>
                      <a:xfrm>
                        <a:off x="1259632" y="2873083"/>
                        <a:ext cx="0" cy="555917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7" name="Straight Arrow Connector 176"/>
                      <p:cNvCxnSpPr/>
                      <p:nvPr/>
                    </p:nvCxnSpPr>
                    <p:spPr>
                      <a:xfrm flipV="1">
                        <a:off x="2555776" y="2873084"/>
                        <a:ext cx="0" cy="555916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78" name="TextBox 177"/>
                      <p:cNvSpPr txBox="1"/>
                      <p:nvPr/>
                    </p:nvSpPr>
                    <p:spPr>
                      <a:xfrm>
                        <a:off x="3309776" y="1423809"/>
                        <a:ext cx="47281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AU" sz="1200" b="1" dirty="0" smtClean="0"/>
                          <a:t>QCO</a:t>
                        </a:r>
                        <a:endParaRPr lang="en-AU" sz="1200" b="1" dirty="0"/>
                      </a:p>
                    </p:txBody>
                  </p:sp>
                  <p:sp>
                    <p:nvSpPr>
                      <p:cNvPr id="179" name="TextBox 178"/>
                      <p:cNvSpPr txBox="1"/>
                      <p:nvPr/>
                    </p:nvSpPr>
                    <p:spPr>
                      <a:xfrm>
                        <a:off x="3419872" y="5733256"/>
                        <a:ext cx="140415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AU" sz="1200" b="1" dirty="0" smtClean="0"/>
                          <a:t>QBODY = QCO - QH</a:t>
                        </a:r>
                        <a:endParaRPr lang="en-AU" sz="1200" b="1" dirty="0"/>
                      </a:p>
                    </p:txBody>
                  </p:sp>
                  <p:sp>
                    <p:nvSpPr>
                      <p:cNvPr id="180" name="TextBox 179"/>
                      <p:cNvSpPr txBox="1"/>
                      <p:nvPr/>
                    </p:nvSpPr>
                    <p:spPr>
                      <a:xfrm>
                        <a:off x="4704804" y="2719953"/>
                        <a:ext cx="47281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AU" sz="1200" b="1" dirty="0" smtClean="0"/>
                          <a:t>QH</a:t>
                        </a:r>
                        <a:endParaRPr lang="en-AU" sz="1200" b="1" dirty="0"/>
                      </a:p>
                    </p:txBody>
                  </p:sp>
                  <p:sp>
                    <p:nvSpPr>
                      <p:cNvPr id="181" name="TextBox 180"/>
                      <p:cNvSpPr txBox="1"/>
                      <p:nvPr/>
                    </p:nvSpPr>
                    <p:spPr>
                      <a:xfrm>
                        <a:off x="755576" y="3007985"/>
                        <a:ext cx="655490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AU" sz="1200" b="1" dirty="0" smtClean="0"/>
                          <a:t>KOFF</a:t>
                        </a:r>
                        <a:endParaRPr lang="en-AU" sz="1200" b="1" dirty="0"/>
                      </a:p>
                    </p:txBody>
                  </p:sp>
                  <p:sp>
                    <p:nvSpPr>
                      <p:cNvPr id="182" name="TextBox 181"/>
                      <p:cNvSpPr txBox="1"/>
                      <p:nvPr/>
                    </p:nvSpPr>
                    <p:spPr>
                      <a:xfrm>
                        <a:off x="2548358" y="3007985"/>
                        <a:ext cx="655490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AU" sz="1200" b="1" dirty="0" smtClean="0"/>
                          <a:t>KON</a:t>
                        </a:r>
                        <a:endParaRPr lang="en-AU" sz="1200" b="1" dirty="0"/>
                      </a:p>
                    </p:txBody>
                  </p:sp>
                  <p:sp>
                    <p:nvSpPr>
                      <p:cNvPr id="183" name="TextBox 182"/>
                      <p:cNvSpPr txBox="1"/>
                      <p:nvPr/>
                    </p:nvSpPr>
                    <p:spPr>
                      <a:xfrm>
                        <a:off x="2336657" y="4509120"/>
                        <a:ext cx="57114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AU" sz="1200" b="1" dirty="0"/>
                          <a:t>Q</a:t>
                        </a:r>
                        <a:r>
                          <a:rPr lang="en-AU" sz="1200" b="1" dirty="0" smtClean="0"/>
                          <a:t>BILE</a:t>
                        </a:r>
                        <a:endParaRPr lang="en-AU" sz="1200" b="1" dirty="0"/>
                      </a:p>
                    </p:txBody>
                  </p:sp>
                  <p:sp>
                    <p:nvSpPr>
                      <p:cNvPr id="184" name="TextBox 183"/>
                      <p:cNvSpPr txBox="1"/>
                      <p:nvPr/>
                    </p:nvSpPr>
                    <p:spPr>
                      <a:xfrm>
                        <a:off x="3275856" y="3789040"/>
                        <a:ext cx="720079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AU" sz="1200" b="1" dirty="0" smtClean="0"/>
                          <a:t>KREABS</a:t>
                        </a:r>
                        <a:endParaRPr lang="en-AU" sz="1200" b="1" dirty="0"/>
                      </a:p>
                    </p:txBody>
                  </p:sp>
                  <p:sp>
                    <p:nvSpPr>
                      <p:cNvPr id="185" name="TextBox 184"/>
                      <p:cNvSpPr txBox="1"/>
                      <p:nvPr/>
                    </p:nvSpPr>
                    <p:spPr>
                      <a:xfrm>
                        <a:off x="3851921" y="4592161"/>
                        <a:ext cx="720079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AU" sz="1200" b="1" dirty="0" smtClean="0"/>
                          <a:t>KE</a:t>
                        </a:r>
                        <a:endParaRPr lang="en-AU" sz="1200" b="1" dirty="0"/>
                      </a:p>
                    </p:txBody>
                  </p:sp>
                  <p:sp>
                    <p:nvSpPr>
                      <p:cNvPr id="186" name="TextBox 185"/>
                      <p:cNvSpPr txBox="1"/>
                      <p:nvPr/>
                    </p:nvSpPr>
                    <p:spPr>
                      <a:xfrm>
                        <a:off x="683569" y="3944089"/>
                        <a:ext cx="720079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AU" sz="1200" b="1" dirty="0" smtClean="0"/>
                          <a:t>CLINT</a:t>
                        </a:r>
                        <a:endParaRPr lang="en-AU" sz="1200" b="1" dirty="0"/>
                      </a:p>
                    </p:txBody>
                  </p:sp>
                  <p:cxnSp>
                    <p:nvCxnSpPr>
                      <p:cNvPr id="187" name="Straight Arrow Connector 186"/>
                      <p:cNvCxnSpPr/>
                      <p:nvPr/>
                    </p:nvCxnSpPr>
                    <p:spPr>
                      <a:xfrm flipV="1">
                        <a:off x="3885772" y="3609020"/>
                        <a:ext cx="0" cy="4646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8" name="Straight Arrow Connector 187"/>
                      <p:cNvCxnSpPr/>
                      <p:nvPr/>
                    </p:nvCxnSpPr>
                    <p:spPr>
                      <a:xfrm>
                        <a:off x="3885772" y="4869160"/>
                        <a:ext cx="0" cy="60975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39" name="Rectangle 138"/>
                    <p:cNvSpPr/>
                    <p:nvPr/>
                  </p:nvSpPr>
                  <p:spPr>
                    <a:xfrm>
                      <a:off x="2853389" y="2976626"/>
                      <a:ext cx="1351154" cy="40011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AU" sz="1000" dirty="0"/>
                        <a:t> </a:t>
                      </a:r>
                      <a:r>
                        <a:rPr lang="en-AU" sz="1000" b="1" dirty="0"/>
                        <a:t>KD = KOFF/KON    </a:t>
                      </a:r>
                    </a:p>
                    <a:p>
                      <a:r>
                        <a:rPr lang="en-AU" sz="1000" b="1" dirty="0"/>
                        <a:t> </a:t>
                      </a:r>
                      <a:r>
                        <a:rPr lang="en-AU" sz="1000" b="1" dirty="0" smtClean="0"/>
                        <a:t>FU </a:t>
                      </a:r>
                      <a:r>
                        <a:rPr lang="en-AU" sz="1000" b="1" dirty="0"/>
                        <a:t>= 1/(1+PROT/KD</a:t>
                      </a:r>
                      <a:r>
                        <a:rPr lang="en-AU" sz="1000" dirty="0"/>
                        <a:t>)  </a:t>
                      </a:r>
                    </a:p>
                  </p:txBody>
                </p:sp>
              </p:grpSp>
              <p:sp>
                <p:nvSpPr>
                  <p:cNvPr id="118" name="TextBox 117"/>
                  <p:cNvSpPr txBox="1"/>
                  <p:nvPr/>
                </p:nvSpPr>
                <p:spPr>
                  <a:xfrm>
                    <a:off x="561975" y="1847547"/>
                    <a:ext cx="1879626" cy="369332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AU" dirty="0" smtClean="0"/>
                      <a:t>2:LUNG</a:t>
                    </a:r>
                    <a:endParaRPr lang="en-AU" dirty="0"/>
                  </a:p>
                </p:txBody>
              </p:sp>
              <p:sp>
                <p:nvSpPr>
                  <p:cNvPr id="119" name="TextBox 118"/>
                  <p:cNvSpPr txBox="1"/>
                  <p:nvPr/>
                </p:nvSpPr>
                <p:spPr>
                  <a:xfrm>
                    <a:off x="604142" y="3717032"/>
                    <a:ext cx="1879626" cy="369332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AU" dirty="0" smtClean="0"/>
                      <a:t>3:LIVER</a:t>
                    </a:r>
                    <a:endParaRPr lang="en-AU" dirty="0"/>
                  </a:p>
                </p:txBody>
              </p:sp>
              <p:sp>
                <p:nvSpPr>
                  <p:cNvPr id="120" name="TextBox 119"/>
                  <p:cNvSpPr txBox="1"/>
                  <p:nvPr/>
                </p:nvSpPr>
                <p:spPr>
                  <a:xfrm>
                    <a:off x="513681" y="5439727"/>
                    <a:ext cx="1879626" cy="369332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AU" dirty="0" smtClean="0"/>
                      <a:t>4:BODY</a:t>
                    </a:r>
                    <a:endParaRPr lang="en-AU" dirty="0"/>
                  </a:p>
                </p:txBody>
              </p:sp>
              <p:cxnSp>
                <p:nvCxnSpPr>
                  <p:cNvPr id="121" name="Elbow Connector 120"/>
                  <p:cNvCxnSpPr>
                    <a:stCxn id="141" idx="0"/>
                    <a:endCxn id="119" idx="2"/>
                  </p:cNvCxnSpPr>
                  <p:nvPr/>
                </p:nvCxnSpPr>
                <p:spPr>
                  <a:xfrm rot="16200000" flipH="1" flipV="1">
                    <a:off x="2589337" y="1208872"/>
                    <a:ext cx="1832109" cy="3922873"/>
                  </a:xfrm>
                  <a:prstGeom prst="bentConnector5">
                    <a:avLst>
                      <a:gd name="adj1" fmla="val -12477"/>
                      <a:gd name="adj2" fmla="val 50000"/>
                      <a:gd name="adj3" fmla="val 112477"/>
                    </a:avLst>
                  </a:prstGeom>
                  <a:ln w="571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Arrow Connector 121"/>
                  <p:cNvCxnSpPr/>
                  <p:nvPr/>
                </p:nvCxnSpPr>
                <p:spPr>
                  <a:xfrm>
                    <a:off x="4026849" y="2032213"/>
                    <a:ext cx="311113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Elbow Connector 122"/>
                  <p:cNvCxnSpPr>
                    <a:stCxn id="118" idx="3"/>
                    <a:endCxn id="120" idx="3"/>
                  </p:cNvCxnSpPr>
                  <p:nvPr/>
                </p:nvCxnSpPr>
                <p:spPr>
                  <a:xfrm flipH="1">
                    <a:off x="2393307" y="2032213"/>
                    <a:ext cx="48294" cy="3592180"/>
                  </a:xfrm>
                  <a:prstGeom prst="bentConnector3">
                    <a:avLst>
                      <a:gd name="adj1" fmla="val -1812585"/>
                    </a:avLst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Elbow Connector 123"/>
                  <p:cNvCxnSpPr>
                    <a:stCxn id="118" idx="1"/>
                    <a:endCxn id="120" idx="1"/>
                  </p:cNvCxnSpPr>
                  <p:nvPr/>
                </p:nvCxnSpPr>
                <p:spPr>
                  <a:xfrm rot="10800000" flipV="1">
                    <a:off x="513681" y="2032213"/>
                    <a:ext cx="48294" cy="3592180"/>
                  </a:xfrm>
                  <a:prstGeom prst="bentConnector3">
                    <a:avLst>
                      <a:gd name="adj1" fmla="val 965886"/>
                    </a:avLst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/>
                  <p:cNvCxnSpPr>
                    <a:stCxn id="119" idx="3"/>
                  </p:cNvCxnSpPr>
                  <p:nvPr/>
                </p:nvCxnSpPr>
                <p:spPr>
                  <a:xfrm>
                    <a:off x="2483768" y="3901698"/>
                    <a:ext cx="833313" cy="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/>
                  <p:cNvCxnSpPr>
                    <a:endCxn id="119" idx="1"/>
                  </p:cNvCxnSpPr>
                  <p:nvPr/>
                </p:nvCxnSpPr>
                <p:spPr>
                  <a:xfrm>
                    <a:off x="97980" y="3901698"/>
                    <a:ext cx="506162" cy="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7" name="TextBox 126"/>
                  <p:cNvSpPr txBox="1"/>
                  <p:nvPr/>
                </p:nvSpPr>
                <p:spPr>
                  <a:xfrm>
                    <a:off x="1912658" y="4342456"/>
                    <a:ext cx="83869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AU" sz="1200" b="1" dirty="0" smtClean="0"/>
                      <a:t>CLL</a:t>
                    </a:r>
                    <a:endParaRPr lang="en-AU" sz="1200" b="1" dirty="0"/>
                  </a:p>
                </p:txBody>
              </p:sp>
              <p:sp>
                <p:nvSpPr>
                  <p:cNvPr id="128" name="TextBox 127"/>
                  <p:cNvSpPr txBox="1"/>
                  <p:nvPr/>
                </p:nvSpPr>
                <p:spPr>
                  <a:xfrm>
                    <a:off x="2483768" y="2827095"/>
                    <a:ext cx="765319" cy="369332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AU" dirty="0" smtClean="0"/>
                      <a:t>1:GUT </a:t>
                    </a:r>
                    <a:endParaRPr lang="en-AU" dirty="0"/>
                  </a:p>
                </p:txBody>
              </p:sp>
              <p:cxnSp>
                <p:nvCxnSpPr>
                  <p:cNvPr id="129" name="Straight Arrow Connector 128"/>
                  <p:cNvCxnSpPr/>
                  <p:nvPr/>
                </p:nvCxnSpPr>
                <p:spPr>
                  <a:xfrm>
                    <a:off x="2890416" y="3196427"/>
                    <a:ext cx="0" cy="705271"/>
                  </a:xfrm>
                  <a:prstGeom prst="straightConnector1">
                    <a:avLst/>
                  </a:prstGeom>
                  <a:ln w="1905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0" name="TextBox 129"/>
                  <p:cNvSpPr txBox="1"/>
                  <p:nvPr/>
                </p:nvSpPr>
                <p:spPr>
                  <a:xfrm>
                    <a:off x="8106840" y="3882155"/>
                    <a:ext cx="569615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AU" sz="1200" b="1" dirty="0" smtClean="0"/>
                      <a:t>KA</a:t>
                    </a:r>
                    <a:endParaRPr lang="en-AU" sz="1200" b="1" dirty="0"/>
                  </a:p>
                </p:txBody>
              </p:sp>
              <p:sp>
                <p:nvSpPr>
                  <p:cNvPr id="131" name="TextBox 130"/>
                  <p:cNvSpPr txBox="1"/>
                  <p:nvPr/>
                </p:nvSpPr>
                <p:spPr>
                  <a:xfrm>
                    <a:off x="2383781" y="3175097"/>
                    <a:ext cx="67605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AU" sz="1200" b="1" dirty="0" smtClean="0"/>
                      <a:t>KAL</a:t>
                    </a:r>
                    <a:endParaRPr lang="en-AU" sz="1200" b="1" dirty="0"/>
                  </a:p>
                </p:txBody>
              </p:sp>
              <p:sp>
                <p:nvSpPr>
                  <p:cNvPr id="132" name="TextBox 131"/>
                  <p:cNvSpPr txBox="1"/>
                  <p:nvPr/>
                </p:nvSpPr>
                <p:spPr>
                  <a:xfrm>
                    <a:off x="361683" y="1228110"/>
                    <a:ext cx="25427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AU" dirty="0" smtClean="0"/>
                      <a:t>Leflunomide </a:t>
                    </a:r>
                    <a:r>
                      <a:rPr lang="en-AU" dirty="0"/>
                      <a:t>c</a:t>
                    </a:r>
                    <a:r>
                      <a:rPr lang="en-AU" dirty="0" smtClean="0"/>
                      <a:t>onversion</a:t>
                    </a:r>
                    <a:endParaRPr lang="en-AU" dirty="0"/>
                  </a:p>
                </p:txBody>
              </p:sp>
              <p:cxnSp>
                <p:nvCxnSpPr>
                  <p:cNvPr id="133" name="Straight Connector 132"/>
                  <p:cNvCxnSpPr/>
                  <p:nvPr/>
                </p:nvCxnSpPr>
                <p:spPr>
                  <a:xfrm>
                    <a:off x="978421" y="4086666"/>
                    <a:ext cx="0" cy="376012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Straight Arrow Connector 133"/>
                  <p:cNvCxnSpPr/>
                  <p:nvPr/>
                </p:nvCxnSpPr>
                <p:spPr>
                  <a:xfrm>
                    <a:off x="978421" y="4207374"/>
                    <a:ext cx="0" cy="79209"/>
                  </a:xfrm>
                  <a:prstGeom prst="straightConnector1">
                    <a:avLst/>
                  </a:prstGeom>
                  <a:ln w="1905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5" name="TextBox 134"/>
                  <p:cNvSpPr txBox="1"/>
                  <p:nvPr/>
                </p:nvSpPr>
                <p:spPr>
                  <a:xfrm>
                    <a:off x="509873" y="4486420"/>
                    <a:ext cx="931801" cy="276999"/>
                  </a:xfrm>
                  <a:prstGeom prst="rect">
                    <a:avLst/>
                  </a:prstGeom>
                  <a:solidFill>
                    <a:srgbClr val="FFFF00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AU" sz="1200" dirty="0" smtClean="0"/>
                      <a:t>5:Clearance</a:t>
                    </a:r>
                    <a:endParaRPr lang="en-AU" sz="1200" dirty="0"/>
                  </a:p>
                </p:txBody>
              </p:sp>
              <p:sp>
                <p:nvSpPr>
                  <p:cNvPr id="136" name="TextBox 135"/>
                  <p:cNvSpPr txBox="1"/>
                  <p:nvPr/>
                </p:nvSpPr>
                <p:spPr>
                  <a:xfrm>
                    <a:off x="5047482" y="1597442"/>
                    <a:ext cx="23328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AU" dirty="0" smtClean="0"/>
                      <a:t>Teriflunomide</a:t>
                    </a:r>
                    <a:endParaRPr lang="en-AU" dirty="0"/>
                  </a:p>
                </p:txBody>
              </p:sp>
              <p:cxnSp>
                <p:nvCxnSpPr>
                  <p:cNvPr id="137" name="Straight Arrow Connector 136"/>
                  <p:cNvCxnSpPr/>
                  <p:nvPr/>
                </p:nvCxnSpPr>
                <p:spPr>
                  <a:xfrm>
                    <a:off x="2371785" y="4326434"/>
                    <a:ext cx="311113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0" name="Elbow Connector 109"/>
                <p:cNvCxnSpPr>
                  <a:stCxn id="118" idx="0"/>
                  <a:endCxn id="141" idx="0"/>
                </p:cNvCxnSpPr>
                <p:nvPr/>
              </p:nvCxnSpPr>
              <p:spPr>
                <a:xfrm rot="16200000" flipH="1">
                  <a:off x="3280954" y="68381"/>
                  <a:ext cx="406708" cy="3965040"/>
                </a:xfrm>
                <a:prstGeom prst="bentConnector3">
                  <a:avLst>
                    <a:gd name="adj1" fmla="val -56207"/>
                  </a:avLst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/>
                <p:cNvCxnSpPr/>
                <p:nvPr/>
              </p:nvCxnSpPr>
              <p:spPr>
                <a:xfrm>
                  <a:off x="3779912" y="1619214"/>
                  <a:ext cx="222144" cy="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TextBox 111"/>
                <p:cNvSpPr txBox="1"/>
                <p:nvPr/>
              </p:nvSpPr>
              <p:spPr>
                <a:xfrm>
                  <a:off x="2555776" y="1772816"/>
                  <a:ext cx="47281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1200" b="1" dirty="0" smtClean="0"/>
                    <a:t>QCO</a:t>
                  </a:r>
                  <a:endParaRPr lang="en-AU" sz="1200" b="1" dirty="0"/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2483768" y="3872081"/>
                  <a:ext cx="47281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1200" b="1" dirty="0" smtClean="0"/>
                    <a:t>QH</a:t>
                  </a:r>
                  <a:endParaRPr lang="en-AU" sz="1200" b="1" dirty="0"/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2303749" y="5630760"/>
                  <a:ext cx="132843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1000" b="1" dirty="0" smtClean="0"/>
                    <a:t>QBODY = QCO - QH</a:t>
                  </a:r>
                  <a:endParaRPr lang="en-AU" sz="1000" b="1" dirty="0"/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467545" y="4158967"/>
                  <a:ext cx="72007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1200" b="1" dirty="0" smtClean="0"/>
                    <a:t>CLLM</a:t>
                  </a:r>
                  <a:endParaRPr lang="en-AU" sz="1200" b="1" dirty="0"/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3851920" y="1340768"/>
                  <a:ext cx="165618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1100" dirty="0" smtClean="0"/>
                    <a:t>Blood born degradation</a:t>
                  </a:r>
                </a:p>
              </p:txBody>
            </p:sp>
          </p:grpSp>
          <p:cxnSp>
            <p:nvCxnSpPr>
              <p:cNvPr id="107" name="Elbow Connector 106"/>
              <p:cNvCxnSpPr>
                <a:stCxn id="120" idx="2"/>
                <a:endCxn id="141" idx="0"/>
              </p:cNvCxnSpPr>
              <p:nvPr/>
            </p:nvCxnSpPr>
            <p:spPr>
              <a:xfrm rot="5400000" flipH="1" flipV="1">
                <a:off x="1682759" y="2024990"/>
                <a:ext cx="3554804" cy="4013334"/>
              </a:xfrm>
              <a:prstGeom prst="bentConnector5">
                <a:avLst>
                  <a:gd name="adj1" fmla="val -6431"/>
                  <a:gd name="adj2" fmla="val 50000"/>
                  <a:gd name="adj3" fmla="val 106431"/>
                </a:avLst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Box 107"/>
              <p:cNvSpPr txBox="1"/>
              <p:nvPr/>
            </p:nvSpPr>
            <p:spPr>
              <a:xfrm>
                <a:off x="1660897" y="6083971"/>
                <a:ext cx="165618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100" dirty="0" smtClean="0"/>
                  <a:t>Blood born degradation</a:t>
                </a:r>
                <a:endParaRPr lang="en-AU" sz="1100" dirty="0"/>
              </a:p>
            </p:txBody>
          </p:sp>
        </p:grpSp>
        <p:cxnSp>
          <p:nvCxnSpPr>
            <p:cNvPr id="100" name="Straight Arrow Connector 99"/>
            <p:cNvCxnSpPr/>
            <p:nvPr/>
          </p:nvCxnSpPr>
          <p:spPr>
            <a:xfrm>
              <a:off x="2541858" y="6043060"/>
              <a:ext cx="31111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2915816" y="2032213"/>
              <a:ext cx="14401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flipH="1">
              <a:off x="2757434" y="3898426"/>
              <a:ext cx="131165" cy="327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>
              <a:off x="3317081" y="5013176"/>
              <a:ext cx="0" cy="30835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flipV="1">
              <a:off x="98425" y="4787567"/>
              <a:ext cx="0" cy="9727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V="1">
              <a:off x="97980" y="2996952"/>
              <a:ext cx="0" cy="9727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7014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138"/>
          <p:cNvGrpSpPr/>
          <p:nvPr/>
        </p:nvGrpSpPr>
        <p:grpSpPr>
          <a:xfrm>
            <a:off x="97980" y="1228110"/>
            <a:ext cx="8836953" cy="5513258"/>
            <a:chOff x="97980" y="1228110"/>
            <a:chExt cx="8836953" cy="5513258"/>
          </a:xfrm>
        </p:grpSpPr>
        <p:grpSp>
          <p:nvGrpSpPr>
            <p:cNvPr id="5" name="Group 4"/>
            <p:cNvGrpSpPr/>
            <p:nvPr/>
          </p:nvGrpSpPr>
          <p:grpSpPr>
            <a:xfrm>
              <a:off x="97980" y="1228110"/>
              <a:ext cx="8836953" cy="5513258"/>
              <a:chOff x="97980" y="1228110"/>
              <a:chExt cx="8836953" cy="5513258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97980" y="1228110"/>
                <a:ext cx="8836953" cy="5513258"/>
                <a:chOff x="97980" y="1228110"/>
                <a:chExt cx="8836953" cy="5513258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97980" y="1228110"/>
                  <a:ext cx="8836953" cy="5513258"/>
                  <a:chOff x="97980" y="1228110"/>
                  <a:chExt cx="8836953" cy="5513258"/>
                </a:xfrm>
              </p:grpSpPr>
              <p:grpSp>
                <p:nvGrpSpPr>
                  <p:cNvPr id="16" name="Group 15"/>
                  <p:cNvGrpSpPr/>
                  <p:nvPr/>
                </p:nvGrpSpPr>
                <p:grpSpPr>
                  <a:xfrm>
                    <a:off x="97980" y="1228110"/>
                    <a:ext cx="8836953" cy="5513258"/>
                    <a:chOff x="97980" y="1228110"/>
                    <a:chExt cx="8836953" cy="5513258"/>
                  </a:xfrm>
                </p:grpSpPr>
                <p:grpSp>
                  <p:nvGrpSpPr>
                    <p:cNvPr id="24" name="Group 23"/>
                    <p:cNvGrpSpPr/>
                    <p:nvPr/>
                  </p:nvGrpSpPr>
                  <p:grpSpPr>
                    <a:xfrm>
                      <a:off x="3632187" y="2154922"/>
                      <a:ext cx="5302746" cy="4586446"/>
                      <a:chOff x="1789534" y="1484784"/>
                      <a:chExt cx="5302746" cy="4586446"/>
                    </a:xfrm>
                  </p:grpSpPr>
                  <p:grpSp>
                    <p:nvGrpSpPr>
                      <p:cNvPr id="45" name="Group 44"/>
                      <p:cNvGrpSpPr/>
                      <p:nvPr/>
                    </p:nvGrpSpPr>
                    <p:grpSpPr>
                      <a:xfrm>
                        <a:off x="1789534" y="1484784"/>
                        <a:ext cx="5302746" cy="4586446"/>
                        <a:chOff x="133350" y="1423809"/>
                        <a:chExt cx="5302746" cy="4586446"/>
                      </a:xfrm>
                    </p:grpSpPr>
                    <p:sp>
                      <p:nvSpPr>
                        <p:cNvPr id="47" name="TextBox 46"/>
                        <p:cNvSpPr txBox="1"/>
                        <p:nvPr/>
                      </p:nvSpPr>
                      <p:spPr>
                        <a:xfrm>
                          <a:off x="2915816" y="1772816"/>
                          <a:ext cx="1646659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endParaRPr lang="en-AU"/>
                        </a:p>
                      </p:txBody>
                    </p:sp>
                    <p:sp>
                      <p:nvSpPr>
                        <p:cNvPr id="48" name="TextBox 47"/>
                        <p:cNvSpPr txBox="1"/>
                        <p:nvPr/>
                      </p:nvSpPr>
                      <p:spPr>
                        <a:xfrm>
                          <a:off x="1028178" y="1523142"/>
                          <a:ext cx="1879626" cy="369332"/>
                        </a:xfrm>
                        <a:prstGeom prst="rect">
                          <a:avLst/>
                        </a:prstGeom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AU" dirty="0"/>
                            <a:t>9</a:t>
                          </a:r>
                          <a:r>
                            <a:rPr lang="en-AU" dirty="0" smtClean="0"/>
                            <a:t>:LUNG</a:t>
                          </a:r>
                          <a:endParaRPr lang="en-AU" dirty="0"/>
                        </a:p>
                      </p:txBody>
                    </p:sp>
                    <p:sp>
                      <p:nvSpPr>
                        <p:cNvPr id="49" name="TextBox 48"/>
                        <p:cNvSpPr txBox="1"/>
                        <p:nvPr/>
                      </p:nvSpPr>
                      <p:spPr>
                        <a:xfrm>
                          <a:off x="1036190" y="2503751"/>
                          <a:ext cx="1879626" cy="369332"/>
                        </a:xfrm>
                        <a:prstGeom prst="rect">
                          <a:avLst/>
                        </a:prstGeom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AU" dirty="0" smtClean="0"/>
                            <a:t>10:LIVER BOUND</a:t>
                          </a:r>
                          <a:endParaRPr lang="en-AU" dirty="0"/>
                        </a:p>
                      </p:txBody>
                    </p:sp>
                    <p:sp>
                      <p:nvSpPr>
                        <p:cNvPr id="50" name="TextBox 49"/>
                        <p:cNvSpPr txBox="1"/>
                        <p:nvPr/>
                      </p:nvSpPr>
                      <p:spPr>
                        <a:xfrm>
                          <a:off x="1036189" y="3429000"/>
                          <a:ext cx="1981189" cy="338554"/>
                        </a:xfrm>
                        <a:prstGeom prst="rect">
                          <a:avLst/>
                        </a:prstGeom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AU" sz="1600" dirty="0" smtClean="0"/>
                            <a:t>11:LIVER UNBOUND</a:t>
                          </a:r>
                          <a:endParaRPr lang="en-AU" sz="1600" dirty="0"/>
                        </a:p>
                      </p:txBody>
                    </p:sp>
                    <p:sp>
                      <p:nvSpPr>
                        <p:cNvPr id="51" name="TextBox 50"/>
                        <p:cNvSpPr txBox="1"/>
                        <p:nvPr/>
                      </p:nvSpPr>
                      <p:spPr>
                        <a:xfrm>
                          <a:off x="3275856" y="4221088"/>
                          <a:ext cx="1224136" cy="369332"/>
                        </a:xfrm>
                        <a:prstGeom prst="rect">
                          <a:avLst/>
                        </a:prstGeom>
                        <a:solidFill>
                          <a:schemeClr val="accent3">
                            <a:lumMod val="75000"/>
                          </a:schemeClr>
                        </a:solidFill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AU" dirty="0" smtClean="0"/>
                            <a:t>13:BILE</a:t>
                          </a:r>
                          <a:endParaRPr lang="en-AU" dirty="0"/>
                        </a:p>
                      </p:txBody>
                    </p:sp>
                    <p:sp>
                      <p:nvSpPr>
                        <p:cNvPr id="52" name="TextBox 51"/>
                        <p:cNvSpPr txBox="1"/>
                        <p:nvPr/>
                      </p:nvSpPr>
                      <p:spPr>
                        <a:xfrm>
                          <a:off x="1036190" y="5517232"/>
                          <a:ext cx="1879626" cy="369332"/>
                        </a:xfrm>
                        <a:prstGeom prst="rect">
                          <a:avLst/>
                        </a:prstGeom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AU" dirty="0" smtClean="0"/>
                            <a:t>12:BODY</a:t>
                          </a:r>
                          <a:endParaRPr lang="en-AU" dirty="0"/>
                        </a:p>
                      </p:txBody>
                    </p:sp>
                    <p:sp>
                      <p:nvSpPr>
                        <p:cNvPr id="53" name="TextBox 52"/>
                        <p:cNvSpPr txBox="1"/>
                        <p:nvPr/>
                      </p:nvSpPr>
                      <p:spPr>
                        <a:xfrm>
                          <a:off x="4211960" y="3840723"/>
                          <a:ext cx="792088" cy="369332"/>
                        </a:xfrm>
                        <a:prstGeom prst="rect">
                          <a:avLst/>
                        </a:prstGeom>
                        <a:solidFill>
                          <a:srgbClr val="00B050"/>
                        </a:solidFill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AU" dirty="0"/>
                            <a:t>7</a:t>
                          </a:r>
                          <a:r>
                            <a:rPr lang="en-AU" dirty="0" smtClean="0"/>
                            <a:t>:GUT</a:t>
                          </a:r>
                          <a:endParaRPr lang="en-AU" dirty="0"/>
                        </a:p>
                      </p:txBody>
                    </p:sp>
                    <p:cxnSp>
                      <p:nvCxnSpPr>
                        <p:cNvPr id="54" name="Straight Connector 53"/>
                        <p:cNvCxnSpPr>
                          <a:stCxn id="48" idx="3"/>
                        </p:cNvCxnSpPr>
                        <p:nvPr/>
                      </p:nvCxnSpPr>
                      <p:spPr>
                        <a:xfrm>
                          <a:off x="2907804" y="1707808"/>
                          <a:ext cx="2528292" cy="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5" name="Straight Connector 54"/>
                        <p:cNvCxnSpPr/>
                        <p:nvPr/>
                      </p:nvCxnSpPr>
                      <p:spPr>
                        <a:xfrm>
                          <a:off x="5436096" y="1707808"/>
                          <a:ext cx="0" cy="399409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6" name="Straight Connector 55"/>
                        <p:cNvCxnSpPr>
                          <a:stCxn id="52" idx="3"/>
                        </p:cNvCxnSpPr>
                        <p:nvPr/>
                      </p:nvCxnSpPr>
                      <p:spPr>
                        <a:xfrm>
                          <a:off x="2915816" y="5701898"/>
                          <a:ext cx="2520280" cy="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7" name="Straight Connector 56"/>
                        <p:cNvCxnSpPr/>
                        <p:nvPr/>
                      </p:nvCxnSpPr>
                      <p:spPr>
                        <a:xfrm>
                          <a:off x="3419872" y="2996952"/>
                          <a:ext cx="2016224" cy="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8" name="Straight Connector 57"/>
                        <p:cNvCxnSpPr>
                          <a:stCxn id="49" idx="3"/>
                        </p:cNvCxnSpPr>
                        <p:nvPr/>
                      </p:nvCxnSpPr>
                      <p:spPr>
                        <a:xfrm>
                          <a:off x="2915816" y="2688417"/>
                          <a:ext cx="504056" cy="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9" name="Straight Connector 58"/>
                        <p:cNvCxnSpPr>
                          <a:stCxn id="50" idx="3"/>
                        </p:cNvCxnSpPr>
                        <p:nvPr/>
                      </p:nvCxnSpPr>
                      <p:spPr>
                        <a:xfrm flipV="1">
                          <a:off x="3017378" y="3613667"/>
                          <a:ext cx="402494" cy="3692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0" name="Straight Connector 59"/>
                        <p:cNvCxnSpPr/>
                        <p:nvPr/>
                      </p:nvCxnSpPr>
                      <p:spPr>
                        <a:xfrm>
                          <a:off x="3419872" y="2688417"/>
                          <a:ext cx="0" cy="925249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2" name="Straight Connector 61"/>
                        <p:cNvCxnSpPr>
                          <a:stCxn id="51" idx="0"/>
                        </p:cNvCxnSpPr>
                        <p:nvPr/>
                      </p:nvCxnSpPr>
                      <p:spPr>
                        <a:xfrm flipH="1" flipV="1">
                          <a:off x="3881475" y="3555470"/>
                          <a:ext cx="6449" cy="665618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3" name="Straight Connector 62"/>
                        <p:cNvCxnSpPr/>
                        <p:nvPr/>
                      </p:nvCxnSpPr>
                      <p:spPr>
                        <a:xfrm>
                          <a:off x="133350" y="1707808"/>
                          <a:ext cx="0" cy="399409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4" name="Straight Connector 63"/>
                        <p:cNvCxnSpPr>
                          <a:stCxn id="48" idx="1"/>
                        </p:cNvCxnSpPr>
                        <p:nvPr/>
                      </p:nvCxnSpPr>
                      <p:spPr>
                        <a:xfrm flipH="1">
                          <a:off x="133350" y="1707808"/>
                          <a:ext cx="894828" cy="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5" name="Straight Connector 64"/>
                        <p:cNvCxnSpPr>
                          <a:stCxn id="52" idx="1"/>
                        </p:cNvCxnSpPr>
                        <p:nvPr/>
                      </p:nvCxnSpPr>
                      <p:spPr>
                        <a:xfrm flipH="1">
                          <a:off x="133350" y="5701898"/>
                          <a:ext cx="902840" cy="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6" name="Straight Connector 65"/>
                        <p:cNvCxnSpPr>
                          <a:stCxn id="49" idx="1"/>
                        </p:cNvCxnSpPr>
                        <p:nvPr/>
                      </p:nvCxnSpPr>
                      <p:spPr>
                        <a:xfrm flipH="1">
                          <a:off x="755576" y="2688417"/>
                          <a:ext cx="280614" cy="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7" name="Straight Connector 66"/>
                        <p:cNvCxnSpPr>
                          <a:stCxn id="50" idx="1"/>
                        </p:cNvCxnSpPr>
                        <p:nvPr/>
                      </p:nvCxnSpPr>
                      <p:spPr>
                        <a:xfrm flipH="1" flipV="1">
                          <a:off x="755577" y="3613667"/>
                          <a:ext cx="280612" cy="3692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8" name="Straight Connector 67"/>
                        <p:cNvCxnSpPr/>
                        <p:nvPr/>
                      </p:nvCxnSpPr>
                      <p:spPr>
                        <a:xfrm>
                          <a:off x="755576" y="2688417"/>
                          <a:ext cx="0" cy="925249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9" name="Straight Connector 68"/>
                        <p:cNvCxnSpPr/>
                        <p:nvPr/>
                      </p:nvCxnSpPr>
                      <p:spPr>
                        <a:xfrm flipH="1">
                          <a:off x="133350" y="3151041"/>
                          <a:ext cx="622226" cy="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0" name="Straight Connector 69"/>
                        <p:cNvCxnSpPr/>
                        <p:nvPr/>
                      </p:nvCxnSpPr>
                      <p:spPr>
                        <a:xfrm>
                          <a:off x="1187624" y="3798332"/>
                          <a:ext cx="0" cy="710788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71" name="TextBox 70"/>
                        <p:cNvSpPr txBox="1"/>
                        <p:nvPr/>
                      </p:nvSpPr>
                      <p:spPr>
                        <a:xfrm>
                          <a:off x="731304" y="4653136"/>
                          <a:ext cx="1061939" cy="276999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AU" sz="1200" dirty="0" smtClean="0"/>
                            <a:t>14:Clearance</a:t>
                          </a:r>
                          <a:endParaRPr lang="en-AU" sz="1200" dirty="0"/>
                        </a:p>
                      </p:txBody>
                    </p:sp>
                    <p:cxnSp>
                      <p:nvCxnSpPr>
                        <p:cNvPr id="72" name="Elbow Connector 71"/>
                        <p:cNvCxnSpPr>
                          <a:stCxn id="50" idx="2"/>
                          <a:endCxn id="51" idx="1"/>
                        </p:cNvCxnSpPr>
                        <p:nvPr/>
                      </p:nvCxnSpPr>
                      <p:spPr>
                        <a:xfrm rot="16200000" flipH="1">
                          <a:off x="2351302" y="3481200"/>
                          <a:ext cx="600036" cy="1249072"/>
                        </a:xfrm>
                        <a:prstGeom prst="bentConnector2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3" name="Straight Connector 72"/>
                        <p:cNvCxnSpPr>
                          <a:stCxn id="51" idx="2"/>
                        </p:cNvCxnSpPr>
                        <p:nvPr/>
                      </p:nvCxnSpPr>
                      <p:spPr>
                        <a:xfrm>
                          <a:off x="3887924" y="4590420"/>
                          <a:ext cx="0" cy="422756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74" name="TextBox 73"/>
                        <p:cNvSpPr txBox="1"/>
                        <p:nvPr/>
                      </p:nvSpPr>
                      <p:spPr>
                        <a:xfrm>
                          <a:off x="3419872" y="5077946"/>
                          <a:ext cx="1008112" cy="276999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75000"/>
                          </a:schemeClr>
                        </a:solidFill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AU" sz="1200" dirty="0" smtClean="0"/>
                            <a:t>15:Clearance</a:t>
                          </a:r>
                          <a:endParaRPr lang="en-AU" sz="1200" dirty="0"/>
                        </a:p>
                      </p:txBody>
                    </p:sp>
                    <p:cxnSp>
                      <p:nvCxnSpPr>
                        <p:cNvPr id="75" name="Straight Arrow Connector 74"/>
                        <p:cNvCxnSpPr/>
                        <p:nvPr/>
                      </p:nvCxnSpPr>
                      <p:spPr>
                        <a:xfrm flipH="1">
                          <a:off x="4171950" y="2996952"/>
                          <a:ext cx="40010" cy="0"/>
                        </a:xfrm>
                        <a:prstGeom prst="straightConnector1">
                          <a:avLst/>
                        </a:prstGeom>
                        <a:ln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6" name="Straight Arrow Connector 75"/>
                        <p:cNvCxnSpPr/>
                        <p:nvPr/>
                      </p:nvCxnSpPr>
                      <p:spPr>
                        <a:xfrm flipV="1">
                          <a:off x="133350" y="2564904"/>
                          <a:ext cx="0" cy="123513"/>
                        </a:xfrm>
                        <a:prstGeom prst="straightConnector1">
                          <a:avLst/>
                        </a:prstGeom>
                        <a:ln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7" name="Straight Arrow Connector 76"/>
                        <p:cNvCxnSpPr/>
                        <p:nvPr/>
                      </p:nvCxnSpPr>
                      <p:spPr>
                        <a:xfrm>
                          <a:off x="5436096" y="4153726"/>
                          <a:ext cx="0" cy="252028"/>
                        </a:xfrm>
                        <a:prstGeom prst="straightConnector1">
                          <a:avLst/>
                        </a:prstGeom>
                        <a:ln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8" name="Straight Arrow Connector 77"/>
                        <p:cNvCxnSpPr/>
                        <p:nvPr/>
                      </p:nvCxnSpPr>
                      <p:spPr>
                        <a:xfrm>
                          <a:off x="2483768" y="4405754"/>
                          <a:ext cx="142161" cy="0"/>
                        </a:xfrm>
                        <a:prstGeom prst="straightConnector1">
                          <a:avLst/>
                        </a:prstGeom>
                        <a:ln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9" name="Straight Arrow Connector 78"/>
                        <p:cNvCxnSpPr/>
                        <p:nvPr/>
                      </p:nvCxnSpPr>
                      <p:spPr>
                        <a:xfrm>
                          <a:off x="1187624" y="4102042"/>
                          <a:ext cx="0" cy="51684"/>
                        </a:xfrm>
                        <a:prstGeom prst="straightConnector1">
                          <a:avLst/>
                        </a:prstGeom>
                        <a:ln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0" name="Straight Arrow Connector 79"/>
                        <p:cNvCxnSpPr/>
                        <p:nvPr/>
                      </p:nvCxnSpPr>
                      <p:spPr>
                        <a:xfrm>
                          <a:off x="4067944" y="1707808"/>
                          <a:ext cx="144016" cy="0"/>
                        </a:xfrm>
                        <a:prstGeom prst="straightConnector1">
                          <a:avLst/>
                        </a:prstGeom>
                        <a:ln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1" name="Straight Arrow Connector 80"/>
                        <p:cNvCxnSpPr/>
                        <p:nvPr/>
                      </p:nvCxnSpPr>
                      <p:spPr>
                        <a:xfrm flipH="1">
                          <a:off x="561975" y="5701898"/>
                          <a:ext cx="22795" cy="0"/>
                        </a:xfrm>
                        <a:prstGeom prst="straightConnector1">
                          <a:avLst/>
                        </a:prstGeom>
                        <a:ln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2" name="Straight Arrow Connector 81"/>
                        <p:cNvCxnSpPr/>
                        <p:nvPr/>
                      </p:nvCxnSpPr>
                      <p:spPr>
                        <a:xfrm flipH="1">
                          <a:off x="444463" y="3151041"/>
                          <a:ext cx="117512" cy="0"/>
                        </a:xfrm>
                        <a:prstGeom prst="straightConnector1">
                          <a:avLst/>
                        </a:prstGeom>
                        <a:ln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3" name="Straight Arrow Connector 82"/>
                        <p:cNvCxnSpPr/>
                        <p:nvPr/>
                      </p:nvCxnSpPr>
                      <p:spPr>
                        <a:xfrm>
                          <a:off x="1259632" y="2873083"/>
                          <a:ext cx="0" cy="555917"/>
                        </a:xfrm>
                        <a:prstGeom prst="straightConnector1">
                          <a:avLst/>
                        </a:prstGeom>
                        <a:ln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4" name="Straight Arrow Connector 83"/>
                        <p:cNvCxnSpPr/>
                        <p:nvPr/>
                      </p:nvCxnSpPr>
                      <p:spPr>
                        <a:xfrm flipV="1">
                          <a:off x="2555776" y="2873084"/>
                          <a:ext cx="0" cy="555916"/>
                        </a:xfrm>
                        <a:prstGeom prst="straightConnector1">
                          <a:avLst/>
                        </a:prstGeom>
                        <a:ln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85" name="TextBox 84"/>
                        <p:cNvSpPr txBox="1"/>
                        <p:nvPr/>
                      </p:nvSpPr>
                      <p:spPr>
                        <a:xfrm>
                          <a:off x="3309776" y="1423809"/>
                          <a:ext cx="472815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AU" sz="1200" b="1" dirty="0" smtClean="0"/>
                            <a:t>QCO</a:t>
                          </a:r>
                          <a:endParaRPr lang="en-AU" sz="1200" b="1" dirty="0"/>
                        </a:p>
                      </p:txBody>
                    </p:sp>
                    <p:sp>
                      <p:nvSpPr>
                        <p:cNvPr id="86" name="TextBox 85"/>
                        <p:cNvSpPr txBox="1"/>
                        <p:nvPr/>
                      </p:nvSpPr>
                      <p:spPr>
                        <a:xfrm>
                          <a:off x="3419872" y="5733256"/>
                          <a:ext cx="1404155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AU" sz="1200" b="1" dirty="0" smtClean="0"/>
                            <a:t>QBODY = QCO - QH</a:t>
                          </a:r>
                          <a:endParaRPr lang="en-AU" sz="1200" b="1" dirty="0"/>
                        </a:p>
                      </p:txBody>
                    </p:sp>
                    <p:sp>
                      <p:nvSpPr>
                        <p:cNvPr id="87" name="TextBox 86"/>
                        <p:cNvSpPr txBox="1"/>
                        <p:nvPr/>
                      </p:nvSpPr>
                      <p:spPr>
                        <a:xfrm>
                          <a:off x="4704804" y="2719953"/>
                          <a:ext cx="472815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AU" sz="1200" b="1" dirty="0" err="1" smtClean="0"/>
                            <a:t>QHa</a:t>
                          </a:r>
                          <a:endParaRPr lang="en-AU" sz="1200" b="1" dirty="0"/>
                        </a:p>
                      </p:txBody>
                    </p:sp>
                    <p:sp>
                      <p:nvSpPr>
                        <p:cNvPr id="88" name="TextBox 87"/>
                        <p:cNvSpPr txBox="1"/>
                        <p:nvPr/>
                      </p:nvSpPr>
                      <p:spPr>
                        <a:xfrm>
                          <a:off x="755576" y="3007985"/>
                          <a:ext cx="655490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AU" sz="1200" b="1" dirty="0" smtClean="0"/>
                            <a:t>KOFF</a:t>
                          </a:r>
                          <a:endParaRPr lang="en-AU" sz="1200" b="1" dirty="0"/>
                        </a:p>
                      </p:txBody>
                    </p:sp>
                    <p:sp>
                      <p:nvSpPr>
                        <p:cNvPr id="89" name="TextBox 88"/>
                        <p:cNvSpPr txBox="1"/>
                        <p:nvPr/>
                      </p:nvSpPr>
                      <p:spPr>
                        <a:xfrm>
                          <a:off x="2548358" y="3007985"/>
                          <a:ext cx="655490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AU" sz="1200" b="1" dirty="0" smtClean="0"/>
                            <a:t>KON</a:t>
                          </a:r>
                          <a:endParaRPr lang="en-AU" sz="1200" b="1" dirty="0"/>
                        </a:p>
                      </p:txBody>
                    </p:sp>
                    <p:sp>
                      <p:nvSpPr>
                        <p:cNvPr id="90" name="TextBox 89"/>
                        <p:cNvSpPr txBox="1"/>
                        <p:nvPr/>
                      </p:nvSpPr>
                      <p:spPr>
                        <a:xfrm>
                          <a:off x="2336657" y="4509120"/>
                          <a:ext cx="571147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AU" sz="1200" b="1" dirty="0"/>
                            <a:t>Q</a:t>
                          </a:r>
                          <a:r>
                            <a:rPr lang="en-AU" sz="1200" b="1" dirty="0" smtClean="0"/>
                            <a:t>BILE</a:t>
                          </a:r>
                          <a:endParaRPr lang="en-AU" sz="1200" b="1" dirty="0"/>
                        </a:p>
                      </p:txBody>
                    </p:sp>
                    <p:sp>
                      <p:nvSpPr>
                        <p:cNvPr id="91" name="TextBox 90"/>
                        <p:cNvSpPr txBox="1"/>
                        <p:nvPr/>
                      </p:nvSpPr>
                      <p:spPr>
                        <a:xfrm>
                          <a:off x="3275856" y="3789040"/>
                          <a:ext cx="720079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AU" sz="1200" b="1" dirty="0" smtClean="0"/>
                            <a:t>KREABS</a:t>
                          </a:r>
                          <a:endParaRPr lang="en-AU" sz="1200" b="1" dirty="0"/>
                        </a:p>
                      </p:txBody>
                    </p:sp>
                    <p:sp>
                      <p:nvSpPr>
                        <p:cNvPr id="92" name="TextBox 91"/>
                        <p:cNvSpPr txBox="1"/>
                        <p:nvPr/>
                      </p:nvSpPr>
                      <p:spPr>
                        <a:xfrm>
                          <a:off x="3851921" y="4592161"/>
                          <a:ext cx="720079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AU" sz="1200" b="1" dirty="0" smtClean="0"/>
                            <a:t>KE</a:t>
                          </a:r>
                          <a:endParaRPr lang="en-AU" sz="1200" b="1" dirty="0"/>
                        </a:p>
                      </p:txBody>
                    </p:sp>
                    <p:sp>
                      <p:nvSpPr>
                        <p:cNvPr id="93" name="TextBox 92"/>
                        <p:cNvSpPr txBox="1"/>
                        <p:nvPr/>
                      </p:nvSpPr>
                      <p:spPr>
                        <a:xfrm>
                          <a:off x="683569" y="3944089"/>
                          <a:ext cx="720079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AU" sz="1200" b="1" dirty="0" smtClean="0"/>
                            <a:t>CLINT</a:t>
                          </a:r>
                          <a:endParaRPr lang="en-AU" sz="1200" b="1" dirty="0"/>
                        </a:p>
                      </p:txBody>
                    </p:sp>
                    <p:cxnSp>
                      <p:nvCxnSpPr>
                        <p:cNvPr id="94" name="Straight Arrow Connector 93"/>
                        <p:cNvCxnSpPr/>
                        <p:nvPr/>
                      </p:nvCxnSpPr>
                      <p:spPr>
                        <a:xfrm flipV="1">
                          <a:off x="3885772" y="3609020"/>
                          <a:ext cx="0" cy="4646"/>
                        </a:xfrm>
                        <a:prstGeom prst="straightConnector1">
                          <a:avLst/>
                        </a:prstGeom>
                        <a:ln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5" name="Straight Arrow Connector 94"/>
                        <p:cNvCxnSpPr/>
                        <p:nvPr/>
                      </p:nvCxnSpPr>
                      <p:spPr>
                        <a:xfrm>
                          <a:off x="3885772" y="4869160"/>
                          <a:ext cx="0" cy="60975"/>
                        </a:xfrm>
                        <a:prstGeom prst="straightConnector1">
                          <a:avLst/>
                        </a:prstGeom>
                        <a:ln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46" name="Rectangle 45"/>
                      <p:cNvSpPr/>
                      <p:nvPr/>
                    </p:nvSpPr>
                    <p:spPr>
                      <a:xfrm>
                        <a:off x="2853389" y="2976626"/>
                        <a:ext cx="1351154" cy="400110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r>
                          <a:rPr lang="en-AU" sz="1000" dirty="0"/>
                          <a:t> </a:t>
                        </a:r>
                        <a:r>
                          <a:rPr lang="en-AU" sz="1000" b="1" dirty="0"/>
                          <a:t>KD = KOFF/KON    </a:t>
                        </a:r>
                      </a:p>
                      <a:p>
                        <a:r>
                          <a:rPr lang="en-AU" sz="1000" b="1" dirty="0"/>
                          <a:t> </a:t>
                        </a:r>
                        <a:r>
                          <a:rPr lang="en-AU" sz="1000" b="1" dirty="0" smtClean="0"/>
                          <a:t>FU </a:t>
                        </a:r>
                        <a:r>
                          <a:rPr lang="en-AU" sz="1000" b="1" dirty="0"/>
                          <a:t>= 1/(1+PROT/KD</a:t>
                        </a:r>
                        <a:r>
                          <a:rPr lang="en-AU" sz="1000" dirty="0"/>
                          <a:t>)  </a:t>
                        </a:r>
                      </a:p>
                    </p:txBody>
                  </p:sp>
                </p:grpSp>
                <p:sp>
                  <p:nvSpPr>
                    <p:cNvPr id="25" name="TextBox 24"/>
                    <p:cNvSpPr txBox="1"/>
                    <p:nvPr/>
                  </p:nvSpPr>
                  <p:spPr>
                    <a:xfrm>
                      <a:off x="561975" y="1847547"/>
                      <a:ext cx="1879626" cy="369332"/>
                    </a:xfrm>
                    <a:prstGeom prst="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AU" dirty="0"/>
                        <a:t>3</a:t>
                      </a:r>
                      <a:r>
                        <a:rPr lang="en-AU" dirty="0" smtClean="0"/>
                        <a:t>:LUNG</a:t>
                      </a:r>
                      <a:endParaRPr lang="en-AU" dirty="0"/>
                    </a:p>
                  </p:txBody>
                </p:sp>
                <p:sp>
                  <p:nvSpPr>
                    <p:cNvPr id="26" name="TextBox 25"/>
                    <p:cNvSpPr txBox="1"/>
                    <p:nvPr/>
                  </p:nvSpPr>
                  <p:spPr>
                    <a:xfrm>
                      <a:off x="604142" y="3717032"/>
                      <a:ext cx="1879626" cy="369332"/>
                    </a:xfrm>
                    <a:prstGeom prst="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AU" dirty="0"/>
                        <a:t>4</a:t>
                      </a:r>
                      <a:r>
                        <a:rPr lang="en-AU" dirty="0" smtClean="0"/>
                        <a:t>:LIVER</a:t>
                      </a:r>
                      <a:endParaRPr lang="en-AU" dirty="0"/>
                    </a:p>
                  </p:txBody>
                </p:sp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513681" y="5439727"/>
                      <a:ext cx="1879626" cy="369332"/>
                    </a:xfrm>
                    <a:prstGeom prst="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AU" dirty="0"/>
                        <a:t>5</a:t>
                      </a:r>
                      <a:r>
                        <a:rPr lang="en-AU" dirty="0" smtClean="0"/>
                        <a:t>:BODY</a:t>
                      </a:r>
                      <a:endParaRPr lang="en-AU" dirty="0"/>
                    </a:p>
                  </p:txBody>
                </p:sp>
                <p:cxnSp>
                  <p:nvCxnSpPr>
                    <p:cNvPr id="28" name="Elbow Connector 27"/>
                    <p:cNvCxnSpPr>
                      <a:stCxn id="48" idx="0"/>
                      <a:endCxn id="26" idx="2"/>
                    </p:cNvCxnSpPr>
                    <p:nvPr/>
                  </p:nvCxnSpPr>
                  <p:spPr>
                    <a:xfrm rot="16200000" flipH="1" flipV="1">
                      <a:off x="2589337" y="1208872"/>
                      <a:ext cx="1832109" cy="3922873"/>
                    </a:xfrm>
                    <a:prstGeom prst="bentConnector5">
                      <a:avLst>
                        <a:gd name="adj1" fmla="val -12477"/>
                        <a:gd name="adj2" fmla="val 50000"/>
                        <a:gd name="adj3" fmla="val 112477"/>
                      </a:avLst>
                    </a:prstGeom>
                    <a:ln w="571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" name="Straight Arrow Connector 28"/>
                    <p:cNvCxnSpPr/>
                    <p:nvPr/>
                  </p:nvCxnSpPr>
                  <p:spPr>
                    <a:xfrm>
                      <a:off x="4026849" y="2032213"/>
                      <a:ext cx="311113" cy="0"/>
                    </a:xfrm>
                    <a:prstGeom prst="straightConnector1">
                      <a:avLst/>
                    </a:prstGeom>
                    <a:ln w="38100">
                      <a:solidFill>
                        <a:srgbClr val="FF000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Elbow Connector 29"/>
                    <p:cNvCxnSpPr>
                      <a:stCxn id="25" idx="3"/>
                      <a:endCxn id="27" idx="3"/>
                    </p:cNvCxnSpPr>
                    <p:nvPr/>
                  </p:nvCxnSpPr>
                  <p:spPr>
                    <a:xfrm flipH="1">
                      <a:off x="2393307" y="2032213"/>
                      <a:ext cx="48294" cy="3592180"/>
                    </a:xfrm>
                    <a:prstGeom prst="bentConnector3">
                      <a:avLst>
                        <a:gd name="adj1" fmla="val -1812585"/>
                      </a:avLst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Elbow Connector 30"/>
                    <p:cNvCxnSpPr>
                      <a:stCxn id="25" idx="1"/>
                      <a:endCxn id="27" idx="1"/>
                    </p:cNvCxnSpPr>
                    <p:nvPr/>
                  </p:nvCxnSpPr>
                  <p:spPr>
                    <a:xfrm rot="10800000" flipV="1">
                      <a:off x="513681" y="2032213"/>
                      <a:ext cx="48294" cy="3592180"/>
                    </a:xfrm>
                    <a:prstGeom prst="bentConnector3">
                      <a:avLst>
                        <a:gd name="adj1" fmla="val 965886"/>
                      </a:avLst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Straight Connector 31"/>
                    <p:cNvCxnSpPr>
                      <a:stCxn id="26" idx="3"/>
                    </p:cNvCxnSpPr>
                    <p:nvPr/>
                  </p:nvCxnSpPr>
                  <p:spPr>
                    <a:xfrm>
                      <a:off x="2483768" y="3901698"/>
                      <a:ext cx="833313" cy="0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Straight Connector 32"/>
                    <p:cNvCxnSpPr>
                      <a:endCxn id="26" idx="1"/>
                    </p:cNvCxnSpPr>
                    <p:nvPr/>
                  </p:nvCxnSpPr>
                  <p:spPr>
                    <a:xfrm>
                      <a:off x="97980" y="3901698"/>
                      <a:ext cx="506162" cy="0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4" name="TextBox 33"/>
                    <p:cNvSpPr txBox="1"/>
                    <p:nvPr/>
                  </p:nvSpPr>
                  <p:spPr>
                    <a:xfrm>
                      <a:off x="1912658" y="4342456"/>
                      <a:ext cx="83869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AU" sz="1200" b="1" dirty="0" smtClean="0"/>
                        <a:t>CLL</a:t>
                      </a:r>
                      <a:endParaRPr lang="en-AU" sz="1200" b="1" dirty="0"/>
                    </a:p>
                  </p:txBody>
                </p:sp>
                <p:sp>
                  <p:nvSpPr>
                    <p:cNvPr id="35" name="TextBox 34"/>
                    <p:cNvSpPr txBox="1"/>
                    <p:nvPr/>
                  </p:nvSpPr>
                  <p:spPr>
                    <a:xfrm>
                      <a:off x="1142385" y="2339588"/>
                      <a:ext cx="765319" cy="369332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AU" dirty="0" smtClean="0"/>
                        <a:t>1:GUT </a:t>
                      </a:r>
                      <a:endParaRPr lang="en-AU" dirty="0"/>
                    </a:p>
                  </p:txBody>
                </p:sp>
                <p:cxnSp>
                  <p:nvCxnSpPr>
                    <p:cNvPr id="36" name="Straight Arrow Connector 35"/>
                    <p:cNvCxnSpPr/>
                    <p:nvPr/>
                  </p:nvCxnSpPr>
                  <p:spPr>
                    <a:xfrm flipH="1">
                      <a:off x="1501788" y="2732405"/>
                      <a:ext cx="2" cy="313183"/>
                    </a:xfrm>
                    <a:prstGeom prst="straightConnector1">
                      <a:avLst/>
                    </a:prstGeom>
                    <a:ln w="19050">
                      <a:solidFill>
                        <a:srgbClr val="FF000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7" name="TextBox 36"/>
                    <p:cNvSpPr txBox="1"/>
                    <p:nvPr/>
                  </p:nvSpPr>
                  <p:spPr>
                    <a:xfrm>
                      <a:off x="7884368" y="4293096"/>
                      <a:ext cx="56961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AU" sz="1200" b="1" dirty="0" smtClean="0"/>
                        <a:t>KA</a:t>
                      </a:r>
                      <a:endParaRPr lang="en-AU" sz="1200" b="1" dirty="0"/>
                    </a:p>
                  </p:txBody>
                </p:sp>
                <p:sp>
                  <p:nvSpPr>
                    <p:cNvPr id="38" name="TextBox 37"/>
                    <p:cNvSpPr txBox="1"/>
                    <p:nvPr/>
                  </p:nvSpPr>
                  <p:spPr>
                    <a:xfrm>
                      <a:off x="640395" y="2593906"/>
                      <a:ext cx="67605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AU" sz="1200" b="1" dirty="0" smtClean="0"/>
                        <a:t>KAL</a:t>
                      </a:r>
                      <a:endParaRPr lang="en-AU" sz="1200" b="1" dirty="0"/>
                    </a:p>
                  </p:txBody>
                </p:sp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361683" y="1228110"/>
                      <a:ext cx="254275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AU" dirty="0" smtClean="0"/>
                        <a:t>Leflunomide </a:t>
                      </a:r>
                      <a:r>
                        <a:rPr lang="en-AU" dirty="0"/>
                        <a:t>c</a:t>
                      </a:r>
                      <a:r>
                        <a:rPr lang="en-AU" dirty="0" smtClean="0"/>
                        <a:t>onversion</a:t>
                      </a:r>
                      <a:endParaRPr lang="en-AU" dirty="0"/>
                    </a:p>
                  </p:txBody>
                </p:sp>
                <p:cxnSp>
                  <p:nvCxnSpPr>
                    <p:cNvPr id="40" name="Straight Connector 39"/>
                    <p:cNvCxnSpPr/>
                    <p:nvPr/>
                  </p:nvCxnSpPr>
                  <p:spPr>
                    <a:xfrm>
                      <a:off x="978421" y="4086666"/>
                      <a:ext cx="0" cy="376012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Straight Arrow Connector 40"/>
                    <p:cNvCxnSpPr/>
                    <p:nvPr/>
                  </p:nvCxnSpPr>
                  <p:spPr>
                    <a:xfrm>
                      <a:off x="978421" y="4207374"/>
                      <a:ext cx="0" cy="79209"/>
                    </a:xfrm>
                    <a:prstGeom prst="straightConnector1">
                      <a:avLst/>
                    </a:prstGeom>
                    <a:ln w="19050">
                      <a:solidFill>
                        <a:srgbClr val="FF000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509873" y="4486420"/>
                      <a:ext cx="931801" cy="276999"/>
                    </a:xfrm>
                    <a:prstGeom prst="rect">
                      <a:avLst/>
                    </a:prstGeom>
                    <a:solidFill>
                      <a:srgbClr val="FFFF00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AU" sz="1200" dirty="0"/>
                        <a:t>6</a:t>
                      </a:r>
                      <a:r>
                        <a:rPr lang="en-AU" sz="1200" dirty="0" smtClean="0"/>
                        <a:t>:Clearance</a:t>
                      </a:r>
                      <a:endParaRPr lang="en-AU" sz="1200" dirty="0"/>
                    </a:p>
                  </p:txBody>
                </p:sp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5047482" y="1597442"/>
                      <a:ext cx="233283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AU" dirty="0" smtClean="0"/>
                        <a:t>Teriflunomide</a:t>
                      </a:r>
                      <a:endParaRPr lang="en-AU" dirty="0"/>
                    </a:p>
                  </p:txBody>
                </p:sp>
                <p:cxnSp>
                  <p:nvCxnSpPr>
                    <p:cNvPr id="44" name="Straight Arrow Connector 43"/>
                    <p:cNvCxnSpPr/>
                    <p:nvPr/>
                  </p:nvCxnSpPr>
                  <p:spPr>
                    <a:xfrm>
                      <a:off x="2371785" y="4326434"/>
                      <a:ext cx="311113" cy="0"/>
                    </a:xfrm>
                    <a:prstGeom prst="straightConnector1">
                      <a:avLst/>
                    </a:prstGeom>
                    <a:ln w="38100">
                      <a:solidFill>
                        <a:srgbClr val="FF000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7" name="Elbow Connector 16"/>
                  <p:cNvCxnSpPr>
                    <a:stCxn id="25" idx="0"/>
                    <a:endCxn id="48" idx="0"/>
                  </p:cNvCxnSpPr>
                  <p:nvPr/>
                </p:nvCxnSpPr>
                <p:spPr>
                  <a:xfrm rot="16200000" flipH="1">
                    <a:off x="3280954" y="68381"/>
                    <a:ext cx="406708" cy="3965040"/>
                  </a:xfrm>
                  <a:prstGeom prst="bentConnector3">
                    <a:avLst>
                      <a:gd name="adj1" fmla="val -56207"/>
                    </a:avLst>
                  </a:prstGeom>
                  <a:ln w="571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Arrow Connector 17"/>
                  <p:cNvCxnSpPr/>
                  <p:nvPr/>
                </p:nvCxnSpPr>
                <p:spPr>
                  <a:xfrm>
                    <a:off x="3779912" y="1619214"/>
                    <a:ext cx="222144" cy="0"/>
                  </a:xfrm>
                  <a:prstGeom prst="straightConnector1">
                    <a:avLst/>
                  </a:prstGeom>
                  <a:ln w="5715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555776" y="1772816"/>
                    <a:ext cx="472815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AU" sz="1200" b="1" dirty="0" smtClean="0"/>
                      <a:t>QCO</a:t>
                    </a:r>
                    <a:endParaRPr lang="en-AU" sz="1200" b="1" dirty="0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483768" y="3872081"/>
                    <a:ext cx="472815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AU" sz="1200" b="1" dirty="0" err="1" smtClean="0"/>
                      <a:t>QHa</a:t>
                    </a:r>
                    <a:endParaRPr lang="en-AU" sz="1200" b="1" dirty="0"/>
                  </a:p>
                </p:txBody>
              </p: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2303749" y="5630760"/>
                    <a:ext cx="1328437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AU" sz="1000" b="1" dirty="0" smtClean="0"/>
                      <a:t>QBODY = QCO - QH</a:t>
                    </a:r>
                    <a:endParaRPr lang="en-AU" sz="1000" b="1" dirty="0"/>
                  </a:p>
                </p:txBody>
              </p:sp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467545" y="4158967"/>
                    <a:ext cx="720079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AU" sz="1200" b="1" dirty="0" smtClean="0"/>
                      <a:t>CLLM</a:t>
                    </a:r>
                    <a:endParaRPr lang="en-AU" sz="1200" b="1" dirty="0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3851920" y="1340768"/>
                    <a:ext cx="1656184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AU" sz="1100" dirty="0" smtClean="0"/>
                      <a:t>Blood born degradation</a:t>
                    </a:r>
                  </a:p>
                </p:txBody>
              </p:sp>
            </p:grpSp>
            <p:cxnSp>
              <p:nvCxnSpPr>
                <p:cNvPr id="14" name="Elbow Connector 13"/>
                <p:cNvCxnSpPr>
                  <a:stCxn id="27" idx="2"/>
                  <a:endCxn id="48" idx="0"/>
                </p:cNvCxnSpPr>
                <p:nvPr/>
              </p:nvCxnSpPr>
              <p:spPr>
                <a:xfrm rot="5400000" flipH="1" flipV="1">
                  <a:off x="1682759" y="2024990"/>
                  <a:ext cx="3554804" cy="4013334"/>
                </a:xfrm>
                <a:prstGeom prst="bentConnector5">
                  <a:avLst>
                    <a:gd name="adj1" fmla="val -6431"/>
                    <a:gd name="adj2" fmla="val 50000"/>
                    <a:gd name="adj3" fmla="val 106431"/>
                  </a:avLst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TextBox 14"/>
                <p:cNvSpPr txBox="1"/>
                <p:nvPr/>
              </p:nvSpPr>
              <p:spPr>
                <a:xfrm>
                  <a:off x="1660897" y="6083971"/>
                  <a:ext cx="165618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1100" dirty="0" smtClean="0"/>
                    <a:t>Blood born degradation</a:t>
                  </a:r>
                  <a:endParaRPr lang="en-AU" sz="1100" dirty="0"/>
                </a:p>
              </p:txBody>
            </p:sp>
          </p:grpSp>
          <p:cxnSp>
            <p:nvCxnSpPr>
              <p:cNvPr id="7" name="Straight Arrow Connector 6"/>
              <p:cNvCxnSpPr/>
              <p:nvPr/>
            </p:nvCxnSpPr>
            <p:spPr>
              <a:xfrm>
                <a:off x="2541858" y="6043060"/>
                <a:ext cx="31111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2915816" y="2032213"/>
                <a:ext cx="144016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H="1">
                <a:off x="2757434" y="3898426"/>
                <a:ext cx="131165" cy="327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3317081" y="5013176"/>
                <a:ext cx="0" cy="308357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V="1">
                <a:off x="98425" y="4787567"/>
                <a:ext cx="0" cy="9727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V="1">
                <a:off x="97980" y="2996952"/>
                <a:ext cx="0" cy="9727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7" name="TextBox 96"/>
            <p:cNvSpPr txBox="1"/>
            <p:nvPr/>
          </p:nvSpPr>
          <p:spPr>
            <a:xfrm>
              <a:off x="927810" y="3045588"/>
              <a:ext cx="1404196" cy="27699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200" dirty="0" smtClean="0"/>
                <a:t>2:PORTAL BLOOD</a:t>
              </a:r>
              <a:endParaRPr lang="en-AU" sz="1200" dirty="0"/>
            </a:p>
          </p:txBody>
        </p:sp>
        <p:cxnSp>
          <p:nvCxnSpPr>
            <p:cNvPr id="100" name="Straight Connector 99"/>
            <p:cNvCxnSpPr>
              <a:stCxn id="97" idx="3"/>
            </p:cNvCxnSpPr>
            <p:nvPr/>
          </p:nvCxnSpPr>
          <p:spPr>
            <a:xfrm>
              <a:off x="2332006" y="3184088"/>
              <a:ext cx="985075" cy="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H="1">
              <a:off x="2691851" y="3184088"/>
              <a:ext cx="131165" cy="327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2433644" y="2815948"/>
              <a:ext cx="4728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200" b="1" dirty="0" err="1" smtClean="0"/>
                <a:t>QHp</a:t>
              </a:r>
              <a:endParaRPr lang="en-AU" sz="1200" b="1" dirty="0"/>
            </a:p>
          </p:txBody>
        </p:sp>
        <p:cxnSp>
          <p:nvCxnSpPr>
            <p:cNvPr id="105" name="Straight Arrow Connector 104"/>
            <p:cNvCxnSpPr/>
            <p:nvPr/>
          </p:nvCxnSpPr>
          <p:spPr>
            <a:xfrm flipH="1">
              <a:off x="1502956" y="3322587"/>
              <a:ext cx="1" cy="39444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7164288" y="4016097"/>
              <a:ext cx="1289695" cy="27699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200" dirty="0"/>
                <a:t>8</a:t>
              </a:r>
              <a:r>
                <a:rPr lang="en-AU" sz="1200" dirty="0" smtClean="0"/>
                <a:t>:PORTAL BLOOD</a:t>
              </a:r>
              <a:endParaRPr lang="en-AU" sz="1200" dirty="0"/>
            </a:p>
          </p:txBody>
        </p:sp>
        <p:cxnSp>
          <p:nvCxnSpPr>
            <p:cNvPr id="113" name="Straight Arrow Connector 112"/>
            <p:cNvCxnSpPr>
              <a:stCxn id="111" idx="1"/>
            </p:cNvCxnSpPr>
            <p:nvPr/>
          </p:nvCxnSpPr>
          <p:spPr>
            <a:xfrm flipH="1" flipV="1">
              <a:off x="6918710" y="4149082"/>
              <a:ext cx="245578" cy="55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endCxn id="111" idx="3"/>
            </p:cNvCxnSpPr>
            <p:nvPr/>
          </p:nvCxnSpPr>
          <p:spPr>
            <a:xfrm flipH="1" flipV="1">
              <a:off x="8453983" y="4154597"/>
              <a:ext cx="438497" cy="82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flipV="1">
              <a:off x="7926821" y="4297467"/>
              <a:ext cx="0" cy="2726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8419665" y="4232121"/>
              <a:ext cx="4728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200" b="1" dirty="0" err="1" smtClean="0"/>
                <a:t>QHp</a:t>
              </a:r>
              <a:endParaRPr lang="en-AU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69262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381000" y="457200"/>
            <a:ext cx="8382000" cy="5943600"/>
            <a:chOff x="381000" y="457200"/>
            <a:chExt cx="8382000" cy="5943600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457200"/>
              <a:ext cx="8382000" cy="594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" name="Group 4"/>
            <p:cNvGrpSpPr/>
            <p:nvPr/>
          </p:nvGrpSpPr>
          <p:grpSpPr>
            <a:xfrm>
              <a:off x="1547664" y="836712"/>
              <a:ext cx="792088" cy="342176"/>
              <a:chOff x="4517994" y="1628800"/>
              <a:chExt cx="1008112" cy="485028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4517994" y="1628800"/>
                <a:ext cx="1008112" cy="392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200" b="1" dirty="0" smtClean="0">
                    <a:solidFill>
                      <a:srgbClr val="00B050"/>
                    </a:solidFill>
                  </a:rPr>
                  <a:t>Washout</a:t>
                </a:r>
                <a:endParaRPr lang="en-AU" sz="1200" b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>
                <a:off x="5022050" y="1958778"/>
                <a:ext cx="0" cy="15505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2771800" y="710560"/>
              <a:ext cx="792088" cy="342176"/>
              <a:chOff x="4517994" y="1628800"/>
              <a:chExt cx="1008112" cy="485028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4517994" y="1628800"/>
                <a:ext cx="1008112" cy="392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200" b="1" dirty="0" smtClean="0">
                    <a:solidFill>
                      <a:srgbClr val="00B050"/>
                    </a:solidFill>
                  </a:rPr>
                  <a:t>Washout</a:t>
                </a:r>
                <a:endParaRPr lang="en-AU" sz="1200" b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>
                <a:off x="5022050" y="1958778"/>
                <a:ext cx="0" cy="15505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6372200" y="926584"/>
              <a:ext cx="792088" cy="342176"/>
              <a:chOff x="4517994" y="1628800"/>
              <a:chExt cx="1008112" cy="485028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4517994" y="1628800"/>
                <a:ext cx="1008112" cy="392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200" b="1" dirty="0" smtClean="0">
                    <a:solidFill>
                      <a:srgbClr val="00B050"/>
                    </a:solidFill>
                  </a:rPr>
                  <a:t>Washout</a:t>
                </a:r>
                <a:endParaRPr lang="en-AU" sz="1200" b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5022050" y="1958778"/>
                <a:ext cx="0" cy="15505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42895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1615</TotalTime>
  <Words>128</Words>
  <Application>Microsoft Office PowerPoint</Application>
  <PresentationFormat>On-screen Show (4:3)</PresentationFormat>
  <Paragraphs>78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University of South Australia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University of South Australia</dc:creator>
  <cp:lastModifiedBy>University of South Australia</cp:lastModifiedBy>
  <cp:revision>10</cp:revision>
  <dcterms:created xsi:type="dcterms:W3CDTF">2014-02-25T06:12:18Z</dcterms:created>
  <dcterms:modified xsi:type="dcterms:W3CDTF">2014-09-15T05:40:42Z</dcterms:modified>
</cp:coreProperties>
</file>