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7" r:id="rId2"/>
    <p:sldId id="310" r:id="rId3"/>
    <p:sldId id="311" r:id="rId4"/>
    <p:sldId id="312" r:id="rId5"/>
    <p:sldId id="313" r:id="rId6"/>
    <p:sldId id="314" r:id="rId7"/>
    <p:sldId id="315" r:id="rId8"/>
    <p:sldId id="282" r:id="rId9"/>
    <p:sldId id="316" r:id="rId10"/>
    <p:sldId id="283" r:id="rId11"/>
    <p:sldId id="285" r:id="rId12"/>
    <p:sldId id="286" r:id="rId13"/>
    <p:sldId id="305" r:id="rId14"/>
    <p:sldId id="288" r:id="rId15"/>
    <p:sldId id="318" r:id="rId16"/>
    <p:sldId id="292" r:id="rId17"/>
    <p:sldId id="317" r:id="rId18"/>
    <p:sldId id="291" r:id="rId19"/>
    <p:sldId id="289" r:id="rId20"/>
    <p:sldId id="306" r:id="rId21"/>
    <p:sldId id="321" r:id="rId22"/>
    <p:sldId id="322" r:id="rId23"/>
    <p:sldId id="320" r:id="rId24"/>
    <p:sldId id="294" r:id="rId25"/>
    <p:sldId id="295" r:id="rId26"/>
    <p:sldId id="297" r:id="rId27"/>
    <p:sldId id="298" r:id="rId28"/>
    <p:sldId id="299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280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50"/>
    <a:srgbClr val="033E8C"/>
    <a:srgbClr val="034C8C"/>
    <a:srgbClr val="575150"/>
    <a:srgbClr val="F2A516"/>
    <a:srgbClr val="F2BF27"/>
    <a:srgbClr val="0367A6"/>
    <a:srgbClr val="C0E0E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5D81B-5368-4200-9EDC-DAECE44983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7C11DF21-45FF-4C44-900C-C44226DE7637}">
      <dgm:prSet/>
      <dgm:spPr/>
      <dgm:t>
        <a:bodyPr/>
        <a:lstStyle/>
        <a:p>
          <a:r>
            <a:rPr lang="pt-BR" b="1"/>
            <a:t>Refere-se aos atributos dos sistemas computacionais que são visíveis para o programador. </a:t>
          </a:r>
          <a:endParaRPr lang="pt-BR"/>
        </a:p>
      </dgm:t>
    </dgm:pt>
    <dgm:pt modelId="{076C5B5C-97F7-41FB-BD08-98FB11DA3484}" type="parTrans" cxnId="{706A58A1-A42F-4C2D-8EB4-E183D01F3304}">
      <dgm:prSet/>
      <dgm:spPr/>
      <dgm:t>
        <a:bodyPr/>
        <a:lstStyle/>
        <a:p>
          <a:endParaRPr lang="pt-BR"/>
        </a:p>
      </dgm:t>
    </dgm:pt>
    <dgm:pt modelId="{7E30B90F-0F23-4399-813C-BAC8BC2F4028}" type="sibTrans" cxnId="{706A58A1-A42F-4C2D-8EB4-E183D01F3304}">
      <dgm:prSet/>
      <dgm:spPr/>
      <dgm:t>
        <a:bodyPr/>
        <a:lstStyle/>
        <a:p>
          <a:endParaRPr lang="pt-BR"/>
        </a:p>
      </dgm:t>
    </dgm:pt>
    <dgm:pt modelId="{E81A47D4-DD5B-4FAE-A488-20731B61A80D}">
      <dgm:prSet/>
      <dgm:spPr/>
      <dgm:t>
        <a:bodyPr/>
        <a:lstStyle/>
        <a:p>
          <a:r>
            <a:rPr lang="pt-BR"/>
            <a:t>Esses atributos têm impacto direto sobre a lógica de construção e execução dos programas. </a:t>
          </a:r>
        </a:p>
      </dgm:t>
    </dgm:pt>
    <dgm:pt modelId="{E5922BBD-DDB4-467E-8949-B6ADFB34C198}" type="parTrans" cxnId="{564A828D-14EE-41A1-AE6A-F3C355CFE4C5}">
      <dgm:prSet/>
      <dgm:spPr/>
      <dgm:t>
        <a:bodyPr/>
        <a:lstStyle/>
        <a:p>
          <a:endParaRPr lang="pt-BR"/>
        </a:p>
      </dgm:t>
    </dgm:pt>
    <dgm:pt modelId="{0E73B4DE-C111-4202-A3AA-F44614112739}" type="sibTrans" cxnId="{564A828D-14EE-41A1-AE6A-F3C355CFE4C5}">
      <dgm:prSet/>
      <dgm:spPr/>
      <dgm:t>
        <a:bodyPr/>
        <a:lstStyle/>
        <a:p>
          <a:endParaRPr lang="pt-BR"/>
        </a:p>
      </dgm:t>
    </dgm:pt>
    <dgm:pt modelId="{693801A9-DCF0-447F-B3A4-9C401293FCF6}">
      <dgm:prSet/>
      <dgm:spPr/>
      <dgm:t>
        <a:bodyPr/>
        <a:lstStyle/>
        <a:p>
          <a:r>
            <a:rPr lang="pt-BR" b="1"/>
            <a:t>São aspectos da arquitetura de computadores: </a:t>
          </a:r>
          <a:endParaRPr lang="pt-BR"/>
        </a:p>
      </dgm:t>
    </dgm:pt>
    <dgm:pt modelId="{1AD58ADA-CFAD-43DA-AFCB-DA0A625793EF}" type="parTrans" cxnId="{9357D298-86BD-4D2A-8582-3DCAA236EC20}">
      <dgm:prSet/>
      <dgm:spPr/>
      <dgm:t>
        <a:bodyPr/>
        <a:lstStyle/>
        <a:p>
          <a:endParaRPr lang="pt-BR"/>
        </a:p>
      </dgm:t>
    </dgm:pt>
    <dgm:pt modelId="{99B79118-8A24-4369-8304-15DCD204156C}" type="sibTrans" cxnId="{9357D298-86BD-4D2A-8582-3DCAA236EC20}">
      <dgm:prSet/>
      <dgm:spPr/>
      <dgm:t>
        <a:bodyPr/>
        <a:lstStyle/>
        <a:p>
          <a:endParaRPr lang="pt-BR"/>
        </a:p>
      </dgm:t>
    </dgm:pt>
    <dgm:pt modelId="{4E70A973-1091-4745-B69F-EBD5947255BE}">
      <dgm:prSet/>
      <dgm:spPr/>
      <dgm:t>
        <a:bodyPr/>
        <a:lstStyle/>
        <a:p>
          <a:r>
            <a:rPr lang="pt-BR"/>
            <a:t>Conjunto de instruções de uma máquina; </a:t>
          </a:r>
        </a:p>
      </dgm:t>
    </dgm:pt>
    <dgm:pt modelId="{D38C9ACA-2719-4622-87E2-526A08391C16}" type="parTrans" cxnId="{445A8F5F-1A0A-4A3D-9167-64F2CD2519A9}">
      <dgm:prSet/>
      <dgm:spPr/>
      <dgm:t>
        <a:bodyPr/>
        <a:lstStyle/>
        <a:p>
          <a:endParaRPr lang="pt-BR"/>
        </a:p>
      </dgm:t>
    </dgm:pt>
    <dgm:pt modelId="{800B4044-5D96-4FF5-94E2-5262ACFE3393}" type="sibTrans" cxnId="{445A8F5F-1A0A-4A3D-9167-64F2CD2519A9}">
      <dgm:prSet/>
      <dgm:spPr/>
      <dgm:t>
        <a:bodyPr/>
        <a:lstStyle/>
        <a:p>
          <a:endParaRPr lang="pt-BR"/>
        </a:p>
      </dgm:t>
    </dgm:pt>
    <dgm:pt modelId="{2E01A1D7-ABEE-4EF8-BEEB-A5967EE66475}">
      <dgm:prSet/>
      <dgm:spPr/>
      <dgm:t>
        <a:bodyPr/>
        <a:lstStyle/>
        <a:p>
          <a:r>
            <a:rPr lang="pt-BR"/>
            <a:t>O número de bits do processador; </a:t>
          </a:r>
        </a:p>
      </dgm:t>
    </dgm:pt>
    <dgm:pt modelId="{660AF26D-A368-4754-8C3E-4E14E78C5604}" type="parTrans" cxnId="{1579F8B7-A177-42C9-BC7E-022008C85D4C}">
      <dgm:prSet/>
      <dgm:spPr/>
      <dgm:t>
        <a:bodyPr/>
        <a:lstStyle/>
        <a:p>
          <a:endParaRPr lang="pt-BR"/>
        </a:p>
      </dgm:t>
    </dgm:pt>
    <dgm:pt modelId="{FC1E88B7-D3E2-4F82-9DD4-32262F4D6BAA}" type="sibTrans" cxnId="{1579F8B7-A177-42C9-BC7E-022008C85D4C}">
      <dgm:prSet/>
      <dgm:spPr/>
      <dgm:t>
        <a:bodyPr/>
        <a:lstStyle/>
        <a:p>
          <a:endParaRPr lang="pt-BR"/>
        </a:p>
      </dgm:t>
    </dgm:pt>
    <dgm:pt modelId="{358583E5-708D-4632-B151-87EC86E28F0A}">
      <dgm:prSet/>
      <dgm:spPr/>
      <dgm:t>
        <a:bodyPr/>
        <a:lstStyle/>
        <a:p>
          <a:r>
            <a:rPr lang="pt-BR"/>
            <a:t>Os mecanismos associados aos periféricos;</a:t>
          </a:r>
        </a:p>
      </dgm:t>
    </dgm:pt>
    <dgm:pt modelId="{21A7B891-E64B-448A-B3CF-B6E2741A8DEA}" type="parTrans" cxnId="{E80D04F1-897E-44F5-A502-4FE5916924FE}">
      <dgm:prSet/>
      <dgm:spPr/>
      <dgm:t>
        <a:bodyPr/>
        <a:lstStyle/>
        <a:p>
          <a:endParaRPr lang="pt-BR"/>
        </a:p>
      </dgm:t>
    </dgm:pt>
    <dgm:pt modelId="{CF7050B1-7D25-4635-9E54-005E3D04F1DD}" type="sibTrans" cxnId="{E80D04F1-897E-44F5-A502-4FE5916924FE}">
      <dgm:prSet/>
      <dgm:spPr/>
      <dgm:t>
        <a:bodyPr/>
        <a:lstStyle/>
        <a:p>
          <a:endParaRPr lang="pt-BR"/>
        </a:p>
      </dgm:t>
    </dgm:pt>
    <dgm:pt modelId="{67A7C561-842E-4522-8B9D-489B6BDD4AC9}">
      <dgm:prSet/>
      <dgm:spPr/>
      <dgm:t>
        <a:bodyPr/>
        <a:lstStyle/>
        <a:p>
          <a:r>
            <a:rPr lang="pt-BR"/>
            <a:t>As técnicas de endereçamento da memória.</a:t>
          </a:r>
        </a:p>
      </dgm:t>
    </dgm:pt>
    <dgm:pt modelId="{857383D8-2128-4A23-9E5E-2EF255D812B1}" type="parTrans" cxnId="{A13AA4FF-0DD1-4840-ABAF-81CE0F170712}">
      <dgm:prSet/>
      <dgm:spPr/>
      <dgm:t>
        <a:bodyPr/>
        <a:lstStyle/>
        <a:p>
          <a:endParaRPr lang="pt-BR"/>
        </a:p>
      </dgm:t>
    </dgm:pt>
    <dgm:pt modelId="{72147E7C-CD09-498A-94F0-5C3D42C88503}" type="sibTrans" cxnId="{A13AA4FF-0DD1-4840-ABAF-81CE0F170712}">
      <dgm:prSet/>
      <dgm:spPr/>
      <dgm:t>
        <a:bodyPr/>
        <a:lstStyle/>
        <a:p>
          <a:endParaRPr lang="pt-BR"/>
        </a:p>
      </dgm:t>
    </dgm:pt>
    <dgm:pt modelId="{9EC5BBD5-4893-412B-AB8E-FAE024B9F629}" type="pres">
      <dgm:prSet presAssocID="{0C05D81B-5368-4200-9EDC-DAECE44983C4}" presName="linear" presStyleCnt="0">
        <dgm:presLayoutVars>
          <dgm:animLvl val="lvl"/>
          <dgm:resizeHandles val="exact"/>
        </dgm:presLayoutVars>
      </dgm:prSet>
      <dgm:spPr/>
    </dgm:pt>
    <dgm:pt modelId="{1F4ED722-0323-433D-84B2-C1CA12B82644}" type="pres">
      <dgm:prSet presAssocID="{7C11DF21-45FF-4C44-900C-C44226DE763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EADDDEF-AF0B-48D7-BDC6-02189925F660}" type="pres">
      <dgm:prSet presAssocID="{7C11DF21-45FF-4C44-900C-C44226DE7637}" presName="childText" presStyleLbl="revTx" presStyleIdx="0" presStyleCnt="2">
        <dgm:presLayoutVars>
          <dgm:bulletEnabled val="1"/>
        </dgm:presLayoutVars>
      </dgm:prSet>
      <dgm:spPr/>
    </dgm:pt>
    <dgm:pt modelId="{BDF54E68-968E-4689-834C-7A4E4FAEF0DE}" type="pres">
      <dgm:prSet presAssocID="{693801A9-DCF0-447F-B3A4-9C401293FCF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109758F-0C36-4D1C-A98C-14F0F42DFB4D}" type="pres">
      <dgm:prSet presAssocID="{693801A9-DCF0-447F-B3A4-9C401293FCF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5A5441F-43FD-4121-9B10-4DD1B4C40673}" type="presOf" srcId="{358583E5-708D-4632-B151-87EC86E28F0A}" destId="{9109758F-0C36-4D1C-A98C-14F0F42DFB4D}" srcOrd="0" destOrd="2" presId="urn:microsoft.com/office/officeart/2005/8/layout/vList2"/>
    <dgm:cxn modelId="{7FD1CD28-825D-40DD-8CC5-3950DABAC76A}" type="presOf" srcId="{0C05D81B-5368-4200-9EDC-DAECE44983C4}" destId="{9EC5BBD5-4893-412B-AB8E-FAE024B9F629}" srcOrd="0" destOrd="0" presId="urn:microsoft.com/office/officeart/2005/8/layout/vList2"/>
    <dgm:cxn modelId="{9EFEC32A-BEC2-4723-AA88-850108542C83}" type="presOf" srcId="{67A7C561-842E-4522-8B9D-489B6BDD4AC9}" destId="{9109758F-0C36-4D1C-A98C-14F0F42DFB4D}" srcOrd="0" destOrd="3" presId="urn:microsoft.com/office/officeart/2005/8/layout/vList2"/>
    <dgm:cxn modelId="{445A8F5F-1A0A-4A3D-9167-64F2CD2519A9}" srcId="{693801A9-DCF0-447F-B3A4-9C401293FCF6}" destId="{4E70A973-1091-4745-B69F-EBD5947255BE}" srcOrd="0" destOrd="0" parTransId="{D38C9ACA-2719-4622-87E2-526A08391C16}" sibTransId="{800B4044-5D96-4FF5-94E2-5262ACFE3393}"/>
    <dgm:cxn modelId="{5B099C5F-C5E8-4F3D-B8FA-AE11EA157A6E}" type="presOf" srcId="{E81A47D4-DD5B-4FAE-A488-20731B61A80D}" destId="{4EADDDEF-AF0B-48D7-BDC6-02189925F660}" srcOrd="0" destOrd="0" presId="urn:microsoft.com/office/officeart/2005/8/layout/vList2"/>
    <dgm:cxn modelId="{77946244-8F9D-4E4D-92DB-AB5E088AD340}" type="presOf" srcId="{2E01A1D7-ABEE-4EF8-BEEB-A5967EE66475}" destId="{9109758F-0C36-4D1C-A98C-14F0F42DFB4D}" srcOrd="0" destOrd="1" presId="urn:microsoft.com/office/officeart/2005/8/layout/vList2"/>
    <dgm:cxn modelId="{564A828D-14EE-41A1-AE6A-F3C355CFE4C5}" srcId="{7C11DF21-45FF-4C44-900C-C44226DE7637}" destId="{E81A47D4-DD5B-4FAE-A488-20731B61A80D}" srcOrd="0" destOrd="0" parTransId="{E5922BBD-DDB4-467E-8949-B6ADFB34C198}" sibTransId="{0E73B4DE-C111-4202-A3AA-F44614112739}"/>
    <dgm:cxn modelId="{9357D298-86BD-4D2A-8582-3DCAA236EC20}" srcId="{0C05D81B-5368-4200-9EDC-DAECE44983C4}" destId="{693801A9-DCF0-447F-B3A4-9C401293FCF6}" srcOrd="1" destOrd="0" parTransId="{1AD58ADA-CFAD-43DA-AFCB-DA0A625793EF}" sibTransId="{99B79118-8A24-4369-8304-15DCD204156C}"/>
    <dgm:cxn modelId="{891922A0-F239-45A5-8326-29D5D274B7CE}" type="presOf" srcId="{7C11DF21-45FF-4C44-900C-C44226DE7637}" destId="{1F4ED722-0323-433D-84B2-C1CA12B82644}" srcOrd="0" destOrd="0" presId="urn:microsoft.com/office/officeart/2005/8/layout/vList2"/>
    <dgm:cxn modelId="{706A58A1-A42F-4C2D-8EB4-E183D01F3304}" srcId="{0C05D81B-5368-4200-9EDC-DAECE44983C4}" destId="{7C11DF21-45FF-4C44-900C-C44226DE7637}" srcOrd="0" destOrd="0" parTransId="{076C5B5C-97F7-41FB-BD08-98FB11DA3484}" sibTransId="{7E30B90F-0F23-4399-813C-BAC8BC2F4028}"/>
    <dgm:cxn modelId="{1579F8B7-A177-42C9-BC7E-022008C85D4C}" srcId="{693801A9-DCF0-447F-B3A4-9C401293FCF6}" destId="{2E01A1D7-ABEE-4EF8-BEEB-A5967EE66475}" srcOrd="1" destOrd="0" parTransId="{660AF26D-A368-4754-8C3E-4E14E78C5604}" sibTransId="{FC1E88B7-D3E2-4F82-9DD4-32262F4D6BAA}"/>
    <dgm:cxn modelId="{2B1C07BD-B06E-4FBC-9611-E40D26B95B3D}" type="presOf" srcId="{4E70A973-1091-4745-B69F-EBD5947255BE}" destId="{9109758F-0C36-4D1C-A98C-14F0F42DFB4D}" srcOrd="0" destOrd="0" presId="urn:microsoft.com/office/officeart/2005/8/layout/vList2"/>
    <dgm:cxn modelId="{73F24DDB-93C6-475B-8662-CB0351ED2782}" type="presOf" srcId="{693801A9-DCF0-447F-B3A4-9C401293FCF6}" destId="{BDF54E68-968E-4689-834C-7A4E4FAEF0DE}" srcOrd="0" destOrd="0" presId="urn:microsoft.com/office/officeart/2005/8/layout/vList2"/>
    <dgm:cxn modelId="{E80D04F1-897E-44F5-A502-4FE5916924FE}" srcId="{693801A9-DCF0-447F-B3A4-9C401293FCF6}" destId="{358583E5-708D-4632-B151-87EC86E28F0A}" srcOrd="2" destOrd="0" parTransId="{21A7B891-E64B-448A-B3CF-B6E2741A8DEA}" sibTransId="{CF7050B1-7D25-4635-9E54-005E3D04F1DD}"/>
    <dgm:cxn modelId="{A13AA4FF-0DD1-4840-ABAF-81CE0F170712}" srcId="{693801A9-DCF0-447F-B3A4-9C401293FCF6}" destId="{67A7C561-842E-4522-8B9D-489B6BDD4AC9}" srcOrd="3" destOrd="0" parTransId="{857383D8-2128-4A23-9E5E-2EF255D812B1}" sibTransId="{72147E7C-CD09-498A-94F0-5C3D42C88503}"/>
    <dgm:cxn modelId="{E87D813B-FD06-4058-BFC2-165C24026863}" type="presParOf" srcId="{9EC5BBD5-4893-412B-AB8E-FAE024B9F629}" destId="{1F4ED722-0323-433D-84B2-C1CA12B82644}" srcOrd="0" destOrd="0" presId="urn:microsoft.com/office/officeart/2005/8/layout/vList2"/>
    <dgm:cxn modelId="{D990FAF6-1DEC-4BD4-97F5-951912633CDE}" type="presParOf" srcId="{9EC5BBD5-4893-412B-AB8E-FAE024B9F629}" destId="{4EADDDEF-AF0B-48D7-BDC6-02189925F660}" srcOrd="1" destOrd="0" presId="urn:microsoft.com/office/officeart/2005/8/layout/vList2"/>
    <dgm:cxn modelId="{F9DDDE48-84D3-4B90-9F67-7C2499617371}" type="presParOf" srcId="{9EC5BBD5-4893-412B-AB8E-FAE024B9F629}" destId="{BDF54E68-968E-4689-834C-7A4E4FAEF0DE}" srcOrd="2" destOrd="0" presId="urn:microsoft.com/office/officeart/2005/8/layout/vList2"/>
    <dgm:cxn modelId="{CF382433-5284-475C-B1DE-E4C16693ABC0}" type="presParOf" srcId="{9EC5BBD5-4893-412B-AB8E-FAE024B9F629}" destId="{9109758F-0C36-4D1C-A98C-14F0F42DFB4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675EE5-12FF-44B3-946A-A905B62943A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DCFCEDD9-1555-419A-AED9-6E8CBD93106F}">
      <dgm:prSet/>
      <dgm:spPr/>
      <dgm:t>
        <a:bodyPr/>
        <a:lstStyle/>
        <a:p>
          <a:r>
            <a:rPr lang="pt-BR"/>
            <a:t>Refere-se ao estudo dos aspectos não visíveis ao programador. </a:t>
          </a:r>
        </a:p>
      </dgm:t>
    </dgm:pt>
    <dgm:pt modelId="{C29258CB-EA1D-4C02-9271-9F62C682A40E}" type="parTrans" cxnId="{C62DAAD1-8EB9-479B-8870-F80A6C92A7B3}">
      <dgm:prSet/>
      <dgm:spPr/>
      <dgm:t>
        <a:bodyPr/>
        <a:lstStyle/>
        <a:p>
          <a:endParaRPr lang="pt-BR"/>
        </a:p>
      </dgm:t>
    </dgm:pt>
    <dgm:pt modelId="{C1DD5BBB-1F99-47F8-952B-6C64156EBAF4}" type="sibTrans" cxnId="{C62DAAD1-8EB9-479B-8870-F80A6C92A7B3}">
      <dgm:prSet/>
      <dgm:spPr/>
      <dgm:t>
        <a:bodyPr/>
        <a:lstStyle/>
        <a:p>
          <a:endParaRPr lang="pt-BR"/>
        </a:p>
      </dgm:t>
    </dgm:pt>
    <dgm:pt modelId="{6C17B956-A043-4C43-BC5B-3CA6601C10EA}">
      <dgm:prSet/>
      <dgm:spPr/>
      <dgm:t>
        <a:bodyPr/>
        <a:lstStyle/>
        <a:p>
          <a:r>
            <a:rPr lang="pt-BR" dirty="0"/>
            <a:t>As unidades operacionais e suas interconexões que implementam as especificações da sua arquitetura. </a:t>
          </a:r>
        </a:p>
      </dgm:t>
    </dgm:pt>
    <dgm:pt modelId="{0CCD2763-5890-4D17-8843-041D570179FD}" type="parTrans" cxnId="{80745DD5-CFBB-440A-8D5B-A299432D1E3A}">
      <dgm:prSet/>
      <dgm:spPr/>
      <dgm:t>
        <a:bodyPr/>
        <a:lstStyle/>
        <a:p>
          <a:endParaRPr lang="pt-BR"/>
        </a:p>
      </dgm:t>
    </dgm:pt>
    <dgm:pt modelId="{FA02BE0D-BA1A-4FCC-9318-E259C191641E}" type="sibTrans" cxnId="{80745DD5-CFBB-440A-8D5B-A299432D1E3A}">
      <dgm:prSet/>
      <dgm:spPr/>
      <dgm:t>
        <a:bodyPr/>
        <a:lstStyle/>
        <a:p>
          <a:endParaRPr lang="pt-BR"/>
        </a:p>
      </dgm:t>
    </dgm:pt>
    <dgm:pt modelId="{F7072EF0-2649-480D-A05F-3CB2BE50A385}">
      <dgm:prSet/>
      <dgm:spPr/>
      <dgm:t>
        <a:bodyPr/>
        <a:lstStyle/>
        <a:p>
          <a:r>
            <a:rPr lang="pt-BR"/>
            <a:t>São considerados aspectos da organização dos computadores: </a:t>
          </a:r>
        </a:p>
      </dgm:t>
    </dgm:pt>
    <dgm:pt modelId="{64106C88-D2B8-4693-90D6-B0927DAEAC38}" type="parTrans" cxnId="{ACB1B601-134F-42B1-95DE-16BA53DA5C5C}">
      <dgm:prSet/>
      <dgm:spPr/>
      <dgm:t>
        <a:bodyPr/>
        <a:lstStyle/>
        <a:p>
          <a:endParaRPr lang="pt-BR"/>
        </a:p>
      </dgm:t>
    </dgm:pt>
    <dgm:pt modelId="{15A64A09-7897-437B-99EE-075BB607EB81}" type="sibTrans" cxnId="{ACB1B601-134F-42B1-95DE-16BA53DA5C5C}">
      <dgm:prSet/>
      <dgm:spPr/>
      <dgm:t>
        <a:bodyPr/>
        <a:lstStyle/>
        <a:p>
          <a:endParaRPr lang="pt-BR"/>
        </a:p>
      </dgm:t>
    </dgm:pt>
    <dgm:pt modelId="{321CCFE1-9F07-4808-854B-8F809AD23C4D}">
      <dgm:prSet/>
      <dgm:spPr/>
      <dgm:t>
        <a:bodyPr/>
        <a:lstStyle/>
        <a:p>
          <a:r>
            <a:rPr lang="pt-BR"/>
            <a:t>Os sinais de controle; </a:t>
          </a:r>
        </a:p>
      </dgm:t>
    </dgm:pt>
    <dgm:pt modelId="{89186532-C0DB-4BDA-975D-23545DF2A4B1}" type="parTrans" cxnId="{2A404B17-40CF-4E0F-88DC-B3219B83C40A}">
      <dgm:prSet/>
      <dgm:spPr/>
      <dgm:t>
        <a:bodyPr/>
        <a:lstStyle/>
        <a:p>
          <a:endParaRPr lang="pt-BR"/>
        </a:p>
      </dgm:t>
    </dgm:pt>
    <dgm:pt modelId="{84EB6A0D-2783-4CB4-B649-B1B77026926E}" type="sibTrans" cxnId="{2A404B17-40CF-4E0F-88DC-B3219B83C40A}">
      <dgm:prSet/>
      <dgm:spPr/>
      <dgm:t>
        <a:bodyPr/>
        <a:lstStyle/>
        <a:p>
          <a:endParaRPr lang="pt-BR"/>
        </a:p>
      </dgm:t>
    </dgm:pt>
    <dgm:pt modelId="{CFC4FF30-7B2C-4E86-9483-DBF1894A7055}">
      <dgm:prSet/>
      <dgm:spPr/>
      <dgm:t>
        <a:bodyPr/>
        <a:lstStyle/>
        <a:p>
          <a:r>
            <a:rPr lang="pt-BR"/>
            <a:t>A interface computador/periféricos; </a:t>
          </a:r>
        </a:p>
      </dgm:t>
    </dgm:pt>
    <dgm:pt modelId="{3A2CD9D6-B647-4B62-955C-2A35EF0ECC74}" type="parTrans" cxnId="{CAA8E6F9-01A6-4836-BE2F-AF80DC9DB298}">
      <dgm:prSet/>
      <dgm:spPr/>
      <dgm:t>
        <a:bodyPr/>
        <a:lstStyle/>
        <a:p>
          <a:endParaRPr lang="pt-BR"/>
        </a:p>
      </dgm:t>
    </dgm:pt>
    <dgm:pt modelId="{0C7BF2CE-3661-43CA-BABA-7DC17A34930C}" type="sibTrans" cxnId="{CAA8E6F9-01A6-4836-BE2F-AF80DC9DB298}">
      <dgm:prSet/>
      <dgm:spPr/>
      <dgm:t>
        <a:bodyPr/>
        <a:lstStyle/>
        <a:p>
          <a:endParaRPr lang="pt-BR"/>
        </a:p>
      </dgm:t>
    </dgm:pt>
    <dgm:pt modelId="{07AC57E7-6A66-48AA-AA5C-45369D468F4D}">
      <dgm:prSet/>
      <dgm:spPr/>
      <dgm:t>
        <a:bodyPr/>
        <a:lstStyle/>
        <a:p>
          <a:r>
            <a:rPr lang="pt-BR"/>
            <a:t>A tecnologia de memória utilizada;</a:t>
          </a:r>
        </a:p>
      </dgm:t>
    </dgm:pt>
    <dgm:pt modelId="{F9038736-081D-4912-802D-4D349F826F52}" type="parTrans" cxnId="{848DD8DF-8EBF-4B86-958A-1172AF3C39C2}">
      <dgm:prSet/>
      <dgm:spPr/>
      <dgm:t>
        <a:bodyPr/>
        <a:lstStyle/>
        <a:p>
          <a:endParaRPr lang="pt-BR"/>
        </a:p>
      </dgm:t>
    </dgm:pt>
    <dgm:pt modelId="{12BCCC2D-A091-4C48-A16F-58A4E8064A00}" type="sibTrans" cxnId="{848DD8DF-8EBF-4B86-958A-1172AF3C39C2}">
      <dgm:prSet/>
      <dgm:spPr/>
      <dgm:t>
        <a:bodyPr/>
        <a:lstStyle/>
        <a:p>
          <a:endParaRPr lang="pt-BR"/>
        </a:p>
      </dgm:t>
    </dgm:pt>
    <dgm:pt modelId="{6ED7D823-F909-4B1C-801C-4CD04ABAE4F9}" type="pres">
      <dgm:prSet presAssocID="{9A675EE5-12FF-44B3-946A-A905B62943AB}" presName="linear" presStyleCnt="0">
        <dgm:presLayoutVars>
          <dgm:animLvl val="lvl"/>
          <dgm:resizeHandles val="exact"/>
        </dgm:presLayoutVars>
      </dgm:prSet>
      <dgm:spPr/>
    </dgm:pt>
    <dgm:pt modelId="{3C70C008-A882-4A58-8BB1-8FDBC440EEA3}" type="pres">
      <dgm:prSet presAssocID="{DCFCEDD9-1555-419A-AED9-6E8CBD93106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62E2FF7-51D5-48D7-8CAB-D4E2E0EF8019}" type="pres">
      <dgm:prSet presAssocID="{DCFCEDD9-1555-419A-AED9-6E8CBD93106F}" presName="childText" presStyleLbl="revTx" presStyleIdx="0" presStyleCnt="2">
        <dgm:presLayoutVars>
          <dgm:bulletEnabled val="1"/>
        </dgm:presLayoutVars>
      </dgm:prSet>
      <dgm:spPr/>
    </dgm:pt>
    <dgm:pt modelId="{2FB67A17-4B54-4B08-AF29-D75C15293721}" type="pres">
      <dgm:prSet presAssocID="{F7072EF0-2649-480D-A05F-3CB2BE50A38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3C18C59-26D9-498D-9DA2-A19291EECBA5}" type="pres">
      <dgm:prSet presAssocID="{F7072EF0-2649-480D-A05F-3CB2BE50A38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CB1B601-134F-42B1-95DE-16BA53DA5C5C}" srcId="{9A675EE5-12FF-44B3-946A-A905B62943AB}" destId="{F7072EF0-2649-480D-A05F-3CB2BE50A385}" srcOrd="1" destOrd="0" parTransId="{64106C88-D2B8-4693-90D6-B0927DAEAC38}" sibTransId="{15A64A09-7897-437B-99EE-075BB607EB81}"/>
    <dgm:cxn modelId="{96905F11-D523-4920-ACE7-F94558BC303C}" type="presOf" srcId="{DCFCEDD9-1555-419A-AED9-6E8CBD93106F}" destId="{3C70C008-A882-4A58-8BB1-8FDBC440EEA3}" srcOrd="0" destOrd="0" presId="urn:microsoft.com/office/officeart/2005/8/layout/vList2"/>
    <dgm:cxn modelId="{2A404B17-40CF-4E0F-88DC-B3219B83C40A}" srcId="{F7072EF0-2649-480D-A05F-3CB2BE50A385}" destId="{321CCFE1-9F07-4808-854B-8F809AD23C4D}" srcOrd="0" destOrd="0" parTransId="{89186532-C0DB-4BDA-975D-23545DF2A4B1}" sibTransId="{84EB6A0D-2783-4CB4-B649-B1B77026926E}"/>
    <dgm:cxn modelId="{1A746629-B630-4491-8C32-C4CF212292F5}" type="presOf" srcId="{321CCFE1-9F07-4808-854B-8F809AD23C4D}" destId="{73C18C59-26D9-498D-9DA2-A19291EECBA5}" srcOrd="0" destOrd="0" presId="urn:microsoft.com/office/officeart/2005/8/layout/vList2"/>
    <dgm:cxn modelId="{4AB1B430-C808-48FB-BE94-7542CA4BEAA3}" type="presOf" srcId="{6C17B956-A043-4C43-BC5B-3CA6601C10EA}" destId="{462E2FF7-51D5-48D7-8CAB-D4E2E0EF8019}" srcOrd="0" destOrd="0" presId="urn:microsoft.com/office/officeart/2005/8/layout/vList2"/>
    <dgm:cxn modelId="{09395257-D28C-45B1-96A8-8C65793C046A}" type="presOf" srcId="{F7072EF0-2649-480D-A05F-3CB2BE50A385}" destId="{2FB67A17-4B54-4B08-AF29-D75C15293721}" srcOrd="0" destOrd="0" presId="urn:microsoft.com/office/officeart/2005/8/layout/vList2"/>
    <dgm:cxn modelId="{5C4A5481-45AA-416B-AA0E-F4EC2D40EAC9}" type="presOf" srcId="{CFC4FF30-7B2C-4E86-9483-DBF1894A7055}" destId="{73C18C59-26D9-498D-9DA2-A19291EECBA5}" srcOrd="0" destOrd="1" presId="urn:microsoft.com/office/officeart/2005/8/layout/vList2"/>
    <dgm:cxn modelId="{7BDD55CE-9A39-49E1-A120-A6BC22ACC843}" type="presOf" srcId="{9A675EE5-12FF-44B3-946A-A905B62943AB}" destId="{6ED7D823-F909-4B1C-801C-4CD04ABAE4F9}" srcOrd="0" destOrd="0" presId="urn:microsoft.com/office/officeart/2005/8/layout/vList2"/>
    <dgm:cxn modelId="{C62DAAD1-8EB9-479B-8870-F80A6C92A7B3}" srcId="{9A675EE5-12FF-44B3-946A-A905B62943AB}" destId="{DCFCEDD9-1555-419A-AED9-6E8CBD93106F}" srcOrd="0" destOrd="0" parTransId="{C29258CB-EA1D-4C02-9271-9F62C682A40E}" sibTransId="{C1DD5BBB-1F99-47F8-952B-6C64156EBAF4}"/>
    <dgm:cxn modelId="{80745DD5-CFBB-440A-8D5B-A299432D1E3A}" srcId="{DCFCEDD9-1555-419A-AED9-6E8CBD93106F}" destId="{6C17B956-A043-4C43-BC5B-3CA6601C10EA}" srcOrd="0" destOrd="0" parTransId="{0CCD2763-5890-4D17-8843-041D570179FD}" sibTransId="{FA02BE0D-BA1A-4FCC-9318-E259C191641E}"/>
    <dgm:cxn modelId="{848DD8DF-8EBF-4B86-958A-1172AF3C39C2}" srcId="{F7072EF0-2649-480D-A05F-3CB2BE50A385}" destId="{07AC57E7-6A66-48AA-AA5C-45369D468F4D}" srcOrd="2" destOrd="0" parTransId="{F9038736-081D-4912-802D-4D349F826F52}" sibTransId="{12BCCC2D-A091-4C48-A16F-58A4E8064A00}"/>
    <dgm:cxn modelId="{88B763F8-9245-4F79-AC85-753A882C6B00}" type="presOf" srcId="{07AC57E7-6A66-48AA-AA5C-45369D468F4D}" destId="{73C18C59-26D9-498D-9DA2-A19291EECBA5}" srcOrd="0" destOrd="2" presId="urn:microsoft.com/office/officeart/2005/8/layout/vList2"/>
    <dgm:cxn modelId="{CAA8E6F9-01A6-4836-BE2F-AF80DC9DB298}" srcId="{F7072EF0-2649-480D-A05F-3CB2BE50A385}" destId="{CFC4FF30-7B2C-4E86-9483-DBF1894A7055}" srcOrd="1" destOrd="0" parTransId="{3A2CD9D6-B647-4B62-955C-2A35EF0ECC74}" sibTransId="{0C7BF2CE-3661-43CA-BABA-7DC17A34930C}"/>
    <dgm:cxn modelId="{167BB09B-FA8B-4205-BCFE-9FE2E9C6AF68}" type="presParOf" srcId="{6ED7D823-F909-4B1C-801C-4CD04ABAE4F9}" destId="{3C70C008-A882-4A58-8BB1-8FDBC440EEA3}" srcOrd="0" destOrd="0" presId="urn:microsoft.com/office/officeart/2005/8/layout/vList2"/>
    <dgm:cxn modelId="{F21ACBC7-31F1-402F-B34C-3EE9244DEAC8}" type="presParOf" srcId="{6ED7D823-F909-4B1C-801C-4CD04ABAE4F9}" destId="{462E2FF7-51D5-48D7-8CAB-D4E2E0EF8019}" srcOrd="1" destOrd="0" presId="urn:microsoft.com/office/officeart/2005/8/layout/vList2"/>
    <dgm:cxn modelId="{5855F9AB-A1BC-4789-9C79-3B91559489B7}" type="presParOf" srcId="{6ED7D823-F909-4B1C-801C-4CD04ABAE4F9}" destId="{2FB67A17-4B54-4B08-AF29-D75C15293721}" srcOrd="2" destOrd="0" presId="urn:microsoft.com/office/officeart/2005/8/layout/vList2"/>
    <dgm:cxn modelId="{D1E0FCED-5C4D-4C4E-A0C7-07C1FD53A08B}" type="presParOf" srcId="{6ED7D823-F909-4B1C-801C-4CD04ABAE4F9}" destId="{73C18C59-26D9-498D-9DA2-A19291EECBA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ED722-0323-433D-84B2-C1CA12B82644}">
      <dsp:nvSpPr>
        <dsp:cNvPr id="0" name=""/>
        <dsp:cNvSpPr/>
      </dsp:nvSpPr>
      <dsp:spPr>
        <a:xfrm>
          <a:off x="0" y="26352"/>
          <a:ext cx="12021104" cy="1158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1" kern="1200"/>
            <a:t>Refere-se aos atributos dos sistemas computacionais que são visíveis para o programador. </a:t>
          </a:r>
          <a:endParaRPr lang="pt-BR" sz="3000" kern="1200"/>
        </a:p>
      </dsp:txBody>
      <dsp:txXfrm>
        <a:off x="56543" y="82895"/>
        <a:ext cx="11908018" cy="1045213"/>
      </dsp:txXfrm>
    </dsp:sp>
    <dsp:sp modelId="{4EADDDEF-AF0B-48D7-BDC6-02189925F660}">
      <dsp:nvSpPr>
        <dsp:cNvPr id="0" name=""/>
        <dsp:cNvSpPr/>
      </dsp:nvSpPr>
      <dsp:spPr>
        <a:xfrm>
          <a:off x="0" y="1184652"/>
          <a:ext cx="12021104" cy="68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6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300" kern="1200"/>
            <a:t>Esses atributos têm impacto direto sobre a lógica de construção e execução dos programas. </a:t>
          </a:r>
        </a:p>
      </dsp:txBody>
      <dsp:txXfrm>
        <a:off x="0" y="1184652"/>
        <a:ext cx="12021104" cy="683100"/>
      </dsp:txXfrm>
    </dsp:sp>
    <dsp:sp modelId="{BDF54E68-968E-4689-834C-7A4E4FAEF0DE}">
      <dsp:nvSpPr>
        <dsp:cNvPr id="0" name=""/>
        <dsp:cNvSpPr/>
      </dsp:nvSpPr>
      <dsp:spPr>
        <a:xfrm>
          <a:off x="0" y="1867752"/>
          <a:ext cx="12021104" cy="1158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1" kern="1200"/>
            <a:t>São aspectos da arquitetura de computadores: </a:t>
          </a:r>
          <a:endParaRPr lang="pt-BR" sz="3000" kern="1200"/>
        </a:p>
      </dsp:txBody>
      <dsp:txXfrm>
        <a:off x="56543" y="1924295"/>
        <a:ext cx="11908018" cy="1045213"/>
      </dsp:txXfrm>
    </dsp:sp>
    <dsp:sp modelId="{9109758F-0C36-4D1C-A98C-14F0F42DFB4D}">
      <dsp:nvSpPr>
        <dsp:cNvPr id="0" name=""/>
        <dsp:cNvSpPr/>
      </dsp:nvSpPr>
      <dsp:spPr>
        <a:xfrm>
          <a:off x="0" y="3026052"/>
          <a:ext cx="12021104" cy="14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6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300" kern="1200"/>
            <a:t>Conjunto de instruções de uma máquina;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300" kern="1200"/>
            <a:t>O número de bits do processador;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300" kern="1200"/>
            <a:t>Os mecanismos associados aos periféricos;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300" kern="1200"/>
            <a:t>As técnicas de endereçamento da memória.</a:t>
          </a:r>
        </a:p>
      </dsp:txBody>
      <dsp:txXfrm>
        <a:off x="0" y="3026052"/>
        <a:ext cx="12021104" cy="1490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0C008-A882-4A58-8BB1-8FDBC440EEA3}">
      <dsp:nvSpPr>
        <dsp:cNvPr id="0" name=""/>
        <dsp:cNvSpPr/>
      </dsp:nvSpPr>
      <dsp:spPr>
        <a:xfrm>
          <a:off x="0" y="537282"/>
          <a:ext cx="12021104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Refere-se ao estudo dos aspectos não visíveis ao programador. </a:t>
          </a:r>
        </a:p>
      </dsp:txBody>
      <dsp:txXfrm>
        <a:off x="36553" y="573835"/>
        <a:ext cx="11947998" cy="675694"/>
      </dsp:txXfrm>
    </dsp:sp>
    <dsp:sp modelId="{462E2FF7-51D5-48D7-8CAB-D4E2E0EF8019}">
      <dsp:nvSpPr>
        <dsp:cNvPr id="0" name=""/>
        <dsp:cNvSpPr/>
      </dsp:nvSpPr>
      <dsp:spPr>
        <a:xfrm>
          <a:off x="0" y="1286082"/>
          <a:ext cx="12021104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67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500" kern="1200" dirty="0"/>
            <a:t>As unidades operacionais e suas interconexões que implementam as especificações da sua arquitetura. </a:t>
          </a:r>
        </a:p>
      </dsp:txBody>
      <dsp:txXfrm>
        <a:off x="0" y="1286082"/>
        <a:ext cx="12021104" cy="745200"/>
      </dsp:txXfrm>
    </dsp:sp>
    <dsp:sp modelId="{2FB67A17-4B54-4B08-AF29-D75C15293721}">
      <dsp:nvSpPr>
        <dsp:cNvPr id="0" name=""/>
        <dsp:cNvSpPr/>
      </dsp:nvSpPr>
      <dsp:spPr>
        <a:xfrm>
          <a:off x="0" y="2031282"/>
          <a:ext cx="12021104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São considerados aspectos da organização dos computadores: </a:t>
          </a:r>
        </a:p>
      </dsp:txBody>
      <dsp:txXfrm>
        <a:off x="36553" y="2067835"/>
        <a:ext cx="11947998" cy="675694"/>
      </dsp:txXfrm>
    </dsp:sp>
    <dsp:sp modelId="{73C18C59-26D9-498D-9DA2-A19291EECBA5}">
      <dsp:nvSpPr>
        <dsp:cNvPr id="0" name=""/>
        <dsp:cNvSpPr/>
      </dsp:nvSpPr>
      <dsp:spPr>
        <a:xfrm>
          <a:off x="0" y="2780082"/>
          <a:ext cx="12021104" cy="122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67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500" kern="1200"/>
            <a:t>Os sinais de controle;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500" kern="1200"/>
            <a:t>A interface computador/periféricos;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500" kern="1200"/>
            <a:t>A tecnologia de memória utilizada;</a:t>
          </a:r>
        </a:p>
      </dsp:txBody>
      <dsp:txXfrm>
        <a:off x="0" y="2780082"/>
        <a:ext cx="12021104" cy="1225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5385E-924A-4842-A1EC-DBEE8900C94D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BDD5B-DDCB-4F76-A3C6-7489BDBAA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525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6CB275-9E91-1C39-C00E-9D83BE50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676"/>
            <a:ext cx="4114800" cy="21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pt-BR" dirty="0"/>
              <a:t>SANTO, R. V. do E.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EE2D78-AEEA-F841-4A65-4EDAA9C89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8242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513E1D-9585-6124-BFA1-F4709DAA5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5E6CF1-9372-345A-658A-EECA5BAB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7" y="6610675"/>
            <a:ext cx="2743200" cy="21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pt-BR" dirty="0"/>
              <a:t>AEMS 2024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E0BD40-BB39-263F-89BC-4903405F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6708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fld id="{889E4DDB-AB51-4EFC-ADEE-1042DB8CA71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263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73FA1-CBEE-8E26-8B27-94135107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E8C2BB-9660-46E1-78BE-3B785A2F3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BDEBB4-5B89-6AED-F830-8C4B1FE5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02E6A2-7D1D-86D5-8DEF-7ACEB07F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1100AC-2D53-197D-93C8-5DEECB96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21"/>
            <a:ext cx="720000" cy="216000"/>
          </a:xfrm>
          <a:prstGeom prst="rect">
            <a:avLst/>
          </a:prstGeom>
        </p:spPr>
        <p:txBody>
          <a:bodyPr/>
          <a:lstStyle/>
          <a:p>
            <a:fld id="{889E4DDB-AB51-4EFC-ADEE-1042DB8CA71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623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7F57C0-F424-08C8-9E80-C870FD3E9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58325" y="895349"/>
            <a:ext cx="2628900" cy="528161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547863-81CC-0E33-011E-E5000C568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4775" y="895349"/>
            <a:ext cx="9201150" cy="528161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3A7B51-E1FF-7719-BECE-82EAE2D8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D0C83C-C9F6-9F72-C1B8-55ED899B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20EE3B-F5FB-49B5-3827-54D210BB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23"/>
            <a:ext cx="720000" cy="216000"/>
          </a:xfrm>
          <a:prstGeom prst="rect">
            <a:avLst/>
          </a:prstGeom>
        </p:spPr>
        <p:txBody>
          <a:bodyPr/>
          <a:lstStyle/>
          <a:p>
            <a:fld id="{889E4DDB-AB51-4EFC-ADEE-1042DB8CA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82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A6C6F-ABF6-6E72-BAD7-DD878C14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5D0E6C-839E-59DF-EBEC-6180655AB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8AEB04-2810-9BF2-F3D5-975C3E2E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pt-BR" dirty="0"/>
              <a:t>AEMS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18BCF-5A76-9BDD-94CA-75F49C62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E83817-70A6-E97D-FD03-1DB15797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18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fld id="{889E4DDB-AB51-4EFC-ADEE-1042DB8CA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79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1DBF1-7CF2-DA84-54B6-437556D1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CD8CBC-7446-B1BF-CF15-85D2D399B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D3BA-C6DD-0BF2-EE25-290109DB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CFEEE0-D936-89FB-E08B-4D168FA1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192"/>
            <a:ext cx="41148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5D98F0-9095-2DB4-FF96-9DB4CB8A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19"/>
            <a:ext cx="720000" cy="216000"/>
          </a:xfrm>
          <a:prstGeom prst="rect">
            <a:avLst/>
          </a:prstGeom>
        </p:spPr>
        <p:txBody>
          <a:bodyPr/>
          <a:lstStyle/>
          <a:p>
            <a:fld id="{889E4DDB-AB51-4EFC-ADEE-1042DB8CA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52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C668E-B1A2-B420-483D-040BD043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813432-890B-2333-A371-5EDB58265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725" y="1825625"/>
            <a:ext cx="5934075" cy="45275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FCD144-A58C-B627-B1F2-023A2915F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4"/>
            <a:ext cx="5934075" cy="452754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CCCC38-D3C1-D05D-EE86-93C2BF17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C5AA88-D873-1039-04A4-F417B2CC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C1B9A3-9078-7D64-D1E2-540DF7D8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18"/>
            <a:ext cx="720000" cy="216000"/>
          </a:xfrm>
          <a:prstGeom prst="rect">
            <a:avLst/>
          </a:prstGeom>
        </p:spPr>
        <p:txBody>
          <a:bodyPr/>
          <a:lstStyle/>
          <a:p>
            <a:fld id="{889E4DDB-AB51-4EFC-ADEE-1042DB8CA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95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AEC47-7E39-7AA2-AA26-D7083513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325" y="222250"/>
            <a:ext cx="10245723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157571-D0C9-B774-2222-76B8BF94E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26" y="1681163"/>
            <a:ext cx="591185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00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33C9FC-9345-A55E-D1CE-4116BF1C5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726" y="2505075"/>
            <a:ext cx="591185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E9A5B9-F4A3-A477-1BE1-3668CF892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911849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00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48251B-A073-EDA1-F997-EF621BCC2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911849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8D35433-A9BD-CC7B-84DD-2515F72E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984E9F-4BAE-3AA9-A320-15307B9D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A76E26-DE49-EE01-D55D-3B26186E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19"/>
            <a:ext cx="720000" cy="216000"/>
          </a:xfrm>
          <a:prstGeom prst="rect">
            <a:avLst/>
          </a:prstGeom>
        </p:spPr>
        <p:txBody>
          <a:bodyPr/>
          <a:lstStyle/>
          <a:p>
            <a:fld id="{889E4DDB-AB51-4EFC-ADEE-1042DB8CA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48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D9526-906F-B4E5-CFBD-8AB6077F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B8F091-0211-7888-2A72-938A8B7B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50354B-614B-23AA-4084-C5B29031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D586D7-711F-46FC-BA9C-B71F110A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19"/>
            <a:ext cx="720000" cy="216000"/>
          </a:xfrm>
          <a:prstGeom prst="rect">
            <a:avLst/>
          </a:prstGeom>
        </p:spPr>
        <p:txBody>
          <a:bodyPr/>
          <a:lstStyle/>
          <a:p>
            <a:fld id="{889E4DDB-AB51-4EFC-ADEE-1042DB8CA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46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8B8FEE-D823-20AF-346D-5DCAFCF4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A874CAF-FB5A-4462-A3C5-493D07E9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480150-2DAE-9AE3-9AD1-879D3D49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930" y="6607819"/>
            <a:ext cx="720000" cy="216000"/>
          </a:xfrm>
          <a:prstGeom prst="rect">
            <a:avLst/>
          </a:prstGeom>
        </p:spPr>
        <p:txBody>
          <a:bodyPr/>
          <a:lstStyle/>
          <a:p>
            <a:fld id="{889E4DDB-AB51-4EFC-ADEE-1042DB8CA71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010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50868-18E7-BCB0-0C69-4576807C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9D1020-86C3-FFA7-1C14-EEE48A757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F62FD1-AA0A-F8AB-B2DC-8ECD4AB45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2EDB38-CA8A-9366-A9A1-791CBA2E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3CEF97-3350-0B72-B1FA-38066087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0E960F-B73A-F8F6-60A5-38BE8AB7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20"/>
            <a:ext cx="720000" cy="216000"/>
          </a:xfrm>
          <a:prstGeom prst="rect">
            <a:avLst/>
          </a:prstGeom>
        </p:spPr>
        <p:txBody>
          <a:bodyPr/>
          <a:lstStyle/>
          <a:p>
            <a:fld id="{889E4DDB-AB51-4EFC-ADEE-1042DB8CA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82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2139E-29D9-4752-279D-8EAEE805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9F44B9-ECB1-CE08-B0D9-0ADCB532F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EA9628-2039-1CF3-59B8-B282E8C93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1A4E7B-3A94-5C14-017D-EF5D753F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F88F9D-09DB-7612-ABF3-6E407C85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73A112-56BC-E41A-7C29-184E2934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24"/>
            <a:ext cx="720000" cy="216000"/>
          </a:xfrm>
          <a:prstGeom prst="rect">
            <a:avLst/>
          </a:prstGeom>
        </p:spPr>
        <p:txBody>
          <a:bodyPr/>
          <a:lstStyle/>
          <a:p>
            <a:fld id="{889E4DDB-AB51-4EFC-ADEE-1042DB8CA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99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Agrupar 37">
            <a:extLst>
              <a:ext uri="{FF2B5EF4-FFF2-40B4-BE49-F238E27FC236}">
                <a16:creationId xmlns:a16="http://schemas.microsoft.com/office/drawing/2014/main" id="{6877615D-1BD9-7477-A6E8-F28379AF2119}"/>
              </a:ext>
            </a:extLst>
          </p:cNvPr>
          <p:cNvGrpSpPr>
            <a:grpSpLocks/>
          </p:cNvGrpSpPr>
          <p:nvPr userDrawn="1"/>
        </p:nvGrpSpPr>
        <p:grpSpPr>
          <a:xfrm>
            <a:off x="0" y="6464800"/>
            <a:ext cx="12192000" cy="393200"/>
            <a:chOff x="0" y="6464800"/>
            <a:chExt cx="12192000" cy="393200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8CEE5E23-D60C-C861-BD63-C49137913510}"/>
                </a:ext>
              </a:extLst>
            </p:cNvPr>
            <p:cNvSpPr>
              <a:spLocks/>
            </p:cNvSpPr>
            <p:nvPr/>
          </p:nvSpPr>
          <p:spPr>
            <a:xfrm>
              <a:off x="0" y="6500466"/>
              <a:ext cx="12192000" cy="72000"/>
            </a:xfrm>
            <a:prstGeom prst="rect">
              <a:avLst/>
            </a:prstGeom>
            <a:solidFill>
              <a:srgbClr val="034C8C"/>
            </a:solidFill>
            <a:ln>
              <a:solidFill>
                <a:srgbClr val="034C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AF1A8198-0828-103D-119B-587D4D14FCF0}"/>
                </a:ext>
              </a:extLst>
            </p:cNvPr>
            <p:cNvSpPr>
              <a:spLocks/>
            </p:cNvSpPr>
            <p:nvPr/>
          </p:nvSpPr>
          <p:spPr>
            <a:xfrm>
              <a:off x="0" y="6464800"/>
              <a:ext cx="12192000" cy="36000"/>
            </a:xfrm>
            <a:prstGeom prst="rect">
              <a:avLst/>
            </a:prstGeom>
            <a:solidFill>
              <a:srgbClr val="0367A6"/>
            </a:solidFill>
            <a:ln>
              <a:solidFill>
                <a:srgbClr val="036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2706E192-614F-E362-69D8-9A287C737D48}"/>
                </a:ext>
              </a:extLst>
            </p:cNvPr>
            <p:cNvSpPr>
              <a:spLocks/>
            </p:cNvSpPr>
            <p:nvPr/>
          </p:nvSpPr>
          <p:spPr>
            <a:xfrm>
              <a:off x="0" y="6572466"/>
              <a:ext cx="12192000" cy="285534"/>
            </a:xfrm>
            <a:prstGeom prst="rect">
              <a:avLst/>
            </a:prstGeom>
            <a:solidFill>
              <a:srgbClr val="000050"/>
            </a:solidFill>
            <a:ln>
              <a:solidFill>
                <a:srgbClr val="000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1F930D-057F-20D0-BE1C-852BEF42B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205"/>
            <a:ext cx="4114800" cy="216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2A516"/>
                </a:solidFill>
              </a:defRPr>
            </a:lvl1pPr>
          </a:lstStyle>
          <a:p>
            <a:r>
              <a:rPr lang="pt-BR" dirty="0"/>
              <a:t>SANTO, R. V. do E.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81F078-7B44-FC32-06B5-BA385F1AA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7218" y="6610205"/>
            <a:ext cx="2743200" cy="216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2A516"/>
                </a:solidFill>
              </a:defRPr>
            </a:lvl1pPr>
          </a:lstStyle>
          <a:p>
            <a:r>
              <a:rPr lang="pt-BR" dirty="0"/>
              <a:t>AEMS 2024</a:t>
            </a:r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3CA0C3-7EE4-F78E-689B-A775E102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1" y="214325"/>
            <a:ext cx="102584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EA8DDD-329A-BAF3-A51B-EA7C36F06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163" y="1825624"/>
            <a:ext cx="12021104" cy="4542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F88ABF-BFBA-DE2D-796C-ED8888916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000" y="6607963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rgbClr val="F2A516"/>
                </a:solidFill>
              </a:defRPr>
            </a:lvl1pPr>
          </a:lstStyle>
          <a:p>
            <a:fld id="{889E4DDB-AB51-4EFC-ADEE-1042DB8CA71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C764C35-037B-50A3-8E06-B279A9E7D816}"/>
              </a:ext>
            </a:extLst>
          </p:cNvPr>
          <p:cNvSpPr/>
          <p:nvPr/>
        </p:nvSpPr>
        <p:spPr>
          <a:xfrm>
            <a:off x="841828" y="-446314"/>
            <a:ext cx="377372" cy="377372"/>
          </a:xfrm>
          <a:prstGeom prst="rect">
            <a:avLst/>
          </a:prstGeom>
          <a:solidFill>
            <a:srgbClr val="0367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780368F-A64C-7078-DE3D-15C23224DC43}"/>
              </a:ext>
            </a:extLst>
          </p:cNvPr>
          <p:cNvSpPr/>
          <p:nvPr/>
        </p:nvSpPr>
        <p:spPr>
          <a:xfrm>
            <a:off x="420914" y="-446314"/>
            <a:ext cx="377372" cy="377372"/>
          </a:xfrm>
          <a:prstGeom prst="rect">
            <a:avLst/>
          </a:prstGeom>
          <a:solidFill>
            <a:srgbClr val="034C8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A2BD6B7-F4F8-2058-21F2-50821CCA7419}"/>
              </a:ext>
            </a:extLst>
          </p:cNvPr>
          <p:cNvSpPr/>
          <p:nvPr/>
        </p:nvSpPr>
        <p:spPr>
          <a:xfrm>
            <a:off x="0" y="-446314"/>
            <a:ext cx="377372" cy="377372"/>
          </a:xfrm>
          <a:prstGeom prst="rect">
            <a:avLst/>
          </a:prstGeom>
          <a:solidFill>
            <a:srgbClr val="033E8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4739155-54B0-DBB0-2A0F-CD60AD5AE1BE}"/>
              </a:ext>
            </a:extLst>
          </p:cNvPr>
          <p:cNvSpPr/>
          <p:nvPr/>
        </p:nvSpPr>
        <p:spPr>
          <a:xfrm>
            <a:off x="2104570" y="-446314"/>
            <a:ext cx="377372" cy="377372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A32D5CD-40E1-6A62-1B2C-A195E96B3845}"/>
              </a:ext>
            </a:extLst>
          </p:cNvPr>
          <p:cNvSpPr/>
          <p:nvPr/>
        </p:nvSpPr>
        <p:spPr>
          <a:xfrm>
            <a:off x="1683656" y="-444840"/>
            <a:ext cx="377372" cy="377372"/>
          </a:xfrm>
          <a:prstGeom prst="rect">
            <a:avLst/>
          </a:prstGeom>
          <a:solidFill>
            <a:srgbClr val="F2A5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5ED0829-C82A-8DB8-948B-798555281D0A}"/>
              </a:ext>
            </a:extLst>
          </p:cNvPr>
          <p:cNvSpPr/>
          <p:nvPr/>
        </p:nvSpPr>
        <p:spPr>
          <a:xfrm>
            <a:off x="1262742" y="-444840"/>
            <a:ext cx="377372" cy="377372"/>
          </a:xfrm>
          <a:prstGeom prst="rect">
            <a:avLst/>
          </a:prstGeom>
          <a:solidFill>
            <a:srgbClr val="F2BF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 descr="Texto&#10;&#10;Descrição gerada automaticamente com confiança baixa">
            <a:extLst>
              <a:ext uri="{FF2B5EF4-FFF2-40B4-BE49-F238E27FC236}">
                <a16:creationId xmlns:a16="http://schemas.microsoft.com/office/drawing/2014/main" id="{E354481A-AB76-F107-8606-E5048F3EFB0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2" t="1853" r="64727" b="42836"/>
          <a:stretch/>
        </p:blipFill>
        <p:spPr>
          <a:xfrm>
            <a:off x="40673" y="38179"/>
            <a:ext cx="1691480" cy="1686578"/>
          </a:xfrm>
          <a:prstGeom prst="rect">
            <a:avLst/>
          </a:prstGeom>
        </p:spPr>
      </p:pic>
      <p:sp>
        <p:nvSpPr>
          <p:cNvPr id="64" name="Retângulo 63">
            <a:extLst>
              <a:ext uri="{FF2B5EF4-FFF2-40B4-BE49-F238E27FC236}">
                <a16:creationId xmlns:a16="http://schemas.microsoft.com/office/drawing/2014/main" id="{F2B8579A-2ACD-9393-EC44-310E232D5163}"/>
              </a:ext>
            </a:extLst>
          </p:cNvPr>
          <p:cNvSpPr/>
          <p:nvPr userDrawn="1"/>
        </p:nvSpPr>
        <p:spPr>
          <a:xfrm>
            <a:off x="2525484" y="-448783"/>
            <a:ext cx="377372" cy="377372"/>
          </a:xfrm>
          <a:prstGeom prst="rect">
            <a:avLst/>
          </a:prstGeom>
          <a:solidFill>
            <a:srgbClr val="000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63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0050"/>
          </a:solidFill>
          <a:latin typeface="Arial" panose="020B0604020202020204" pitchFamily="34" charset="0"/>
          <a:ea typeface="Yu Gothic UI Semilight" panose="020B0400000000000000" pitchFamily="34" charset="-128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034C8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34C8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C8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34C8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034C8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609DD-2A63-0746-B8E9-97635C74D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8242"/>
            <a:ext cx="9144000" cy="2387600"/>
          </a:xfrm>
        </p:spPr>
        <p:txBody>
          <a:bodyPr>
            <a:normAutofit/>
          </a:bodyPr>
          <a:lstStyle/>
          <a:p>
            <a:r>
              <a:rPr lang="pt-BR" dirty="0"/>
              <a:t>Disciplina: Computação Aplicada a Engenharia  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8E14FA-A364-F573-49C3-5D5F88444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Aula: BREVE HISTÓRIA DA COMPUTAÇÃO.</a:t>
            </a:r>
          </a:p>
          <a:p>
            <a:r>
              <a:rPr lang="pt-BR" b="1" dirty="0">
                <a:solidFill>
                  <a:srgbClr val="000050"/>
                </a:solidFill>
              </a:rPr>
              <a:t>[ X ] Introdução</a:t>
            </a:r>
          </a:p>
          <a:p>
            <a:r>
              <a:rPr lang="pt-BR" dirty="0"/>
              <a:t>[  ] Sistemas Operacionais</a:t>
            </a:r>
          </a:p>
          <a:p>
            <a:r>
              <a:rPr lang="pt-BR" dirty="0"/>
              <a:t>[  ] Hardware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ABCCBC-74AE-75A8-C262-068D65C02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1" y="4676655"/>
            <a:ext cx="1695687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13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AE3C1-4636-FDB5-86DE-9B67EB1B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AS FUNÇÕES DE UM COMPUTADOR?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F6E755-E0BC-5787-55C4-FBB985792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Processamento de dados</a:t>
            </a:r>
          </a:p>
          <a:p>
            <a:pPr lvl="1"/>
            <a:r>
              <a:rPr lang="pt-BR" dirty="0"/>
              <a:t>Um computador deve ser capaz de processar dados.</a:t>
            </a:r>
          </a:p>
          <a:p>
            <a:r>
              <a:rPr lang="pt-BR" b="1" dirty="0"/>
              <a:t>Armazenamento de dados</a:t>
            </a:r>
          </a:p>
          <a:p>
            <a:pPr lvl="1"/>
            <a:r>
              <a:rPr lang="pt-BR" dirty="0"/>
              <a:t>É essencial que um computador seja capaz de armazenar dados.</a:t>
            </a:r>
          </a:p>
          <a:p>
            <a:r>
              <a:rPr lang="pt-BR" b="1" dirty="0"/>
              <a:t>Movimentação/Transferência de dados</a:t>
            </a:r>
          </a:p>
          <a:p>
            <a:pPr lvl="1"/>
            <a:r>
              <a:rPr lang="pt-BR" dirty="0"/>
              <a:t>Um computador deve ser capaz de transferir dados.</a:t>
            </a:r>
          </a:p>
          <a:p>
            <a:r>
              <a:rPr lang="pt-BR" b="1" dirty="0"/>
              <a:t>Controle</a:t>
            </a:r>
          </a:p>
          <a:p>
            <a:pPr lvl="1"/>
            <a:r>
              <a:rPr lang="pt-BR" dirty="0"/>
              <a:t>Deve existir um controle das três funções básicas (processamento, armazenamento e movimentação de dados)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D21E18-AE00-0789-E47C-76B6DABA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15D149-7148-20B5-5C13-424C626C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0BD3C-6B58-413B-A946-1BED5D89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57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99BE4-DB46-B5AE-D728-D9FFD70D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1" y="214325"/>
            <a:ext cx="10258424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VOCÊ SABE DO QUE É COMPOSTO UM COMPUTADOR?</a:t>
            </a:r>
          </a:p>
        </p:txBody>
      </p:sp>
      <p:pic>
        <p:nvPicPr>
          <p:cNvPr id="11" name="Picture 8" descr="Placa Mãe">
            <a:extLst>
              <a:ext uri="{FF2B5EF4-FFF2-40B4-BE49-F238E27FC236}">
                <a16:creationId xmlns:a16="http://schemas.microsoft.com/office/drawing/2014/main" id="{83F1F472-873E-073C-80BC-54252F23DA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164" r="1" b="10222"/>
          <a:stretch/>
        </p:blipFill>
        <p:spPr>
          <a:xfrm>
            <a:off x="85163" y="1825624"/>
            <a:ext cx="12021104" cy="4542805"/>
          </a:xfrm>
          <a:prstGeom prst="rect">
            <a:avLst/>
          </a:prstGeom>
          <a:noFill/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ACD28F-F751-84A8-B2CF-CEDCE8B7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900"/>
              <a:t>AEMS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7FF8CD-67BF-8BDF-D0D5-780F3B76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900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63B338-5311-3C64-2244-5DBCA699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18"/>
            <a:ext cx="720000" cy="216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89E4DDB-AB51-4EFC-ADEE-1042DB8CA710}" type="slidenum">
              <a:rPr lang="pt-BR" sz="9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955457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1EF69-0956-87AB-EB11-826FA84D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1" y="214325"/>
            <a:ext cx="10258424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MODELO DE VON NEUMANN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9F706-C3DF-032A-5348-6EDA005AD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725" y="1825625"/>
            <a:ext cx="5934075" cy="4527550"/>
          </a:xfrm>
        </p:spPr>
        <p:txBody>
          <a:bodyPr>
            <a:normAutofit/>
          </a:bodyPr>
          <a:lstStyle/>
          <a:p>
            <a:r>
              <a:rPr lang="pt-BR" b="1" dirty="0"/>
              <a:t>Modelo para todos os computadores de propósito geral. </a:t>
            </a:r>
            <a:endParaRPr lang="pt-BR" sz="2000" b="1" dirty="0"/>
          </a:p>
          <a:p>
            <a:r>
              <a:rPr lang="pt-BR" sz="2000" dirty="0"/>
              <a:t>Consiste de:</a:t>
            </a:r>
          </a:p>
          <a:p>
            <a:pPr lvl="1"/>
            <a:r>
              <a:rPr lang="pt-BR" sz="1600" b="1" dirty="0"/>
              <a:t>Memória principal</a:t>
            </a:r>
            <a:r>
              <a:rPr lang="pt-BR" sz="1600" dirty="0"/>
              <a:t>: Para armazena dados e instruções. </a:t>
            </a:r>
          </a:p>
          <a:p>
            <a:pPr lvl="1"/>
            <a:r>
              <a:rPr lang="pt-BR" sz="1600" b="1" dirty="0"/>
              <a:t>Unidade lógica e aritmética</a:t>
            </a:r>
            <a:r>
              <a:rPr lang="pt-BR" sz="1600" dirty="0"/>
              <a:t>: Para realiza operações com dados. </a:t>
            </a:r>
          </a:p>
          <a:p>
            <a:pPr lvl="1"/>
            <a:r>
              <a:rPr lang="pt-BR" sz="1600" b="1" dirty="0"/>
              <a:t>Unidade de controle</a:t>
            </a:r>
            <a:r>
              <a:rPr lang="pt-BR" sz="1600" dirty="0"/>
              <a:t>: Serve para interpretar e executar as instruções armazenadas na memória. </a:t>
            </a:r>
          </a:p>
          <a:p>
            <a:pPr lvl="1"/>
            <a:r>
              <a:rPr lang="pt-BR" sz="1600" b="1" dirty="0"/>
              <a:t>Dispositivo de entrada e saída</a:t>
            </a:r>
            <a:r>
              <a:rPr lang="pt-BR" sz="1600" dirty="0"/>
              <a:t>: Tem a função de transferir dados entre o computador e o meio externo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6CC3E4AA-C88D-FF59-38F2-76F5CD161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9" y="2539121"/>
            <a:ext cx="5934075" cy="3100554"/>
          </a:xfrm>
          <a:prstGeom prst="rect">
            <a:avLst/>
          </a:prstGeom>
          <a:noFill/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E00F6D-6363-BB1D-166C-49302361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900"/>
              <a:t>AEMS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F993CF-1BEF-DF92-48A1-4C133254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900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1949C2-6636-E58E-2F8D-00DE0884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18"/>
            <a:ext cx="720000" cy="216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89E4DDB-AB51-4EFC-ADEE-1042DB8CA710}" type="slidenum">
              <a:rPr lang="pt-BR" sz="9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51338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6957236-16E9-5A53-D886-1F2E7163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Básica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624A2884-EC8A-E5EF-3DA3-D5149D9D2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9516" y="1165551"/>
            <a:ext cx="6863634" cy="5203500"/>
          </a:xfrm>
        </p:spPr>
      </p:pic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4D9822-053D-DC85-2EA6-AD3F8E51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5C7602-A28C-241A-C883-C675A76B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1235DF-2B27-3D8C-AC08-E93929FC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451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2EB71-52D9-1980-C5AF-D5B9FA4E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1" y="214325"/>
            <a:ext cx="10258424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COMPONENTES DE UM COMPUTADOR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723D6676-2538-0137-24BC-A5AF9FABF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244" y="1825624"/>
            <a:ext cx="8004942" cy="4542805"/>
          </a:xfrm>
          <a:prstGeom prst="rect">
            <a:avLst/>
          </a:prstGeom>
          <a:noFill/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64C173-20FB-42D4-9BEC-00066052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900"/>
              <a:t>AEMS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F206C0-3665-820B-4503-23B1F90E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900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6404A2-532B-A04A-CB3D-9DDCD279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18"/>
            <a:ext cx="720000" cy="216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89E4DDB-AB51-4EFC-ADEE-1042DB8CA710}" type="slidenum">
              <a:rPr lang="pt-BR" sz="90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29954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CA534-6B3A-4185-F865-6C715DBB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/>
              <a:t>Dispositivos de Entrada </a:t>
            </a:r>
            <a:br>
              <a:rPr lang="pt-BR"/>
            </a:br>
            <a:r>
              <a:rPr lang="pt-BR"/>
              <a:t>x </a:t>
            </a:r>
            <a:br>
              <a:rPr lang="pt-BR"/>
            </a:br>
            <a:r>
              <a:rPr lang="pt-BR"/>
              <a:t>Dispositivos de Saída</a:t>
            </a: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1B9997D5-74CB-B723-EB95-8D37F9EBF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Dispositivos de Entrada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0101EC-C4B0-92DE-87A9-3F400D73D7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b="1" dirty="0">
                <a:solidFill>
                  <a:srgbClr val="000050"/>
                </a:solidFill>
              </a:rPr>
              <a:t>Leitura</a:t>
            </a:r>
            <a:r>
              <a:rPr lang="pt-BR" dirty="0"/>
              <a:t>: converter informações externas (usualmente fornecidas pelo usuário) em números para o computador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6D59C0D7-0B0B-4A11-7A1B-B8FE2C676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Dispositivos de Saída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0B6A25C6-7212-01DA-D636-190EC621551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b="1" dirty="0">
                <a:solidFill>
                  <a:srgbClr val="000050"/>
                </a:solidFill>
              </a:rPr>
              <a:t>Escrita</a:t>
            </a:r>
            <a:r>
              <a:rPr lang="pt-BR" dirty="0"/>
              <a:t>: converter números fornecidos pelo computador em informações para o usuário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D5D5E2-1D8C-DEB6-2B06-5973280E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0CF86B-9613-7BEB-681B-0178E1A1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D934EE-1D93-0110-B15D-2E9A4B65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15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6D47C08-84BB-BEE7-B0EF-8163F8FD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63" y="3830562"/>
            <a:ext cx="5386776" cy="172243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A82E233-86C2-0D07-0135-08EFC81A0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855351"/>
            <a:ext cx="5565916" cy="1399811"/>
          </a:xfrm>
          <a:prstGeom prst="rect">
            <a:avLst/>
          </a:prstGeom>
        </p:spPr>
      </p:pic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2FE648F-D245-DBED-B196-0C27315FDE2A}"/>
              </a:ext>
            </a:extLst>
          </p:cNvPr>
          <p:cNvCxnSpPr>
            <a:cxnSpLocks/>
          </p:cNvCxnSpPr>
          <p:nvPr/>
        </p:nvCxnSpPr>
        <p:spPr>
          <a:xfrm>
            <a:off x="6096000" y="2162175"/>
            <a:ext cx="0" cy="4105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876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C073ADA3-263D-3DAD-EA95-184F9417E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Dispositivos de entrada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0BDAEB94-5825-9195-E9F7-FDCAC7170B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São dispositivos que fornecem dados para execução de um programa.</a:t>
            </a:r>
          </a:p>
          <a:p>
            <a:r>
              <a:rPr lang="pt-BR" dirty="0"/>
              <a:t>Permite a interação usuário-máquina 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56B06C4A-1ADC-EA49-0EC4-42CA4EFD1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Dispositivos de saída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F96DD001-3E55-FBB4-223E-7E0188FBE16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São dispositivos que exibem dados e informações processadas pelo sistema computacional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7006A0-AC69-7189-DC51-3E52C253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CCAEEC-037A-A966-4C31-D5EB189C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922DB6-0611-3C5C-1E8E-A6E857EF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16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D1F5F06-F92F-F055-54B5-C75C971D8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066" y="3801823"/>
            <a:ext cx="2321868" cy="2359418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4D6AAC2A-1A7D-96F3-27C2-A02D14F4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Dispositivos de Entrada </a:t>
            </a:r>
            <a:br>
              <a:rPr lang="pt-BR" dirty="0"/>
            </a:br>
            <a:r>
              <a:rPr lang="pt-BR" dirty="0"/>
              <a:t>x </a:t>
            </a:r>
            <a:br>
              <a:rPr lang="pt-BR" dirty="0"/>
            </a:br>
            <a:r>
              <a:rPr lang="pt-BR" dirty="0"/>
              <a:t>Dispositivos de Saída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ECD9C62F-F314-62FF-4E15-32D7C9D52F84}"/>
              </a:ext>
            </a:extLst>
          </p:cNvPr>
          <p:cNvSpPr txBox="1">
            <a:spLocks/>
          </p:cNvSpPr>
          <p:nvPr/>
        </p:nvSpPr>
        <p:spPr>
          <a:xfrm>
            <a:off x="1990725" y="374650"/>
            <a:ext cx="102457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0050"/>
                </a:solidFill>
                <a:latin typeface="Arial" panose="020B0604020202020204" pitchFamily="34" charset="0"/>
                <a:ea typeface="Yu Gothic UI Semilight" panose="020B0400000000000000" pitchFamily="34" charset="-128"/>
                <a:cs typeface="Arial" panose="020B0604020202020204" pitchFamily="34" charset="0"/>
              </a:defRPr>
            </a:lvl1pPr>
          </a:lstStyle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5791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630CE-C5BB-9F66-CCE4-2B574E4B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a memória?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025A68-3232-947C-2B69-56736134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Analogia: Biblioteca – Para que serve a biblioteca / bibliotecária?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E510A7-E070-8AEA-B621-41671BA6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D2BC9-DAB8-D795-AB23-6C37427E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033511-54B7-3747-8E3C-63E737AE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17</a:t>
            </a:fld>
            <a:endParaRPr lang="pt-BR"/>
          </a:p>
        </p:txBody>
      </p:sp>
      <p:pic>
        <p:nvPicPr>
          <p:cNvPr id="3074" name="Picture 2" descr="Conheça a biblioteca irlandesa com mais de 200 mil livros! - Revista  Galileu | Estante Galileu">
            <a:extLst>
              <a:ext uri="{FF2B5EF4-FFF2-40B4-BE49-F238E27FC236}">
                <a16:creationId xmlns:a16="http://schemas.microsoft.com/office/drawing/2014/main" id="{9A72CC8D-D51D-89ED-BF70-FAD8C4632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90" y="2537734"/>
            <a:ext cx="5076825" cy="383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ibliotecário Clipart Menina Dos Desenhos Animados Segurando Uma Mão Cheia  De Livros Vetor,livros De Vetores,desenho Animado De Menina,desenho Animado  PNG Imagens Gratuitas Para Download - Lovepik">
            <a:extLst>
              <a:ext uri="{FF2B5EF4-FFF2-40B4-BE49-F238E27FC236}">
                <a16:creationId xmlns:a16="http://schemas.microsoft.com/office/drawing/2014/main" id="{0FA118FB-7DF9-12BF-4F43-5D69DE690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616" y="2537734"/>
            <a:ext cx="37147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07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7F931-EDA8-199E-9BF9-AF095F20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COMPUTADOR: MEMÓRIAS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72E2AA90-CAFC-A8EE-ECCE-906CAA6FE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Memória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8F110E-E31A-13F8-66F4-FD68E38E93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Dispositivo que permite armazenamento de dados e instruções. </a:t>
            </a:r>
          </a:p>
          <a:p>
            <a:r>
              <a:rPr lang="pt-BR" dirty="0"/>
              <a:t>Também chamada de memória RAM.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E66321DC-92D7-C172-96A1-4F1C3C439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Memória secundária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9E2758A8-ECC0-5248-611F-BE380B7C048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Memória para armazenamento de longa duração de dados e programas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409ACA-3522-6FD8-A5B2-51582D9F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CF60EF-FF64-902C-A075-6CD7CC52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995D34-5129-3AA1-7AE0-6B878F71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18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A406EA4-AE38-C7B6-344D-1E3C4BB1A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57" y="4239661"/>
            <a:ext cx="1705213" cy="152421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2F990B2-2704-E5EA-44B6-461E4EFFE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397" y="3715713"/>
            <a:ext cx="2248214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64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38035-956C-09E1-6041-228308A3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COMPUTADOR: CPU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11B49E-87DF-31EB-8FAC-EAC6C0527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000050"/>
                </a:solidFill>
              </a:rPr>
              <a:t>A CPU pode ser considerado o cérebro do computador. </a:t>
            </a:r>
          </a:p>
          <a:p>
            <a:pPr lvl="1"/>
            <a:r>
              <a:rPr lang="pt-BR" dirty="0"/>
              <a:t>Responsável pela execução de todas as tarefas e pelo processamento de dados.</a:t>
            </a:r>
          </a:p>
          <a:p>
            <a:pPr lvl="1"/>
            <a:r>
              <a:rPr lang="pt-BR" dirty="0"/>
              <a:t>Todas as operações aritméticas e lógicas de um programa são executadas na CPU. </a:t>
            </a:r>
          </a:p>
          <a:p>
            <a:r>
              <a:rPr lang="pt-BR" b="1" dirty="0">
                <a:solidFill>
                  <a:srgbClr val="000050"/>
                </a:solidFill>
              </a:rPr>
              <a:t>Uma CPU pode ser composta por um ou vários processadores (multicores).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079820-2730-51A3-A148-17003EF2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D076C8-7F10-2E84-FF36-62E87026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22CD22-0E60-117B-DC8F-905B7C29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12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58D3A-B63D-9122-4313-D4C3732E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Dilema moral; Compreendendo o problema.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9F8810-2B32-9AF8-D0F1-1C9085101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Situação: sabemos que um profissional de saúde precisa conhecer a anatomia humana. Os profissionais que atuam com equipamentos “inteligentes”...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A4CC8E-1191-EDB2-3293-FA7AB283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A4A6DE-254E-3382-7E51-BFA57BA3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2B9590-6168-A219-0B77-A1363E00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2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76349F1-6F41-5DCC-30AC-266916642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21" y="2902527"/>
            <a:ext cx="4441128" cy="305912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FF25057-64F1-4744-039C-C0124129F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844" y="2815527"/>
            <a:ext cx="4441128" cy="355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009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CCB5D-EEFC-22F2-8DCB-E75BDEE2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Central de Processamento (UCP)  ou (CPU)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BFF8AB30-3674-9B77-81C1-6FFA0C59B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3" y="1825624"/>
            <a:ext cx="6467241" cy="454280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Componentes internos: </a:t>
            </a:r>
          </a:p>
          <a:p>
            <a:pPr lvl="1"/>
            <a:r>
              <a:rPr lang="pt-BR" b="1" dirty="0">
                <a:solidFill>
                  <a:srgbClr val="000050"/>
                </a:solidFill>
              </a:rPr>
              <a:t>Unidade de controle:</a:t>
            </a:r>
          </a:p>
          <a:p>
            <a:pPr lvl="2"/>
            <a:r>
              <a:rPr lang="pt-BR" dirty="0"/>
              <a:t>Controla cada operação da CPU. Ela é responsável por decodificar as instruções presentes no programa em execução emitindo sinais de controle para as demais partes do computador. </a:t>
            </a:r>
          </a:p>
          <a:p>
            <a:pPr lvl="1"/>
            <a:r>
              <a:rPr lang="pt-BR" b="1" dirty="0">
                <a:solidFill>
                  <a:srgbClr val="000050"/>
                </a:solidFill>
              </a:rPr>
              <a:t>Unidade lógica e aritmética (ULA): </a:t>
            </a:r>
          </a:p>
          <a:p>
            <a:pPr lvl="2"/>
            <a:r>
              <a:rPr lang="pt-BR" dirty="0"/>
              <a:t>É responsável por executar as operações aritmética e lógicas do programa. </a:t>
            </a:r>
          </a:p>
          <a:p>
            <a:pPr lvl="1"/>
            <a:r>
              <a:rPr lang="pt-BR" b="1" dirty="0">
                <a:solidFill>
                  <a:srgbClr val="000050"/>
                </a:solidFill>
              </a:rPr>
              <a:t>Registradores</a:t>
            </a:r>
            <a:r>
              <a:rPr lang="pt-BR" dirty="0">
                <a:solidFill>
                  <a:srgbClr val="000050"/>
                </a:solidFill>
              </a:rPr>
              <a:t>: </a:t>
            </a:r>
          </a:p>
          <a:p>
            <a:pPr lvl="2"/>
            <a:r>
              <a:rPr lang="pt-BR" dirty="0"/>
              <a:t>São espaço de armazenamento interno para a CPU (são memórias de acesso </a:t>
            </a:r>
            <a:r>
              <a:rPr lang="pt-BR" dirty="0" err="1"/>
              <a:t>ultra-rápido</a:t>
            </a:r>
            <a:r>
              <a:rPr lang="pt-BR" dirty="0"/>
              <a:t>). </a:t>
            </a:r>
          </a:p>
          <a:p>
            <a:pPr lvl="1"/>
            <a:r>
              <a:rPr lang="pt-BR" b="1" dirty="0">
                <a:solidFill>
                  <a:srgbClr val="000050"/>
                </a:solidFill>
              </a:rPr>
              <a:t>Rede de interconexão da CPU</a:t>
            </a:r>
            <a:r>
              <a:rPr lang="pt-BR" dirty="0">
                <a:solidFill>
                  <a:srgbClr val="000050"/>
                </a:solidFill>
              </a:rPr>
              <a:t>: </a:t>
            </a:r>
          </a:p>
          <a:p>
            <a:pPr lvl="2"/>
            <a:r>
              <a:rPr lang="pt-BR" dirty="0"/>
              <a:t>Possibilita a comunicação entre a unidade de controle, a ULA e os registradores.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82BE92-C7B8-AAA7-6BB9-C7285ABA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CEEB00-46E3-A3E2-E3D1-6A4C581A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3366CB-7BF6-90AF-EE88-2F5C3138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20</a:t>
            </a:fld>
            <a:endParaRPr lang="pt-BR"/>
          </a:p>
        </p:txBody>
      </p:sp>
      <p:pic>
        <p:nvPicPr>
          <p:cNvPr id="4104" name="Picture 8" descr="REVIEW | AMD Threadripper 7980X - QUATRO Ryzen 9 7950X juntos por R$38 mil  - Adrenaline">
            <a:extLst>
              <a:ext uri="{FF2B5EF4-FFF2-40B4-BE49-F238E27FC236}">
                <a16:creationId xmlns:a16="http://schemas.microsoft.com/office/drawing/2014/main" id="{79B97DDE-36F0-403F-38B7-A4B6B8E1D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554" y="1339189"/>
            <a:ext cx="2771767" cy="172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rocessador Intel Core i9 14900KF Socket LGA 1700 / 6.0GHz / 36MB no  Paraguai - Visão Vip Informática - Compras no Paraguai - Loja de Informática">
            <a:extLst>
              <a:ext uri="{FF2B5EF4-FFF2-40B4-BE49-F238E27FC236}">
                <a16:creationId xmlns:a16="http://schemas.microsoft.com/office/drawing/2014/main" id="{DD407F25-94DD-42D8-61E5-B713CCAFB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404" y="978694"/>
            <a:ext cx="2450306" cy="24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529A475-14A2-56A3-227E-1904D0FED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579" y="3234267"/>
            <a:ext cx="5639587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41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DAF0A-128B-E13E-160D-DC7D3B7B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Barramentos de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A178C0-9456-0BD0-A263-3FF3F695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canais de comunicação que conectam a CPU, a memória e os dispositivos de entrada/saída, permitindo a transferência de dados, instruções e sinais de controle entre esses componentes. Eles são essenciais para a coordenação e funcionamento eficiente do computador.</a:t>
            </a:r>
          </a:p>
          <a:p>
            <a:r>
              <a:rPr lang="pt-BR" dirty="0"/>
              <a:t>Endereços </a:t>
            </a:r>
          </a:p>
          <a:p>
            <a:r>
              <a:rPr lang="pt-BR" dirty="0"/>
              <a:t>Dados </a:t>
            </a:r>
          </a:p>
          <a:p>
            <a:r>
              <a:rPr lang="pt-BR" dirty="0"/>
              <a:t>Controle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1347BB-7257-4250-C978-DC05B038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BB05E6-75C4-15F4-9A5C-C49BC382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8E4AD8-BF1D-71D4-D4FC-088489EB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21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A8725EC-9377-EF97-55D0-C5EA470CA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040" y="3638374"/>
            <a:ext cx="8202170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96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AE446-E4E6-252C-52D7-EDB81C08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Barramentos de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5E6DBC-3CEC-19F6-C671-C08BEE15E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000050"/>
                </a:solidFill>
              </a:rPr>
              <a:t>Barramento de Endereços: </a:t>
            </a:r>
          </a:p>
          <a:p>
            <a:pPr lvl="1"/>
            <a:r>
              <a:rPr lang="pt-BR" dirty="0"/>
              <a:t>Selecionar endereço de memória ou do dispositivo desejado</a:t>
            </a:r>
          </a:p>
          <a:p>
            <a:r>
              <a:rPr lang="pt-BR" b="1" dirty="0">
                <a:solidFill>
                  <a:srgbClr val="000050"/>
                </a:solidFill>
              </a:rPr>
              <a:t>Barramento de Dados: </a:t>
            </a:r>
          </a:p>
          <a:p>
            <a:pPr lvl="1"/>
            <a:r>
              <a:rPr lang="pt-BR" dirty="0"/>
              <a:t>Informação a ser transferida entre componentes</a:t>
            </a:r>
          </a:p>
          <a:p>
            <a:r>
              <a:rPr lang="pt-BR" b="1" dirty="0">
                <a:solidFill>
                  <a:srgbClr val="000050"/>
                </a:solidFill>
              </a:rPr>
              <a:t>Barramento de Controle: </a:t>
            </a:r>
          </a:p>
          <a:p>
            <a:pPr lvl="1"/>
            <a:r>
              <a:rPr lang="pt-BR" dirty="0"/>
              <a:t>Configurar quais dispositivos se comunicarão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3F3886-26F3-6523-1FC8-9F346517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7EBD86-1BEF-6233-F9E1-C2A92858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36FF8D-ED37-48B4-AFB0-1FA0A211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674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A952D-F364-D4AA-CC6D-0D3AF82A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7C9E92-3E19-78F0-FD49-C3E6E7358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81E0FE-6B7D-17A6-9285-0396545F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9D37B3-ED6C-E6A6-70C1-962C1568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472011-F173-7911-3C6F-81287C29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23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9FFACA0-DA3D-05F7-78D9-1DC60D52A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080" y="66205"/>
            <a:ext cx="8697539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17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1FB971-5A4B-127D-173B-38B7E349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6AFF2A7-E1D6-742D-73C1-8C69D794F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VOCÊ SABE O QUE VEM A SER E COMO É CONSTITUIDO A ARQUITETURA DE UM COMPUTADOR?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5FDCD9CD-6822-12D4-7953-FE85380BB5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FEA5D3-7FF2-2EFC-F820-50EA1AAC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FB437F-C0E9-3FD9-4DCE-2A4FCFFC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962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38B4C-B515-EAB3-8A80-0A6D9DE8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COMPUTADORES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88EAA62F-AE1A-E6DD-F785-195DA7E5D1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163" y="1825624"/>
          <a:ext cx="12021104" cy="454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734C7A-D26E-0373-2430-FD6B1527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FD4E42-B7EF-1445-9352-3FA1F1B5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6D5109-7519-63BD-1A9E-6E549EA9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733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24FFC-895D-C33D-9FFC-AC440609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O QUE VEM A SER A ORGANIZAÇÃO DOS SISTEMAS COMPUTACIONAIS?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B9730BA6-25BB-5ADD-0EF0-CF91E71881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163" y="1825624"/>
          <a:ext cx="12021104" cy="454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613C11-611F-65B8-F7D4-85136CE5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1C550A-FBB8-85F1-7E7A-9CD777C1F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0EC69D-C8F3-0D66-C32E-A88E9955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934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D908F-5EA1-C56B-7357-B120990C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RELAÇÃO ENTRE ARQUITETURA E ORGANIZAÇÃO DE COMPUTADORES?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D15A87-6F54-11F0-7DAB-36EC6880F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Muitos fabricantes oferecem uma família de modelos de computadores com a mesma arquitetura, mas com diferenças na organização, características de desempenho e preços. </a:t>
            </a:r>
          </a:p>
          <a:p>
            <a:pPr lvl="1"/>
            <a:r>
              <a:rPr lang="pt-BR" dirty="0"/>
              <a:t>O cliente pode migrar para modelos da mesma família (mesma arquitetura) sem precisar trocar o software.</a:t>
            </a:r>
          </a:p>
          <a:p>
            <a:pPr lvl="1"/>
            <a:r>
              <a:rPr lang="pt-BR" dirty="0"/>
              <a:t>Mantem a compatibilidade de código. </a:t>
            </a:r>
          </a:p>
          <a:p>
            <a:pPr lvl="1"/>
            <a:r>
              <a:rPr lang="pt-BR" dirty="0"/>
              <a:t>Preserva o investimento em software.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A29E56-C416-C654-A0B4-C64E07CE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9C7B4E-D767-DE84-0769-C8BE67C4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42AFA-15CC-6D72-00E6-68B4F277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789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B55A2-484B-F352-BF45-4093BF5F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DOS COMPUTADORES PESSOAIS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06F531-9ABA-F45C-5850-0088BA428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000050"/>
                </a:solidFill>
              </a:rPr>
              <a:t>Já percebeu que os computadores pessoais mantem uma certa compatibilidade entre as diversas gerações? </a:t>
            </a:r>
          </a:p>
          <a:p>
            <a:pPr lvl="1"/>
            <a:r>
              <a:rPr lang="pt-BR" dirty="0"/>
              <a:t>Esta compatibilidade se deve ao fato de todos adotarem uma mesma arquitetura. </a:t>
            </a:r>
          </a:p>
          <a:p>
            <a:pPr lvl="1"/>
            <a:r>
              <a:rPr lang="pt-BR" dirty="0"/>
              <a:t>Por isso programas antigos ainda podem ser executados sem muitos transtornos nos computadores pessoais de hoje.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A877AA-CC6A-B95D-CC06-0F109E6F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0E2C52-4CCF-8729-734E-F8087377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8BB0E8-4D9A-C7B8-F4D5-78C57BF9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28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F12ADD9-942C-2C68-6FE5-CE4B0C773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419" y="4097026"/>
            <a:ext cx="7840169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75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FAE18-4CE4-428E-473A-9FE46615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Importância de um S.O.?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0AF1C4-5E37-4420-752A-B88E3D28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princípio, um S.O. é um programa...</a:t>
            </a:r>
          </a:p>
          <a:p>
            <a:r>
              <a:rPr lang="pt-BR" dirty="0"/>
              <a:t>Mas sua função é: permitir acesso...</a:t>
            </a:r>
          </a:p>
          <a:p>
            <a:pPr lvl="1"/>
            <a:r>
              <a:rPr lang="pt-BR" dirty="0"/>
              <a:t>Dos usuários aos programas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F60DF5-D823-B908-0452-C7488440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B83879-3143-59E5-582F-E6301AD1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1782FF-7F1F-BFFB-6812-0228CCFA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29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ADA6EFC-8C98-700F-947B-043CA86FD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32" y="2996119"/>
            <a:ext cx="7773485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0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15F42-1EFB-F0AE-9400-8B9A1E21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AABA27D5-EC34-30A9-6D77-48BC5F2D8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Perguntas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A4D2E5-2221-AD71-8DF4-AB576D49AE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O que são computadores ?</a:t>
            </a:r>
          </a:p>
          <a:p>
            <a:r>
              <a:rPr lang="pt-BR" dirty="0"/>
              <a:t>O que ocorre dentro de um computador?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2CC99E09-1B63-DAD7-2BBD-E851F4A0E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50DA2677-F0A3-703E-F55D-831E5B42E0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Conhecer os elementos de um computador digital </a:t>
            </a:r>
          </a:p>
          <a:p>
            <a:r>
              <a:rPr lang="pt-BR" dirty="0"/>
              <a:t>Compreender o funcionamento geral de um computador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C4CE21-2301-ED30-0A2B-8C4B826B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BADA82-5528-3457-D1AA-40589AD9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9030A9-34C8-AE8D-B4C2-85B5209D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463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6A258-4ED6-F096-E1A8-70FF1357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Conceito de Sistema Operacional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45D0B-BF14-C213-072B-E0088F11A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Função: </a:t>
            </a:r>
          </a:p>
          <a:p>
            <a:pPr lvl="1"/>
            <a:r>
              <a:rPr lang="pt-BR" dirty="0"/>
              <a:t>Executar ou auxiliar a execução de tarefas básicas </a:t>
            </a:r>
          </a:p>
          <a:p>
            <a:pPr lvl="1"/>
            <a:r>
              <a:rPr lang="pt-BR" dirty="0"/>
              <a:t>Exemplos: </a:t>
            </a:r>
          </a:p>
          <a:p>
            <a:pPr lvl="2"/>
            <a:r>
              <a:rPr lang="pt-BR" dirty="0"/>
              <a:t>Carregar um programa </a:t>
            </a:r>
          </a:p>
          <a:p>
            <a:pPr lvl="2"/>
            <a:r>
              <a:rPr lang="pt-BR" dirty="0"/>
              <a:t>Gerenciar a impressão de um documento </a:t>
            </a:r>
          </a:p>
          <a:p>
            <a:pPr lvl="2"/>
            <a:r>
              <a:rPr lang="pt-BR" dirty="0"/>
              <a:t>Escolher qual programa executar etc.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9285E1-4401-123E-1B62-2EF9497F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CDDA61-79DB-4AB5-DEA9-28401AD8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E91E09-8914-F16B-A99B-83D04F8E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516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BCAA4-F290-F3EB-44F0-4CE631AE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Mas... o que é o S.O.?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EBE681-9480-1336-8D14-A4173E368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Conjunto de rotinas, em geral de baixo nível </a:t>
            </a:r>
          </a:p>
          <a:p>
            <a:r>
              <a:rPr lang="pt-BR" dirty="0"/>
              <a:t>Complexidade variada </a:t>
            </a:r>
          </a:p>
          <a:p>
            <a:r>
              <a:rPr lang="pt-BR" dirty="0"/>
              <a:t>Carregador de Programas</a:t>
            </a:r>
          </a:p>
          <a:p>
            <a:r>
              <a:rPr lang="pt-BR" dirty="0"/>
              <a:t>Infinidade de Funções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791C5C-192F-AF29-E2EA-BBB39190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C8450D-8A24-4CE4-AD75-01799727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9A0680-23EA-1F9A-1EC0-F07ED640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545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55731-5B34-977B-7183-E2572B7E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 DO DESCONHECIMENTO EM ARQUITETURA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29F69A-FD9F-ABC5-19F4-424804EBD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917F59-0E52-A916-4A79-3720E848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6E6D56-349C-7353-25C1-D5556441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D072A6-08C2-9023-88EE-E0B1D200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915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51933-2922-B2E7-5CDE-9E8BF66C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É Ruim Não Conhecer?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E6346-35AF-1121-7108-A5F444ACD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não conhecer arquitetura...  Vou estar limitado de alguma forma?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0DEB74-83A6-A07C-7A53-449F9565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A4EF66-F825-14FB-6E9E-FB6BF36D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13B79E-C167-D832-D24C-08548B90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33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B8618AE-55A8-7E78-F8FD-01CA5594A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162" y="2833494"/>
            <a:ext cx="377242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30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50AA9-A1C9-1C6A-C0D6-D2DDB2355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Dificuldade para Especificar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5E19AA-3F4B-8968-130E-507D848AF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Como solicitar um computador? </a:t>
            </a:r>
          </a:p>
          <a:p>
            <a:r>
              <a:rPr lang="pt-BR" dirty="0"/>
              <a:t>“Compra um PC com 32 giga”? </a:t>
            </a:r>
          </a:p>
          <a:p>
            <a:r>
              <a:rPr lang="pt-BR" dirty="0"/>
              <a:t>Precisamos ser mais específicos </a:t>
            </a:r>
          </a:p>
          <a:p>
            <a:r>
              <a:rPr lang="pt-BR" dirty="0"/>
              <a:t>Qual processador? </a:t>
            </a:r>
          </a:p>
          <a:p>
            <a:r>
              <a:rPr lang="pt-BR" dirty="0"/>
              <a:t>Quantos cores/threads? Quanto de cache? </a:t>
            </a:r>
          </a:p>
          <a:p>
            <a:r>
              <a:rPr lang="pt-BR" dirty="0"/>
              <a:t>Quanta memória RAM? </a:t>
            </a:r>
          </a:p>
          <a:p>
            <a:r>
              <a:rPr lang="pt-BR" dirty="0"/>
              <a:t>Qual o tipo? Qual velocidade? </a:t>
            </a:r>
          </a:p>
          <a:p>
            <a:r>
              <a:rPr lang="pt-BR" dirty="0"/>
              <a:t>Qual o armazenamento? </a:t>
            </a:r>
          </a:p>
          <a:p>
            <a:r>
              <a:rPr lang="pt-BR" dirty="0"/>
              <a:t>Qual o tipo? Qual a capacidade? Qual a velocidade? </a:t>
            </a:r>
          </a:p>
          <a:p>
            <a:r>
              <a:rPr lang="pt-BR" dirty="0"/>
              <a:t>Qual o vídeo? </a:t>
            </a:r>
          </a:p>
          <a:p>
            <a:r>
              <a:rPr lang="pt-BR" dirty="0"/>
              <a:t>Quanta memória? </a:t>
            </a:r>
          </a:p>
          <a:p>
            <a:r>
              <a:rPr lang="pt-BR" dirty="0"/>
              <a:t>Quais capacidades?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5BD543-ED90-5522-AC86-AEA6E3CE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27D22E-B209-33B9-8C24-081EE695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D34B9A-5671-B3E9-A09E-2B25E699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716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11C28-0A6F-A74F-0744-3213E36D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Dificuldade em Compreender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CC9D01-EA99-8BF3-D39B-7956A7849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programa está lento... O que é? </a:t>
            </a:r>
          </a:p>
          <a:p>
            <a:pPr lvl="1"/>
            <a:r>
              <a:rPr lang="pt-BR" dirty="0"/>
              <a:t>Processador? Memória? Disco? </a:t>
            </a:r>
          </a:p>
          <a:p>
            <a:pPr lvl="1"/>
            <a:r>
              <a:rPr lang="pt-BR" dirty="0"/>
              <a:t>Programa mal otimizado? </a:t>
            </a:r>
          </a:p>
          <a:p>
            <a:pPr lvl="2"/>
            <a:r>
              <a:rPr lang="pt-BR" dirty="0"/>
              <a:t>Como otimizar o programa?</a:t>
            </a:r>
          </a:p>
          <a:p>
            <a:r>
              <a:rPr lang="pt-BR" dirty="0"/>
              <a:t>Está ocorrendo um erro com frequência... </a:t>
            </a:r>
          </a:p>
          <a:p>
            <a:pPr lvl="1"/>
            <a:r>
              <a:rPr lang="pt-BR" dirty="0"/>
              <a:t>Seria a CPU? Ou a memória? </a:t>
            </a:r>
          </a:p>
          <a:p>
            <a:r>
              <a:rPr lang="pt-BR" dirty="0"/>
              <a:t>Usuário pede computador para editar vídeo </a:t>
            </a:r>
          </a:p>
          <a:p>
            <a:pPr lvl="1"/>
            <a:r>
              <a:rPr lang="pt-BR" dirty="0"/>
              <a:t>Onde investir a maior parte dos recursos? </a:t>
            </a:r>
          </a:p>
          <a:p>
            <a:pPr lvl="2"/>
            <a:r>
              <a:rPr lang="pt-BR" dirty="0"/>
              <a:t>CPU? Memória? Disco? Placa mãe?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C2FCAB-B99F-F6E5-7966-53E7C952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F5203A-7689-158E-E539-15A571BC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0F15CD-1367-A4B4-7DCC-38230805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35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806F224-4B7F-4160-535D-6ABFEF1C9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360" y="2081096"/>
            <a:ext cx="2543530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09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1B15E-293D-D53F-F5FD-DD688ECC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DA2AAC-FA3E-1AF3-325E-4E68F1D93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grupo: </a:t>
            </a:r>
          </a:p>
          <a:p>
            <a:r>
              <a:rPr lang="pt-BR" dirty="0"/>
              <a:t>1. Se sua equipe fosse montar um computador para trabalho, quais peças precisariam comprar? </a:t>
            </a:r>
          </a:p>
          <a:p>
            <a:r>
              <a:rPr lang="pt-BR" dirty="0"/>
              <a:t>2. Façam uma pesquisa e tentem estimar qual seria o valor total dos insumos para montar o referido computador.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539A01-01E2-B979-71CC-03444A06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928BED-96A5-68DA-A5B0-40F293C2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569FC2-8584-B81F-56E1-4F183CB3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194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DD3511-6259-35EA-1853-BFAC8CD2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D951B9-6E14-1490-46C7-C024C99FB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Desafio Montar o melhor Computador por  X </a:t>
            </a:r>
            <a:r>
              <a:rPr lang="pt-BR"/>
              <a:t>reais </a:t>
            </a:r>
            <a:r>
              <a:rPr lang="pt-BR">
                <a:sym typeface="Wingdings" panose="05000000000000000000" pitchFamily="2" charset="2"/>
              </a:rPr>
              <a:t> </a:t>
            </a:r>
            <a:endParaRPr lang="pt-BR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B3B18F7E-5954-F641-3418-384A89111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EDDBBB-E3BE-5EC0-7311-429FB9DB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39BA9A-1494-8193-F4A8-3B047B4B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089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E0848-D0A6-2ADA-F1C1-CE1C0897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365125"/>
            <a:ext cx="92583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Duvidas???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46C4FF1-A18E-BCCF-AAE3-91E2E093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F227A0-22B4-F566-478F-E83F41C3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08F2F-3495-1162-453B-07B051D3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016F-4E81-4F4F-B206-78968167ACC9}" type="slidenum">
              <a:rPr lang="pt-BR" smtClean="0"/>
              <a:t>38</a:t>
            </a:fld>
            <a:endParaRPr lang="pt-BR"/>
          </a:p>
        </p:txBody>
      </p:sp>
      <p:pic>
        <p:nvPicPr>
          <p:cNvPr id="2050" name="Picture 2" descr="Duvidas Hapvida - HAPVIDA">
            <a:extLst>
              <a:ext uri="{FF2B5EF4-FFF2-40B4-BE49-F238E27FC236}">
                <a16:creationId xmlns:a16="http://schemas.microsoft.com/office/drawing/2014/main" id="{10038046-42EB-550C-1153-A1AC6F4E2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6687" y="2005012"/>
            <a:ext cx="3547476" cy="4351338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054" name="Picture 6" descr="Minhas dúvidas, suas dúvidas, nossas dúvidas | .: Focado em Você :.">
            <a:extLst>
              <a:ext uri="{FF2B5EF4-FFF2-40B4-BE49-F238E27FC236}">
                <a16:creationId xmlns:a16="http://schemas.microsoft.com/office/drawing/2014/main" id="{FE0EE334-B8C9-B155-41C2-7BB53FE1F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577" y="2311686"/>
            <a:ext cx="4528846" cy="337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0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D5F78-C8B9-71B4-7D98-D50BD146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Computador?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5484EBE4-E5D8-4D15-ABFE-B6635C921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máquina que recebe e processa dados produzindo informação.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F83082-C095-DB40-64C8-B8F7CD41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0EDBC8-F138-7C18-6167-F03D7C71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B540FA-1825-011C-075A-F23E4FF1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4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0C87711-07B1-6897-2971-D7493BA60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156" y="2358307"/>
            <a:ext cx="8183117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9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E2DBE-F519-3EDF-5902-4320DE34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 x Informação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5E81D52D-4E4D-91B7-0017-D731A013BE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FAAB63-BA3E-101A-2CD3-FB73023CA6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Dado é um valor com um significado</a:t>
            </a:r>
          </a:p>
          <a:p>
            <a:pPr lvl="1"/>
            <a:r>
              <a:rPr lang="pt-BR" dirty="0"/>
              <a:t>Dado é um conjunto bruto de números, palavras, ou outros elementos sem significado contextual.</a:t>
            </a:r>
          </a:p>
          <a:p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95699E06-1063-9F27-9BBD-32AFADCA0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Informação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56FBAA93-B8A6-276B-C720-0E6051A663C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Informações são dados contextualizados</a:t>
            </a:r>
          </a:p>
          <a:p>
            <a:pPr lvl="1"/>
            <a:r>
              <a:rPr lang="pt-BR" dirty="0"/>
              <a:t>Informação é o dado interpretado ou organizado de uma maneira que ele passa a ter significado e utilidade. 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FD57AF-C829-CE0F-09A5-25500F20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C38501-E78D-841B-E5E4-3FE3A60B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94498F-782F-2CDE-6B2E-558F64CC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36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1A3ED8F5-68F5-F387-2A96-912E2556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faz o Processamento?</a:t>
            </a:r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D1E737B5-20C0-C117-0DD9-BACD10BC2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442" y="2363545"/>
            <a:ext cx="7821116" cy="3467584"/>
          </a:xfrm>
        </p:spPr>
      </p:pic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FDBCBF5-5199-4808-077F-A25D2CD1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11DA248-E68D-7177-FF49-CD2198AC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B03B9B7-B421-6C24-FF9E-63977465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6</a:t>
            </a:fld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9A8973E-A993-15F7-5473-A1C42C69A9AE}"/>
              </a:ext>
            </a:extLst>
          </p:cNvPr>
          <p:cNvSpPr txBox="1"/>
          <p:nvPr/>
        </p:nvSpPr>
        <p:spPr>
          <a:xfrm>
            <a:off x="4176522" y="1778770"/>
            <a:ext cx="6103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Hardware e software</a:t>
            </a:r>
          </a:p>
        </p:txBody>
      </p:sp>
    </p:spTree>
    <p:extLst>
      <p:ext uri="{BB962C8B-B14F-4D97-AF65-F5344CB8AC3E}">
        <p14:creationId xmlns:p14="http://schemas.microsoft.com/office/powerpoint/2010/main" val="415598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C84858-4F30-3BEB-F9F7-D0ACB6F3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1B0455-6ABA-1DEB-2C83-62D78EC17F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Entendendo o Computador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4F299A85-166F-36FE-FAA4-0368FE2E2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Simplificando ao máximo podemos dizer que um computador  funciona desta maneira;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E5F96D-31C3-D1CD-9C9F-BF4D214F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E4114-C092-82D9-B375-459240CA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7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CA3D075-67C2-5374-C080-D46EE59609AD}"/>
              </a:ext>
            </a:extLst>
          </p:cNvPr>
          <p:cNvSpPr/>
          <p:nvPr/>
        </p:nvSpPr>
        <p:spPr>
          <a:xfrm>
            <a:off x="2844801" y="5061989"/>
            <a:ext cx="1243584" cy="731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Entrada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5179F08-1649-D183-D741-A445A9EA0C08}"/>
              </a:ext>
            </a:extLst>
          </p:cNvPr>
          <p:cNvSpPr/>
          <p:nvPr/>
        </p:nvSpPr>
        <p:spPr>
          <a:xfrm>
            <a:off x="4937166" y="5061989"/>
            <a:ext cx="1834709" cy="731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Processamento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52CD3C9-CEB7-ADFE-D121-1B3DBD1D178C}"/>
              </a:ext>
            </a:extLst>
          </p:cNvPr>
          <p:cNvSpPr/>
          <p:nvPr/>
        </p:nvSpPr>
        <p:spPr>
          <a:xfrm>
            <a:off x="7620658" y="5061989"/>
            <a:ext cx="1243584" cy="731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Saída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DF4D35FF-D95B-77C6-9096-EC7672528296}"/>
              </a:ext>
            </a:extLst>
          </p:cNvPr>
          <p:cNvSpPr/>
          <p:nvPr/>
        </p:nvSpPr>
        <p:spPr>
          <a:xfrm>
            <a:off x="4263559" y="5336309"/>
            <a:ext cx="498434" cy="2468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ED38D19B-BC99-5EB6-76E1-3D5B3DAEE888}"/>
              </a:ext>
            </a:extLst>
          </p:cNvPr>
          <p:cNvSpPr/>
          <p:nvPr/>
        </p:nvSpPr>
        <p:spPr>
          <a:xfrm>
            <a:off x="6947050" y="5304305"/>
            <a:ext cx="498434" cy="2468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82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ADE2F-5EF4-AE14-A6D5-939B9522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1" y="214325"/>
            <a:ext cx="10258424" cy="1325563"/>
          </a:xfrm>
        </p:spPr>
        <p:txBody>
          <a:bodyPr/>
          <a:lstStyle/>
          <a:p>
            <a:r>
              <a:rPr lang="pt-BR" dirty="0"/>
              <a:t>Entendendo o Computador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A6F6CB-051A-24FF-97B9-EC5D8C426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3" y="1825624"/>
            <a:ext cx="12021104" cy="4542805"/>
          </a:xfrm>
        </p:spPr>
        <p:txBody>
          <a:bodyPr/>
          <a:lstStyle/>
          <a:p>
            <a:r>
              <a:rPr lang="pt-BR" dirty="0"/>
              <a:t>É um dispositivo capaz de executar e cálculos e tomar decisões lógicas em velocidade milhões e até bilhões de vezes mais rápidas do que qualquer ser humano. </a:t>
            </a:r>
          </a:p>
          <a:p>
            <a:r>
              <a:rPr lang="pt-BR" dirty="0"/>
              <a:t>A finalidade do computador é receber, manipular e armazenar dados (Realizar a tarefa de processamento de dados)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33EC3-A9CD-927C-2CCF-F3D7B814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</p:spPr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841A5B-843A-7B27-9940-1E99BAF1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5499D3-EB01-5F22-78BF-9D2E19A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18"/>
            <a:ext cx="720000" cy="216000"/>
          </a:xfrm>
        </p:spPr>
        <p:txBody>
          <a:bodyPr/>
          <a:lstStyle/>
          <a:p>
            <a:fld id="{889E4DDB-AB51-4EFC-ADEE-1042DB8CA710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85E7E5E-794E-678F-F567-AD116526A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7" y="4194920"/>
            <a:ext cx="5205856" cy="177491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0CAEDEC-EDF9-36F8-920E-BEBC7869AA09}"/>
              </a:ext>
            </a:extLst>
          </p:cNvPr>
          <p:cNvSpPr/>
          <p:nvPr/>
        </p:nvSpPr>
        <p:spPr>
          <a:xfrm>
            <a:off x="6400800" y="4133088"/>
            <a:ext cx="1243584" cy="731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Entrada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CC1C867-237A-E943-2931-B5356BDA5085}"/>
              </a:ext>
            </a:extLst>
          </p:cNvPr>
          <p:cNvSpPr/>
          <p:nvPr/>
        </p:nvSpPr>
        <p:spPr>
          <a:xfrm>
            <a:off x="8493166" y="4133088"/>
            <a:ext cx="1243584" cy="731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CPU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001226-8BAB-5A12-08C7-3ED841D96ADC}"/>
              </a:ext>
            </a:extLst>
          </p:cNvPr>
          <p:cNvSpPr/>
          <p:nvPr/>
        </p:nvSpPr>
        <p:spPr>
          <a:xfrm>
            <a:off x="10585532" y="4133088"/>
            <a:ext cx="1243584" cy="731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Saída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14D342E-B7A1-ED50-55DC-19B7CE666FA0}"/>
              </a:ext>
            </a:extLst>
          </p:cNvPr>
          <p:cNvSpPr/>
          <p:nvPr/>
        </p:nvSpPr>
        <p:spPr>
          <a:xfrm>
            <a:off x="8493166" y="5604077"/>
            <a:ext cx="1243584" cy="731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Memória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AB88CA40-11EC-62A1-9CEE-77FF500F2828}"/>
              </a:ext>
            </a:extLst>
          </p:cNvPr>
          <p:cNvSpPr/>
          <p:nvPr/>
        </p:nvSpPr>
        <p:spPr>
          <a:xfrm>
            <a:off x="7819558" y="4407408"/>
            <a:ext cx="498434" cy="2468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9CCEEE50-37D2-A74C-CC19-ABEB9EAA8B94}"/>
              </a:ext>
            </a:extLst>
          </p:cNvPr>
          <p:cNvSpPr/>
          <p:nvPr/>
        </p:nvSpPr>
        <p:spPr>
          <a:xfrm>
            <a:off x="9911924" y="4375404"/>
            <a:ext cx="498434" cy="2468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CDD3C53-C01D-5CDE-9B2F-EC68F55FD5D2}"/>
              </a:ext>
            </a:extLst>
          </p:cNvPr>
          <p:cNvGrpSpPr/>
          <p:nvPr/>
        </p:nvGrpSpPr>
        <p:grpSpPr>
          <a:xfrm>
            <a:off x="8917557" y="4973440"/>
            <a:ext cx="394802" cy="521804"/>
            <a:chOff x="6604212" y="5106379"/>
            <a:chExt cx="582972" cy="746456"/>
          </a:xfrm>
        </p:grpSpPr>
        <p:sp>
          <p:nvSpPr>
            <p:cNvPr id="14" name="Seta: para Baixo 13">
              <a:extLst>
                <a:ext uri="{FF2B5EF4-FFF2-40B4-BE49-F238E27FC236}">
                  <a16:creationId xmlns:a16="http://schemas.microsoft.com/office/drawing/2014/main" id="{9507F271-DC08-F456-9A62-D977372FB0CB}"/>
                </a:ext>
              </a:extLst>
            </p:cNvPr>
            <p:cNvSpPr/>
            <p:nvPr/>
          </p:nvSpPr>
          <p:spPr>
            <a:xfrm rot="10800000">
              <a:off x="6604212" y="5106379"/>
              <a:ext cx="582972" cy="5046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: para Baixo 14">
              <a:extLst>
                <a:ext uri="{FF2B5EF4-FFF2-40B4-BE49-F238E27FC236}">
                  <a16:creationId xmlns:a16="http://schemas.microsoft.com/office/drawing/2014/main" id="{0D7B0E3C-9B00-F826-1E56-0609E73FD29F}"/>
                </a:ext>
              </a:extLst>
            </p:cNvPr>
            <p:cNvSpPr/>
            <p:nvPr/>
          </p:nvSpPr>
          <p:spPr>
            <a:xfrm>
              <a:off x="6604212" y="5348151"/>
              <a:ext cx="582972" cy="5046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201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6F319-1D52-B07B-AF16-C77259E0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o Computador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FDAF09-B693-B76F-96F3-7137EE4F8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71" y="1801260"/>
            <a:ext cx="12021104" cy="4542805"/>
          </a:xfrm>
        </p:spPr>
        <p:txBody>
          <a:bodyPr/>
          <a:lstStyle/>
          <a:p>
            <a:r>
              <a:rPr lang="pt-BR" b="1" dirty="0"/>
              <a:t>Unidade de Entrada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Recebe dados (números) externos para processamento </a:t>
            </a:r>
          </a:p>
          <a:p>
            <a:r>
              <a:rPr lang="pt-BR" b="1" dirty="0"/>
              <a:t>CPU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Coordena todo o funcionamento do computador e realiza cálculos numéricos</a:t>
            </a:r>
          </a:p>
          <a:p>
            <a:r>
              <a:rPr lang="pt-BR" b="1" dirty="0"/>
              <a:t>Unidade de Memória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Armazena dados (números) para uso posterior </a:t>
            </a:r>
          </a:p>
          <a:p>
            <a:r>
              <a:rPr lang="pt-BR" b="1" dirty="0"/>
              <a:t>Unidade de Saída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Exibe dados (números) para o usuário, após processamento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A78290-903E-6DF0-4A67-A3B07E3C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F37CFC-0708-F020-D8F7-E7560F1C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F577F8-7689-3A2E-8D01-D892B6E7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9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686ED8A-98D0-612D-24CA-A42FBCCF9120}"/>
              </a:ext>
            </a:extLst>
          </p:cNvPr>
          <p:cNvSpPr txBox="1"/>
          <p:nvPr/>
        </p:nvSpPr>
        <p:spPr>
          <a:xfrm>
            <a:off x="2802740" y="5562219"/>
            <a:ext cx="6585966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2F2F2"/>
                </a:solidFill>
              </a:rPr>
              <a:t>O computador só entende números!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409168A4-CEBC-9D81-A670-B10D45AB45DB}"/>
              </a:ext>
            </a:extLst>
          </p:cNvPr>
          <p:cNvGrpSpPr/>
          <p:nvPr/>
        </p:nvGrpSpPr>
        <p:grpSpPr>
          <a:xfrm>
            <a:off x="7822970" y="1387152"/>
            <a:ext cx="4009030" cy="1304819"/>
            <a:chOff x="7315200" y="2206302"/>
            <a:chExt cx="4009030" cy="1304819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CF71B94-2847-B524-4555-E8D3676A86D4}"/>
                </a:ext>
              </a:extLst>
            </p:cNvPr>
            <p:cNvSpPr/>
            <p:nvPr/>
          </p:nvSpPr>
          <p:spPr>
            <a:xfrm>
              <a:off x="7315200" y="2206302"/>
              <a:ext cx="986348" cy="3657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Entrada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60D6FEC-DF4F-CAC2-F5BF-D3CF45FC3DF2}"/>
                </a:ext>
              </a:extLst>
            </p:cNvPr>
            <p:cNvSpPr/>
            <p:nvPr/>
          </p:nvSpPr>
          <p:spPr>
            <a:xfrm>
              <a:off x="8826541" y="2206302"/>
              <a:ext cx="986348" cy="3657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CPU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A7E9D269-1D20-7AB6-D7F4-DC0B4DA285E4}"/>
                </a:ext>
              </a:extLst>
            </p:cNvPr>
            <p:cNvSpPr/>
            <p:nvPr/>
          </p:nvSpPr>
          <p:spPr>
            <a:xfrm>
              <a:off x="10337882" y="2206302"/>
              <a:ext cx="986348" cy="3657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Saída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FCEDEB2C-5FCE-6C28-49C6-96F7FE23DEF2}"/>
                </a:ext>
              </a:extLst>
            </p:cNvPr>
            <p:cNvSpPr/>
            <p:nvPr/>
          </p:nvSpPr>
          <p:spPr>
            <a:xfrm>
              <a:off x="8845591" y="3145362"/>
              <a:ext cx="986348" cy="3657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Memória</a:t>
              </a:r>
            </a:p>
          </p:txBody>
        </p:sp>
        <p:sp>
          <p:nvSpPr>
            <p:cNvPr id="13" name="Seta: para a Direita 12">
              <a:extLst>
                <a:ext uri="{FF2B5EF4-FFF2-40B4-BE49-F238E27FC236}">
                  <a16:creationId xmlns:a16="http://schemas.microsoft.com/office/drawing/2014/main" id="{0931C250-3F97-7592-2E95-F389D2EE7CB1}"/>
                </a:ext>
              </a:extLst>
            </p:cNvPr>
            <p:cNvSpPr/>
            <p:nvPr/>
          </p:nvSpPr>
          <p:spPr>
            <a:xfrm>
              <a:off x="8383578" y="2275371"/>
              <a:ext cx="410604" cy="21326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eta: para a Direita 13">
              <a:extLst>
                <a:ext uri="{FF2B5EF4-FFF2-40B4-BE49-F238E27FC236}">
                  <a16:creationId xmlns:a16="http://schemas.microsoft.com/office/drawing/2014/main" id="{F535BFCF-563C-78C3-2FB1-B38252572854}"/>
                </a:ext>
              </a:extLst>
            </p:cNvPr>
            <p:cNvSpPr/>
            <p:nvPr/>
          </p:nvSpPr>
          <p:spPr>
            <a:xfrm>
              <a:off x="9866344" y="2243367"/>
              <a:ext cx="410604" cy="21326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88386F67-2A26-5ADA-885A-0545C208224E}"/>
                </a:ext>
              </a:extLst>
            </p:cNvPr>
            <p:cNvGrpSpPr/>
            <p:nvPr/>
          </p:nvGrpSpPr>
          <p:grpSpPr>
            <a:xfrm>
              <a:off x="9110890" y="2636030"/>
              <a:ext cx="325233" cy="450740"/>
              <a:chOff x="6604212" y="5106379"/>
              <a:chExt cx="582972" cy="746456"/>
            </a:xfrm>
          </p:grpSpPr>
          <p:sp>
            <p:nvSpPr>
              <p:cNvPr id="16" name="Seta: para Baixo 15">
                <a:extLst>
                  <a:ext uri="{FF2B5EF4-FFF2-40B4-BE49-F238E27FC236}">
                    <a16:creationId xmlns:a16="http://schemas.microsoft.com/office/drawing/2014/main" id="{08B8E18E-9371-4853-E118-C6659B26D60D}"/>
                  </a:ext>
                </a:extLst>
              </p:cNvPr>
              <p:cNvSpPr/>
              <p:nvPr/>
            </p:nvSpPr>
            <p:spPr>
              <a:xfrm rot="10800000">
                <a:off x="6604212" y="5106379"/>
                <a:ext cx="582972" cy="50468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Seta: para Baixo 16">
                <a:extLst>
                  <a:ext uri="{FF2B5EF4-FFF2-40B4-BE49-F238E27FC236}">
                    <a16:creationId xmlns:a16="http://schemas.microsoft.com/office/drawing/2014/main" id="{60B6EFD1-3084-9781-9EF1-01F597D20855}"/>
                  </a:ext>
                </a:extLst>
              </p:cNvPr>
              <p:cNvSpPr/>
              <p:nvPr/>
            </p:nvSpPr>
            <p:spPr>
              <a:xfrm>
                <a:off x="6604212" y="5348151"/>
                <a:ext cx="582972" cy="50468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1183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Aems 2024 v,5">
  <a:themeElements>
    <a:clrScheme name="Aems 2024-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33E8C"/>
      </a:accent1>
      <a:accent2>
        <a:srgbClr val="034C8C"/>
      </a:accent2>
      <a:accent3>
        <a:srgbClr val="0367A6"/>
      </a:accent3>
      <a:accent4>
        <a:srgbClr val="F2BF27"/>
      </a:accent4>
      <a:accent5>
        <a:srgbClr val="F2A516"/>
      </a:accent5>
      <a:accent6>
        <a:srgbClr val="F2F2F2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 Aems 2024 v,5" id="{55D8B325-F545-4CB3-9EF8-7F926CD9815B}" vid="{88790D67-93E4-4762-BB14-8F98445A985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Aems 2024 v,5</Template>
  <TotalTime>84</TotalTime>
  <Words>1829</Words>
  <Application>Microsoft Office PowerPoint</Application>
  <PresentationFormat>Widescreen</PresentationFormat>
  <Paragraphs>299</Paragraphs>
  <Slides>38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2" baseType="lpstr">
      <vt:lpstr>Aptos</vt:lpstr>
      <vt:lpstr>Arial</vt:lpstr>
      <vt:lpstr>Wingdings</vt:lpstr>
      <vt:lpstr>Tema Aems 2024 v,5</vt:lpstr>
      <vt:lpstr>Disciplina: Computação Aplicada a Engenharia  .</vt:lpstr>
      <vt:lpstr>Dilema moral; Compreendendo o problema.</vt:lpstr>
      <vt:lpstr>Apresentação do PowerPoint</vt:lpstr>
      <vt:lpstr>O que é um Computador?</vt:lpstr>
      <vt:lpstr>Dado x Informação</vt:lpstr>
      <vt:lpstr>Quem faz o Processamento?</vt:lpstr>
      <vt:lpstr>Entendendo o Computador</vt:lpstr>
      <vt:lpstr>Entendendo o Computador</vt:lpstr>
      <vt:lpstr>Entendendo o Computador</vt:lpstr>
      <vt:lpstr>QUAIS AS FUNÇÕES DE UM COMPUTADOR?</vt:lpstr>
      <vt:lpstr>VOCÊ SABE DO QUE É COMPOSTO UM COMPUTADOR?</vt:lpstr>
      <vt:lpstr>MODELO DE VON NEUMANN</vt:lpstr>
      <vt:lpstr>Organização Básica</vt:lpstr>
      <vt:lpstr>COMPONENTES DE UM COMPUTADOR</vt:lpstr>
      <vt:lpstr>Dispositivos de Entrada  x  Dispositivos de Saída</vt:lpstr>
      <vt:lpstr>Dispositivos de Entrada  x  Dispositivos de Saída</vt:lpstr>
      <vt:lpstr>O que é a memória?</vt:lpstr>
      <vt:lpstr>COMPUTADOR: MEMÓRIAS</vt:lpstr>
      <vt:lpstr>COMPUTADOR: CPU</vt:lpstr>
      <vt:lpstr>Unidade Central de Processamento (UCP)  ou (CPU)</vt:lpstr>
      <vt:lpstr>Barramentos de Sistema</vt:lpstr>
      <vt:lpstr>Barramentos de Sistema</vt:lpstr>
      <vt:lpstr>Apresentação do PowerPoint</vt:lpstr>
      <vt:lpstr>VOCÊ SABE O QUE VEM A SER E COMO É CONSTITUIDO A ARQUITETURA DE UM COMPUTADOR?</vt:lpstr>
      <vt:lpstr>ARQUITETURA DE COMPUTADORES</vt:lpstr>
      <vt:lpstr>E O QUE VEM A SER A ORGANIZAÇÃO DOS SISTEMAS COMPUTACIONAIS?</vt:lpstr>
      <vt:lpstr>QUAL A RELAÇÃO ENTRE ARQUITETURA E ORGANIZAÇÃO DE COMPUTADORES?</vt:lpstr>
      <vt:lpstr>ARQUITETURA DOS COMPUTADORES PESSOAIS</vt:lpstr>
      <vt:lpstr>Qual a Importância de um S.O.?</vt:lpstr>
      <vt:lpstr>O Conceito de Sistema Operacional</vt:lpstr>
      <vt:lpstr>Mas... o que é o S.O.? </vt:lpstr>
      <vt:lpstr>DESVANTAGENS DO DESCONHECIMENTO EM ARQUITETURA</vt:lpstr>
      <vt:lpstr>É Ruim Não Conhecer? </vt:lpstr>
      <vt:lpstr>Dificuldade para Especificar</vt:lpstr>
      <vt:lpstr>Dificuldade em Compreender </vt:lpstr>
      <vt:lpstr>Atividade</vt:lpstr>
      <vt:lpstr>Desafio Montar o melhor Computador por  X reais  </vt:lpstr>
      <vt:lpstr>Duvidas???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Vieira do Espirito Santo</dc:creator>
  <cp:lastModifiedBy>Richard Vieira do Espirito Santo</cp:lastModifiedBy>
  <cp:revision>5</cp:revision>
  <dcterms:created xsi:type="dcterms:W3CDTF">2024-07-25T17:17:08Z</dcterms:created>
  <dcterms:modified xsi:type="dcterms:W3CDTF">2024-11-10T17:42:43Z</dcterms:modified>
</cp:coreProperties>
</file>