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7" r:id="rId2"/>
    <p:sldId id="304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3" r:id="rId14"/>
    <p:sldId id="305" r:id="rId15"/>
    <p:sldId id="294" r:id="rId16"/>
    <p:sldId id="295" r:id="rId17"/>
    <p:sldId id="296" r:id="rId18"/>
    <p:sldId id="297" r:id="rId19"/>
    <p:sldId id="306" r:id="rId20"/>
    <p:sldId id="298" r:id="rId21"/>
    <p:sldId id="299" r:id="rId22"/>
    <p:sldId id="300" r:id="rId23"/>
    <p:sldId id="301" r:id="rId24"/>
    <p:sldId id="302" r:id="rId25"/>
    <p:sldId id="303" r:id="rId26"/>
    <p:sldId id="280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50"/>
    <a:srgbClr val="033E8C"/>
    <a:srgbClr val="034C8C"/>
    <a:srgbClr val="575150"/>
    <a:srgbClr val="F2A516"/>
    <a:srgbClr val="F2BF27"/>
    <a:srgbClr val="0367A6"/>
    <a:srgbClr val="C0E0E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5385E-924A-4842-A1EC-DBEE8900C94D}" type="datetimeFigureOut">
              <a:rPr lang="pt-BR" smtClean="0"/>
              <a:t>10/11/2024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BDD5B-DDCB-4F76-A3C6-7489BDBAA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525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6CB275-9E91-1C39-C00E-9D83BE50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676"/>
            <a:ext cx="4114800" cy="21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pt-BR" dirty="0"/>
              <a:t>SANTO, R. V. do E.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EE2D78-AEEA-F841-4A65-4EDAA9C89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8242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513E1D-9585-6124-BFA1-F4709DAA5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5E6CF1-9372-345A-658A-EECA5BAB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7" y="6610675"/>
            <a:ext cx="2743200" cy="21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pt-BR" dirty="0"/>
              <a:t>AEMS 2024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E0BD40-BB39-263F-89BC-4903405F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6708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fld id="{889E4DDB-AB51-4EFC-ADEE-1042DB8CA71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263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73FA1-CBEE-8E26-8B27-94135107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E8C2BB-9660-46E1-78BE-3B785A2F3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BDEBB4-5B89-6AED-F830-8C4B1FE5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AEMS 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02E6A2-7D1D-86D5-8DEF-7ACEB07F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200"/>
            <a:ext cx="41148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1100AC-2D53-197D-93C8-5DEECB96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7821"/>
            <a:ext cx="720000" cy="216000"/>
          </a:xfrm>
          <a:prstGeom prst="rect">
            <a:avLst/>
          </a:prstGeom>
        </p:spPr>
        <p:txBody>
          <a:bodyPr/>
          <a:lstStyle/>
          <a:p>
            <a:fld id="{889E4DDB-AB51-4EFC-ADEE-1042DB8CA71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623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7F57C0-F424-08C8-9E80-C870FD3E9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58325" y="895349"/>
            <a:ext cx="2628900" cy="528161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547863-81CC-0E33-011E-E5000C568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4775" y="895349"/>
            <a:ext cx="9201150" cy="528161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3A7B51-E1FF-7719-BECE-82EAE2D8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AEMS 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D0C83C-C9F6-9F72-C1B8-55ED899B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200"/>
            <a:ext cx="41148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20EE3B-F5FB-49B5-3827-54D210BB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7823"/>
            <a:ext cx="720000" cy="216000"/>
          </a:xfrm>
          <a:prstGeom prst="rect">
            <a:avLst/>
          </a:prstGeom>
        </p:spPr>
        <p:txBody>
          <a:bodyPr/>
          <a:lstStyle/>
          <a:p>
            <a:fld id="{889E4DDB-AB51-4EFC-ADEE-1042DB8CA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82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A6C6F-ABF6-6E72-BAD7-DD878C14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5D0E6C-839E-59DF-EBEC-6180655AB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8AEB04-2810-9BF2-F3D5-975C3E2E7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pt-BR" dirty="0"/>
              <a:t>AEMS 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D18BCF-5A76-9BDD-94CA-75F49C62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200"/>
            <a:ext cx="4114800" cy="21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E83817-70A6-E97D-FD03-1DB15797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7818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fld id="{889E4DDB-AB51-4EFC-ADEE-1042DB8CA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79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1DBF1-7CF2-DA84-54B6-437556D1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CD8CBC-7446-B1BF-CF15-85D2D399B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D3BA-C6DD-0BF2-EE25-290109DB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AEMS 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CFEEE0-D936-89FB-E08B-4D168FA14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192"/>
            <a:ext cx="41148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5D98F0-9095-2DB4-FF96-9DB4CB8A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7819"/>
            <a:ext cx="720000" cy="216000"/>
          </a:xfrm>
          <a:prstGeom prst="rect">
            <a:avLst/>
          </a:prstGeom>
        </p:spPr>
        <p:txBody>
          <a:bodyPr/>
          <a:lstStyle/>
          <a:p>
            <a:fld id="{889E4DDB-AB51-4EFC-ADEE-1042DB8CA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52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C668E-B1A2-B420-483D-040BD043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813432-890B-2333-A371-5EDB58265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725" y="1825625"/>
            <a:ext cx="5934075" cy="45275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FCD144-A58C-B627-B1F2-023A2915F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4"/>
            <a:ext cx="5934075" cy="452754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CCCC38-D3C1-D05D-EE86-93C2BF17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AEMS 2024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C5AA88-D873-1039-04A4-F417B2CC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200"/>
            <a:ext cx="41148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C1B9A3-9078-7D64-D1E2-540DF7D8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7818"/>
            <a:ext cx="720000" cy="216000"/>
          </a:xfrm>
          <a:prstGeom prst="rect">
            <a:avLst/>
          </a:prstGeom>
        </p:spPr>
        <p:txBody>
          <a:bodyPr/>
          <a:lstStyle/>
          <a:p>
            <a:fld id="{889E4DDB-AB51-4EFC-ADEE-1042DB8CA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95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AEC47-7E39-7AA2-AA26-D7083513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325" y="222250"/>
            <a:ext cx="10245723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157571-D0C9-B774-2222-76B8BF94E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26" y="1681163"/>
            <a:ext cx="591185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00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33C9FC-9345-A55E-D1CE-4116BF1C5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726" y="2505075"/>
            <a:ext cx="591185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E9A5B9-F4A3-A477-1BE1-3668CF892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911849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00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48251B-A073-EDA1-F997-EF621BCC2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911849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8D35433-A9BD-CC7B-84DD-2515F72E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AEMS 2024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F984E9F-4BAE-3AA9-A320-15307B9D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200"/>
            <a:ext cx="41148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A76E26-DE49-EE01-D55D-3B26186E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7819"/>
            <a:ext cx="720000" cy="216000"/>
          </a:xfrm>
          <a:prstGeom prst="rect">
            <a:avLst/>
          </a:prstGeom>
        </p:spPr>
        <p:txBody>
          <a:bodyPr/>
          <a:lstStyle/>
          <a:p>
            <a:fld id="{889E4DDB-AB51-4EFC-ADEE-1042DB8CA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48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D9526-906F-B4E5-CFBD-8AB6077F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B8F091-0211-7888-2A72-938A8B7B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AEMS 2024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50354B-614B-23AA-4084-C5B29031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200"/>
            <a:ext cx="41148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D586D7-711F-46FC-BA9C-B71F110A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7819"/>
            <a:ext cx="720000" cy="216000"/>
          </a:xfrm>
          <a:prstGeom prst="rect">
            <a:avLst/>
          </a:prstGeom>
        </p:spPr>
        <p:txBody>
          <a:bodyPr/>
          <a:lstStyle/>
          <a:p>
            <a:fld id="{889E4DDB-AB51-4EFC-ADEE-1042DB8CA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46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8B8FEE-D823-20AF-346D-5DCAFCF4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AEMS 2024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A874CAF-FB5A-4462-A3C5-493D07E9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200"/>
            <a:ext cx="41148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480150-2DAE-9AE3-9AD1-879D3D49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930" y="6607819"/>
            <a:ext cx="720000" cy="216000"/>
          </a:xfrm>
          <a:prstGeom prst="rect">
            <a:avLst/>
          </a:prstGeom>
        </p:spPr>
        <p:txBody>
          <a:bodyPr/>
          <a:lstStyle/>
          <a:p>
            <a:fld id="{889E4DDB-AB51-4EFC-ADEE-1042DB8CA71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010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50868-18E7-BCB0-0C69-4576807C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9D1020-86C3-FFA7-1C14-EEE48A757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F62FD1-AA0A-F8AB-B2DC-8ECD4AB45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2EDB38-CA8A-9366-A9A1-791CBA2E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AEMS 2024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3CEF97-3350-0B72-B1FA-38066087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200"/>
            <a:ext cx="41148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0E960F-B73A-F8F6-60A5-38BE8AB7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7820"/>
            <a:ext cx="720000" cy="216000"/>
          </a:xfrm>
          <a:prstGeom prst="rect">
            <a:avLst/>
          </a:prstGeom>
        </p:spPr>
        <p:txBody>
          <a:bodyPr/>
          <a:lstStyle/>
          <a:p>
            <a:fld id="{889E4DDB-AB51-4EFC-ADEE-1042DB8CA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82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2139E-29D9-4752-279D-8EAEE805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9F44B9-ECB1-CE08-B0D9-0ADCB532F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EA9628-2039-1CF3-59B8-B282E8C93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1A4E7B-3A94-5C14-017D-EF5D753F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AEMS 2024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F88F9D-09DB-7612-ABF3-6E407C85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200"/>
            <a:ext cx="41148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73A112-56BC-E41A-7C29-184E2934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7824"/>
            <a:ext cx="720000" cy="216000"/>
          </a:xfrm>
          <a:prstGeom prst="rect">
            <a:avLst/>
          </a:prstGeom>
        </p:spPr>
        <p:txBody>
          <a:bodyPr/>
          <a:lstStyle/>
          <a:p>
            <a:fld id="{889E4DDB-AB51-4EFC-ADEE-1042DB8CA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99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Agrupar 37">
            <a:extLst>
              <a:ext uri="{FF2B5EF4-FFF2-40B4-BE49-F238E27FC236}">
                <a16:creationId xmlns:a16="http://schemas.microsoft.com/office/drawing/2014/main" id="{6877615D-1BD9-7477-A6E8-F28379AF2119}"/>
              </a:ext>
            </a:extLst>
          </p:cNvPr>
          <p:cNvGrpSpPr>
            <a:grpSpLocks/>
          </p:cNvGrpSpPr>
          <p:nvPr userDrawn="1"/>
        </p:nvGrpSpPr>
        <p:grpSpPr>
          <a:xfrm>
            <a:off x="0" y="6464800"/>
            <a:ext cx="12192000" cy="393200"/>
            <a:chOff x="0" y="6464800"/>
            <a:chExt cx="12192000" cy="393200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8CEE5E23-D60C-C861-BD63-C49137913510}"/>
                </a:ext>
              </a:extLst>
            </p:cNvPr>
            <p:cNvSpPr>
              <a:spLocks/>
            </p:cNvSpPr>
            <p:nvPr/>
          </p:nvSpPr>
          <p:spPr>
            <a:xfrm>
              <a:off x="0" y="6500466"/>
              <a:ext cx="12192000" cy="72000"/>
            </a:xfrm>
            <a:prstGeom prst="rect">
              <a:avLst/>
            </a:prstGeom>
            <a:solidFill>
              <a:srgbClr val="034C8C"/>
            </a:solidFill>
            <a:ln>
              <a:solidFill>
                <a:srgbClr val="034C8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AF1A8198-0828-103D-119B-587D4D14FCF0}"/>
                </a:ext>
              </a:extLst>
            </p:cNvPr>
            <p:cNvSpPr>
              <a:spLocks/>
            </p:cNvSpPr>
            <p:nvPr/>
          </p:nvSpPr>
          <p:spPr>
            <a:xfrm>
              <a:off x="0" y="6464800"/>
              <a:ext cx="12192000" cy="36000"/>
            </a:xfrm>
            <a:prstGeom prst="rect">
              <a:avLst/>
            </a:prstGeom>
            <a:solidFill>
              <a:srgbClr val="0367A6"/>
            </a:solidFill>
            <a:ln>
              <a:solidFill>
                <a:srgbClr val="0367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2706E192-614F-E362-69D8-9A287C737D48}"/>
                </a:ext>
              </a:extLst>
            </p:cNvPr>
            <p:cNvSpPr>
              <a:spLocks/>
            </p:cNvSpPr>
            <p:nvPr/>
          </p:nvSpPr>
          <p:spPr>
            <a:xfrm>
              <a:off x="0" y="6572466"/>
              <a:ext cx="12192000" cy="285534"/>
            </a:xfrm>
            <a:prstGeom prst="rect">
              <a:avLst/>
            </a:prstGeom>
            <a:solidFill>
              <a:srgbClr val="000050"/>
            </a:solidFill>
            <a:ln>
              <a:solidFill>
                <a:srgbClr val="000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1F930D-057F-20D0-BE1C-852BEF42B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0205"/>
            <a:ext cx="4114800" cy="216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2A516"/>
                </a:solidFill>
              </a:defRPr>
            </a:lvl1pPr>
          </a:lstStyle>
          <a:p>
            <a:r>
              <a:rPr lang="pt-BR" dirty="0"/>
              <a:t>SANTO, R. V. do E.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81F078-7B44-FC32-06B5-BA385F1AA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7218" y="6610205"/>
            <a:ext cx="2743200" cy="216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2A516"/>
                </a:solidFill>
              </a:defRPr>
            </a:lvl1pPr>
          </a:lstStyle>
          <a:p>
            <a:r>
              <a:rPr lang="pt-BR" dirty="0"/>
              <a:t>AEMS 2024</a:t>
            </a:r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03CA0C3-7EE4-F78E-689B-A775E102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1" y="214325"/>
            <a:ext cx="102584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EA8DDD-329A-BAF3-A51B-EA7C36F06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163" y="1825624"/>
            <a:ext cx="12021104" cy="4542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F88ABF-BFBA-DE2D-796C-ED8888916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000" y="6607963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rgbClr val="F2A516"/>
                </a:solidFill>
              </a:defRPr>
            </a:lvl1pPr>
          </a:lstStyle>
          <a:p>
            <a:fld id="{889E4DDB-AB51-4EFC-ADEE-1042DB8CA71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C764C35-037B-50A3-8E06-B279A9E7D816}"/>
              </a:ext>
            </a:extLst>
          </p:cNvPr>
          <p:cNvSpPr/>
          <p:nvPr/>
        </p:nvSpPr>
        <p:spPr>
          <a:xfrm>
            <a:off x="841828" y="-446314"/>
            <a:ext cx="377372" cy="377372"/>
          </a:xfrm>
          <a:prstGeom prst="rect">
            <a:avLst/>
          </a:prstGeom>
          <a:solidFill>
            <a:srgbClr val="0367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780368F-A64C-7078-DE3D-15C23224DC43}"/>
              </a:ext>
            </a:extLst>
          </p:cNvPr>
          <p:cNvSpPr/>
          <p:nvPr/>
        </p:nvSpPr>
        <p:spPr>
          <a:xfrm>
            <a:off x="420914" y="-446314"/>
            <a:ext cx="377372" cy="377372"/>
          </a:xfrm>
          <a:prstGeom prst="rect">
            <a:avLst/>
          </a:prstGeom>
          <a:solidFill>
            <a:srgbClr val="034C8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A2BD6B7-F4F8-2058-21F2-50821CCA7419}"/>
              </a:ext>
            </a:extLst>
          </p:cNvPr>
          <p:cNvSpPr/>
          <p:nvPr/>
        </p:nvSpPr>
        <p:spPr>
          <a:xfrm>
            <a:off x="0" y="-446314"/>
            <a:ext cx="377372" cy="377372"/>
          </a:xfrm>
          <a:prstGeom prst="rect">
            <a:avLst/>
          </a:prstGeom>
          <a:solidFill>
            <a:srgbClr val="033E8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4739155-54B0-DBB0-2A0F-CD60AD5AE1BE}"/>
              </a:ext>
            </a:extLst>
          </p:cNvPr>
          <p:cNvSpPr/>
          <p:nvPr/>
        </p:nvSpPr>
        <p:spPr>
          <a:xfrm>
            <a:off x="2104570" y="-446314"/>
            <a:ext cx="377372" cy="377372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A32D5CD-40E1-6A62-1B2C-A195E96B3845}"/>
              </a:ext>
            </a:extLst>
          </p:cNvPr>
          <p:cNvSpPr/>
          <p:nvPr/>
        </p:nvSpPr>
        <p:spPr>
          <a:xfrm>
            <a:off x="1683656" y="-444840"/>
            <a:ext cx="377372" cy="377372"/>
          </a:xfrm>
          <a:prstGeom prst="rect">
            <a:avLst/>
          </a:prstGeom>
          <a:solidFill>
            <a:srgbClr val="F2A5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5ED0829-C82A-8DB8-948B-798555281D0A}"/>
              </a:ext>
            </a:extLst>
          </p:cNvPr>
          <p:cNvSpPr/>
          <p:nvPr/>
        </p:nvSpPr>
        <p:spPr>
          <a:xfrm>
            <a:off x="1262742" y="-444840"/>
            <a:ext cx="377372" cy="377372"/>
          </a:xfrm>
          <a:prstGeom prst="rect">
            <a:avLst/>
          </a:prstGeom>
          <a:solidFill>
            <a:srgbClr val="F2BF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 descr="Texto&#10;&#10;Descrição gerada automaticamente com confiança baixa">
            <a:extLst>
              <a:ext uri="{FF2B5EF4-FFF2-40B4-BE49-F238E27FC236}">
                <a16:creationId xmlns:a16="http://schemas.microsoft.com/office/drawing/2014/main" id="{E354481A-AB76-F107-8606-E5048F3EFB0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2" t="1853" r="64727" b="42836"/>
          <a:stretch/>
        </p:blipFill>
        <p:spPr>
          <a:xfrm>
            <a:off x="40673" y="38179"/>
            <a:ext cx="1691480" cy="1686578"/>
          </a:xfrm>
          <a:prstGeom prst="rect">
            <a:avLst/>
          </a:prstGeom>
        </p:spPr>
      </p:pic>
      <p:sp>
        <p:nvSpPr>
          <p:cNvPr id="64" name="Retângulo 63">
            <a:extLst>
              <a:ext uri="{FF2B5EF4-FFF2-40B4-BE49-F238E27FC236}">
                <a16:creationId xmlns:a16="http://schemas.microsoft.com/office/drawing/2014/main" id="{F2B8579A-2ACD-9393-EC44-310E232D5163}"/>
              </a:ext>
            </a:extLst>
          </p:cNvPr>
          <p:cNvSpPr/>
          <p:nvPr userDrawn="1"/>
        </p:nvSpPr>
        <p:spPr>
          <a:xfrm>
            <a:off x="2525484" y="-448783"/>
            <a:ext cx="377372" cy="377372"/>
          </a:xfrm>
          <a:prstGeom prst="rect">
            <a:avLst/>
          </a:prstGeom>
          <a:solidFill>
            <a:srgbClr val="000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63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0050"/>
          </a:solidFill>
          <a:latin typeface="Arial" panose="020B0604020202020204" pitchFamily="34" charset="0"/>
          <a:ea typeface="Yu Gothic UI Semilight" panose="020B0400000000000000" pitchFamily="34" charset="-128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034C8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34C8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C8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34C8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034C8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609DD-2A63-0746-B8E9-97635C74D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8242"/>
            <a:ext cx="9144000" cy="2387600"/>
          </a:xfrm>
        </p:spPr>
        <p:txBody>
          <a:bodyPr>
            <a:normAutofit/>
          </a:bodyPr>
          <a:lstStyle/>
          <a:p>
            <a:r>
              <a:rPr lang="pt-BR" dirty="0"/>
              <a:t>Disciplina: Computação Aplicada a Engenharia  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8E14FA-A364-F573-49C3-5D5F88444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Aula: BREVE HISTÓRIA DA COMPUTAÇÃO.</a:t>
            </a:r>
          </a:p>
          <a:p>
            <a:r>
              <a:rPr lang="pt-BR" dirty="0"/>
              <a:t>[ x ] Introdução</a:t>
            </a:r>
          </a:p>
          <a:p>
            <a:r>
              <a:rPr lang="pt-BR" dirty="0"/>
              <a:t>[ x ] Sistemas Operacionais</a:t>
            </a:r>
          </a:p>
          <a:p>
            <a:r>
              <a:rPr lang="pt-BR" b="1" dirty="0">
                <a:solidFill>
                  <a:srgbClr val="000050"/>
                </a:solidFill>
              </a:rPr>
              <a:t>[ X ] Hardware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ABCCBC-74AE-75A8-C262-068D65C02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1" y="4676655"/>
            <a:ext cx="1695687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13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A28A6-1BED-E439-860C-09344819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Tipo de Memória:</a:t>
            </a:r>
            <a:br>
              <a:rPr lang="pt-BR" dirty="0"/>
            </a:br>
            <a:r>
              <a:rPr lang="pt-BR" dirty="0"/>
              <a:t>Memória Secundária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0FF14F-0204-A450-433F-282FA0D90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Memória secundária é um termo genérico para designar diversos componentes que permitem gravar e ler dados permanentes. </a:t>
            </a:r>
          </a:p>
          <a:p>
            <a:r>
              <a:rPr lang="pt-BR" dirty="0"/>
              <a:t>O seu acesso é lento, se comparada com as memórias cache ou principal, porém relativamente apresentam custo mais baixo e capacidade de armazenamento superior. </a:t>
            </a:r>
          </a:p>
          <a:p>
            <a:r>
              <a:rPr lang="pt-BR" dirty="0"/>
              <a:t>Exemplos de memória secundária são as fitas magnéticas, discos rígidos (HDs), CDs, DVDs, etc.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A3ED06-FF1A-80E2-1ECD-20042F57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270336-CC1D-FC7B-F228-EE95DBFE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E5E492-4B9D-93BC-2579-8F2ACCBD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10</a:t>
            </a:fld>
            <a:endParaRPr lang="pt-BR"/>
          </a:p>
        </p:txBody>
      </p:sp>
      <p:pic>
        <p:nvPicPr>
          <p:cNvPr id="5122" name="Picture 2" descr="What is the difference between CDs and DVDs? Why are CDs more expensive  than DVDs? - Quora">
            <a:extLst>
              <a:ext uri="{FF2B5EF4-FFF2-40B4-BE49-F238E27FC236}">
                <a16:creationId xmlns:a16="http://schemas.microsoft.com/office/drawing/2014/main" id="{90BF2E7C-9E45-AF7F-1E00-BD11CAD15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857" y="4342132"/>
            <a:ext cx="2864145" cy="190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ara que serve o HD">
            <a:extLst>
              <a:ext uri="{FF2B5EF4-FFF2-40B4-BE49-F238E27FC236}">
                <a16:creationId xmlns:a16="http://schemas.microsoft.com/office/drawing/2014/main" id="{B8B80E40-3631-5A95-F831-20B123C45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959" y="4097026"/>
            <a:ext cx="2631308" cy="239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97471C98-331F-7FCE-B9B3-401C0BA82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57130"/>
            <a:ext cx="3657600" cy="177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289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FB66B-D447-F48A-0821-CA9FE196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Dispositivos de entrada e saída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4D53C7-EDA5-FB04-6D77-13F8DEB02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3" y="1825624"/>
            <a:ext cx="5471812" cy="4542805"/>
          </a:xfrm>
        </p:spPr>
        <p:txBody>
          <a:bodyPr/>
          <a:lstStyle/>
          <a:p>
            <a:r>
              <a:rPr lang="pt-BR" dirty="0"/>
              <a:t>Permitem a comunicação entre o computador e o mundo externo. </a:t>
            </a:r>
          </a:p>
          <a:p>
            <a:r>
              <a:rPr lang="pt-BR" dirty="0"/>
              <a:t>Alguns dispositivos servem para a comunicação homem-máquina, como teclados, monitores de vídeo, impressoras, plotters, entre outros.</a:t>
            </a:r>
          </a:p>
          <a:p>
            <a:r>
              <a:rPr lang="pt-BR" dirty="0"/>
              <a:t>São alguns exemplos desses tipos de dispositivos: Scanner, caneta ótica, mouse, dispositivos sensíveis à voz humana, e etc.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8BF26C-32C3-37D6-9061-4EAEC22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D26B16-4CDB-BBF7-CEE1-B9BFF08F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C6D0B5-D453-A848-ACF5-A5F801FB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11</a:t>
            </a:fld>
            <a:endParaRPr lang="pt-BR"/>
          </a:p>
        </p:txBody>
      </p:sp>
      <p:pic>
        <p:nvPicPr>
          <p:cNvPr id="6146" name="Picture 2" descr="Dispositivos de entrada e saída: o que são, diferença e exemplos -  Enciclopédia Significados">
            <a:extLst>
              <a:ext uri="{FF2B5EF4-FFF2-40B4-BE49-F238E27FC236}">
                <a16:creationId xmlns:a16="http://schemas.microsoft.com/office/drawing/2014/main" id="{4DD5D77F-71CD-FB9A-56F8-A84004495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250" y="1825624"/>
            <a:ext cx="600075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541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D640B-B680-FDF3-BBAD-808FE4DA4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1" y="214325"/>
            <a:ext cx="10258424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Barramento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F48856-0115-A19A-6BB4-220D6E2B7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725" y="1825625"/>
            <a:ext cx="5934075" cy="452755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 CPU, a memória principal e os dispositivos de E/S são interligados através de linhas de comunicação denominadas barramentos, barras ou vias. </a:t>
            </a:r>
          </a:p>
          <a:p>
            <a:r>
              <a:rPr lang="pt-BR" dirty="0"/>
              <a:t>Um barramento é um conjunto de fios paralelos (linhas de comunicação), por onde trafegam informações, como dados, endereços ou sinais de controle</a:t>
            </a:r>
          </a:p>
          <a:p>
            <a:pPr lvl="1"/>
            <a:r>
              <a:rPr lang="pt-BR" b="1" dirty="0">
                <a:solidFill>
                  <a:srgbClr val="000050"/>
                </a:solidFill>
              </a:rPr>
              <a:t>Barramento de dados</a:t>
            </a:r>
            <a:r>
              <a:rPr lang="pt-BR" dirty="0"/>
              <a:t>: transmite informações entre a memória principal e a unidade central de processamento; </a:t>
            </a:r>
          </a:p>
          <a:p>
            <a:pPr lvl="1"/>
            <a:r>
              <a:rPr lang="pt-BR" b="1" dirty="0">
                <a:solidFill>
                  <a:srgbClr val="000050"/>
                </a:solidFill>
              </a:rPr>
              <a:t>Barramento de endereços</a:t>
            </a:r>
            <a:r>
              <a:rPr lang="pt-BR" dirty="0"/>
              <a:t>: utilizado pela unidade central de processamento para especificar o endereço da célula de memória que será acessada; </a:t>
            </a:r>
          </a:p>
          <a:p>
            <a:pPr lvl="1"/>
            <a:r>
              <a:rPr lang="pt-BR" b="1" dirty="0">
                <a:solidFill>
                  <a:srgbClr val="000050"/>
                </a:solidFill>
              </a:rPr>
              <a:t>Barramento de controle</a:t>
            </a:r>
            <a:r>
              <a:rPr lang="pt-BR" dirty="0"/>
              <a:t>: é por onde a unidade central de processamento envia os pulsos de controle relativos às operações de leitura e gravação.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748BF9F-06D3-0542-D05A-9C36C7897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1165225"/>
            <a:ext cx="5899087" cy="4527549"/>
          </a:xfrm>
          <a:prstGeom prst="rect">
            <a:avLst/>
          </a:prstGeom>
          <a:noFill/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1A5FB1-7294-2DF0-3B97-C1A262BA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900"/>
              <a:t>AEMS 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C8E63D-19B0-7BF6-A3D8-32B137E7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200"/>
            <a:ext cx="4114800" cy="216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900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51A3C9-6282-FE6C-2D37-52F2A916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7818"/>
            <a:ext cx="720000" cy="216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89E4DDB-AB51-4EFC-ADEE-1042DB8CA710}" type="slidenum">
              <a:rPr lang="pt-BR" sz="90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pt-BR" sz="90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28B2D5A-C3AA-8E26-2A50-8169367F8E48}"/>
              </a:ext>
            </a:extLst>
          </p:cNvPr>
          <p:cNvSpPr txBox="1"/>
          <p:nvPr/>
        </p:nvSpPr>
        <p:spPr>
          <a:xfrm>
            <a:off x="7781298" y="755379"/>
            <a:ext cx="3824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Esquema gráfico dos barramentos</a:t>
            </a:r>
          </a:p>
        </p:txBody>
      </p:sp>
    </p:spTree>
    <p:extLst>
      <p:ext uri="{BB962C8B-B14F-4D97-AF65-F5344CB8AC3E}">
        <p14:creationId xmlns:p14="http://schemas.microsoft.com/office/powerpoint/2010/main" val="97335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9077A-8DA3-D15E-54E2-1E026C4F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Pipelining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5CCE2B-E6E3-6011-6587-C4177D36A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técnica de </a:t>
            </a:r>
            <a:r>
              <a:rPr lang="pt-BR" dirty="0" err="1"/>
              <a:t>pipelining</a:t>
            </a:r>
            <a:r>
              <a:rPr lang="pt-BR" dirty="0"/>
              <a:t> pode ser empregada em sistemas com um ou mais processadores, em diversos níveis, e tem sido a técnica de paralelismo mais utilizada para maior desempenho dos sistemas de computadores.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F50D4D-D0BB-5CE4-ED84-3B5AAB53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D0DF23-8E08-6486-DF90-0F005E37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3DFA67-225E-58A9-FB43-A191E7D0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13</a:t>
            </a:fld>
            <a:endParaRPr lang="pt-BR"/>
          </a:p>
        </p:txBody>
      </p:sp>
      <p:pic>
        <p:nvPicPr>
          <p:cNvPr id="7170" name="Picture 2" descr="Concepts of Pipelining | Computer Architecture">
            <a:extLst>
              <a:ext uri="{FF2B5EF4-FFF2-40B4-BE49-F238E27FC236}">
                <a16:creationId xmlns:a16="http://schemas.microsoft.com/office/drawing/2014/main" id="{3E202E42-ABC9-87CF-2890-41D58E620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777504"/>
            <a:ext cx="120396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087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541A8-33CD-CED4-DC22-B1767D8C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Pipelining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A30CD5-2FB8-4A3F-B8C9-9385D9C72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F6C2A2-3620-CD07-6AFB-9A779FD8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5EE8F7-09E5-8E04-7289-FD9DED71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4C939C-2AD3-E28B-F679-E0CF7362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14</a:t>
            </a:fld>
            <a:endParaRPr lang="pt-BR"/>
          </a:p>
        </p:txBody>
      </p:sp>
      <p:pic>
        <p:nvPicPr>
          <p:cNvPr id="8194" name="Picture 2" descr="MacKiDo/Hardware/Pipelines">
            <a:extLst>
              <a:ext uri="{FF2B5EF4-FFF2-40B4-BE49-F238E27FC236}">
                <a16:creationId xmlns:a16="http://schemas.microsoft.com/office/drawing/2014/main" id="{DE1DA8DC-F271-6A82-9F13-0AD75221A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44" y="2348465"/>
            <a:ext cx="5585955" cy="322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Pipelining">
            <a:extLst>
              <a:ext uri="{FF2B5EF4-FFF2-40B4-BE49-F238E27FC236}">
                <a16:creationId xmlns:a16="http://schemas.microsoft.com/office/drawing/2014/main" id="{48A5D3E1-08B7-D62D-6F06-D8149F98C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0" y="2524125"/>
            <a:ext cx="543877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59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01E6E-E80B-0BAF-4C69-222B6C6D2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1" y="214325"/>
            <a:ext cx="10258424" cy="1325563"/>
          </a:xfrm>
        </p:spPr>
        <p:txBody>
          <a:bodyPr/>
          <a:lstStyle/>
          <a:p>
            <a:r>
              <a:rPr lang="pt-BR" dirty="0"/>
              <a:t>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BED250-0E3D-5174-BD12-A09E5AB73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3" y="1825624"/>
            <a:ext cx="12021104" cy="4542805"/>
          </a:xfrm>
        </p:spPr>
        <p:txBody>
          <a:bodyPr/>
          <a:lstStyle/>
          <a:p>
            <a:r>
              <a:rPr lang="pt-BR" dirty="0"/>
              <a:t>Os softwares ou programas executados pelos usuários são atualmente chamados de aplicativos.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06F076-01E5-A0C8-A523-633C9CFA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</p:spPr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BAE0F7-2DED-5911-6580-BF0F825A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200"/>
            <a:ext cx="4114800" cy="216000"/>
          </a:xfrm>
        </p:spPr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7EA33F-6BD7-ED4A-F279-DC6AAA3F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7818"/>
            <a:ext cx="720000" cy="216000"/>
          </a:xfrm>
        </p:spPr>
        <p:txBody>
          <a:bodyPr/>
          <a:lstStyle/>
          <a:p>
            <a:fld id="{889E4DDB-AB51-4EFC-ADEE-1042DB8CA710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9218" name="Picture 2" descr="Software: O que é, conceito, tipos e exemplos - Instrutor Augusto de SA">
            <a:extLst>
              <a:ext uri="{FF2B5EF4-FFF2-40B4-BE49-F238E27FC236}">
                <a16:creationId xmlns:a16="http://schemas.microsoft.com/office/drawing/2014/main" id="{36C15CBF-D558-030B-43AF-83BA897A7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612" y="2423218"/>
            <a:ext cx="5918748" cy="394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836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F74A5-7F84-DDA2-9E92-BFD41457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Tradutores, Compiladores e Montadores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57E301-39C2-4B43-0808-F6A47688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o surgimento das primeiras linguagens de montagem (</a:t>
            </a:r>
            <a:r>
              <a:rPr lang="pt-BR" dirty="0">
                <a:solidFill>
                  <a:srgbClr val="FF0000"/>
                </a:solidFill>
              </a:rPr>
              <a:t>Assembly</a:t>
            </a:r>
            <a:r>
              <a:rPr lang="pt-BR" dirty="0"/>
              <a:t>) e as linguagens de alto nível, </a:t>
            </a:r>
            <a:r>
              <a:rPr lang="pt-BR" u="sng" dirty="0">
                <a:solidFill>
                  <a:srgbClr val="000050"/>
                </a:solidFill>
              </a:rPr>
              <a:t>o programador passou a se preocupar menos com aspectos de hardware e a escrever em uma linguagem mais próxima da linguagem humana.</a:t>
            </a:r>
          </a:p>
          <a:p>
            <a:r>
              <a:rPr lang="pt-BR" dirty="0"/>
              <a:t>Apesar das vantagens proporcionadas pelas linguagens de montagem e de alto nível, que propiciaram um aumento enorme na produtividade dos programadores, os programas não estão prontos para serem executados diretamente pela CPU. </a:t>
            </a:r>
          </a:p>
          <a:p>
            <a:r>
              <a:rPr lang="pt-BR" dirty="0"/>
              <a:t>Função do tradutor:</a:t>
            </a:r>
          </a:p>
          <a:p>
            <a:pPr lvl="1"/>
            <a:r>
              <a:rPr lang="pt-BR" dirty="0"/>
              <a:t>Eles deverão passar por uma etapa de conversão, quando a codificação do programa é traduzida para código de máquina.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B46E61-AD78-51AE-967D-011DC104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3A0E46-F33A-8C8A-E81F-70435671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9B561C-830C-DDE4-1E39-A9CDA9E4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16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DD1BEB1-B273-F341-F76E-D583131BD3CE}"/>
              </a:ext>
            </a:extLst>
          </p:cNvPr>
          <p:cNvSpPr txBox="1"/>
          <p:nvPr/>
        </p:nvSpPr>
        <p:spPr>
          <a:xfrm>
            <a:off x="6827520" y="6083024"/>
            <a:ext cx="610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https://www.youtube.com/watch?v=kBZGoz3O9Ck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079C3F3-1923-C948-6E9D-00E4D66E14AB}"/>
              </a:ext>
            </a:extLst>
          </p:cNvPr>
          <p:cNvSpPr txBox="1"/>
          <p:nvPr/>
        </p:nvSpPr>
        <p:spPr>
          <a:xfrm>
            <a:off x="8564522" y="578284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Assembly</a:t>
            </a:r>
          </a:p>
        </p:txBody>
      </p:sp>
    </p:spTree>
    <p:extLst>
      <p:ext uri="{BB962C8B-B14F-4D97-AF65-F5344CB8AC3E}">
        <p14:creationId xmlns:p14="http://schemas.microsoft.com/office/powerpoint/2010/main" val="2308160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0E4ED-9349-1559-A6BF-977629E8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Tradutores, Compiladores e Montadores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91EA9C-2271-951C-E5F3-E00395211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utilitário “tradutor” tem a função de converter todo o código fonte escrito em linguagem de alto nível para código de máquina.</a:t>
            </a:r>
          </a:p>
          <a:p>
            <a:r>
              <a:rPr lang="pt-BR" dirty="0"/>
              <a:t>O tradutor, pelo tipo de linguagem de programação utilizada, pode ser chamado de montador ou compilador: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1CA4E6-8CC7-6FBA-F6D1-6D57608D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8A8D94-012C-BC6E-4AB1-623003D6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9AAA50-F30C-E810-648C-6966EFD4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17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EF55795-509A-1EAB-1B5F-3D95A68D4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229" y="3357743"/>
            <a:ext cx="6725589" cy="28674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0200111-3AD2-F4DB-8C08-5021E7415322}"/>
              </a:ext>
            </a:extLst>
          </p:cNvPr>
          <p:cNvSpPr txBox="1"/>
          <p:nvPr/>
        </p:nvSpPr>
        <p:spPr>
          <a:xfrm>
            <a:off x="3160418" y="6143773"/>
            <a:ext cx="6103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Representação das diferenças entre o tradutor, montador e compilador</a:t>
            </a:r>
          </a:p>
        </p:txBody>
      </p:sp>
    </p:spTree>
    <p:extLst>
      <p:ext uri="{BB962C8B-B14F-4D97-AF65-F5344CB8AC3E}">
        <p14:creationId xmlns:p14="http://schemas.microsoft.com/office/powerpoint/2010/main" val="1687130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3AD00-8B24-45A2-65B7-A205AD16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Interpretador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87C722-9509-7ECD-8CA6-5FFA4C98D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Assim é chamado um tradutor que não gera o módulo objeto. </a:t>
            </a:r>
          </a:p>
          <a:p>
            <a:pPr lvl="1"/>
            <a:r>
              <a:rPr lang="pt-BR" dirty="0"/>
              <a:t>É uma sequência de comandos ou instruções numa linguagem de computador</a:t>
            </a:r>
          </a:p>
          <a:p>
            <a:r>
              <a:rPr lang="pt-BR" dirty="0"/>
              <a:t>A partir de um programa fonte, escrito em linguagem de alto nível, o interpretador, no momento da execução do programa, </a:t>
            </a:r>
            <a:r>
              <a:rPr lang="pt-BR" dirty="0">
                <a:solidFill>
                  <a:srgbClr val="000050"/>
                </a:solidFill>
              </a:rPr>
              <a:t>traduz cada instrução e a executa em seguida.</a:t>
            </a:r>
          </a:p>
          <a:p>
            <a:r>
              <a:rPr lang="pt-BR" dirty="0"/>
              <a:t>Sua desvantagem é o tempo gasto na tradução das instruções de um programa toda vez que este for executado, já que não existe a geração de um código executável. </a:t>
            </a:r>
          </a:p>
          <a:p>
            <a:r>
              <a:rPr lang="pt-BR" dirty="0"/>
              <a:t>Alguns exemplos de linguagens interpretadas são o Basic e o Perl.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59D5CF-36E3-F15A-8574-A5AA7320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E897DA-2CEF-753F-916B-A331C921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13FB58-C084-5F8C-60B6-5B7C56CD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18</a:t>
            </a:fld>
            <a:endParaRPr lang="pt-BR"/>
          </a:p>
        </p:txBody>
      </p:sp>
      <p:pic>
        <p:nvPicPr>
          <p:cNvPr id="10242" name="Picture 2" descr="Interpretadores ~ Code Masters">
            <a:extLst>
              <a:ext uri="{FF2B5EF4-FFF2-40B4-BE49-F238E27FC236}">
                <a16:creationId xmlns:a16="http://schemas.microsoft.com/office/drawing/2014/main" id="{F738C8FE-1EE7-7CA3-71E1-C0476786C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076" y="4573598"/>
            <a:ext cx="7195973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721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7A6335D4-F6D3-0525-47B8-3CB07F3B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5DECF2-EE9B-99DD-D73D-56DBA4367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3" y="1825624"/>
            <a:ext cx="12021104" cy="4542805"/>
          </a:xfrm>
        </p:spPr>
        <p:txBody>
          <a:bodyPr/>
          <a:lstStyle/>
          <a:p>
            <a:r>
              <a:rPr lang="pt-BR" dirty="0"/>
              <a:t>Código objeto ou módulo objeto é o produto de um compilador.</a:t>
            </a:r>
          </a:p>
          <a:p>
            <a:r>
              <a:rPr lang="pt-BR" dirty="0"/>
              <a:t>Em um sentido geral código objeto é uma sequência de comandos ou instruções numa linguagem de computador, geralmente numa linguagem código de máquina ou uma linguagem intermediária.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6BB4D3-A236-5AEB-2E4C-1D0337BB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</p:spPr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C89429-4ECA-EC29-2DB2-471FB621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200"/>
            <a:ext cx="4114800" cy="216000"/>
          </a:xfrm>
        </p:spPr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62F7B8-672A-AE12-74D4-411C08CA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7818"/>
            <a:ext cx="720000" cy="216000"/>
          </a:xfrm>
        </p:spPr>
        <p:txBody>
          <a:bodyPr/>
          <a:lstStyle/>
          <a:p>
            <a:fld id="{889E4DDB-AB51-4EFC-ADEE-1042DB8CA710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31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B21891-E2F8-7094-C7FF-8A51F0E74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71F9FE-10C7-9A8E-EAA3-E6A713EF7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51C66A-62FA-E865-C32A-5C8FB7F12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6E81B98-5BF2-C211-B48A-CFB5B53D2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27" y="1075518"/>
            <a:ext cx="8392696" cy="5782482"/>
          </a:xfrm>
          <a:prstGeom prst="rect">
            <a:avLst/>
          </a:prstGeom>
        </p:spPr>
      </p:pic>
      <p:sp>
        <p:nvSpPr>
          <p:cNvPr id="17" name="Título 16">
            <a:extLst>
              <a:ext uri="{FF2B5EF4-FFF2-40B4-BE49-F238E27FC236}">
                <a16:creationId xmlns:a16="http://schemas.microsoft.com/office/drawing/2014/main" id="{ACE9C083-2E94-0D3D-62DD-2C3585FE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Bloco do Microprocessador 8085</a:t>
            </a:r>
          </a:p>
        </p:txBody>
      </p:sp>
    </p:spTree>
    <p:extLst>
      <p:ext uri="{BB962C8B-B14F-4D97-AF65-F5344CB8AC3E}">
        <p14:creationId xmlns:p14="http://schemas.microsoft.com/office/powerpoint/2010/main" val="1075808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1C63E-4444-FC6F-911E-6D0688FF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1" y="214325"/>
            <a:ext cx="10258424" cy="1325563"/>
          </a:xfrm>
        </p:spPr>
        <p:txBody>
          <a:bodyPr anchor="ctr">
            <a:normAutofit/>
          </a:bodyPr>
          <a:lstStyle/>
          <a:p>
            <a:r>
              <a:rPr lang="pt-BR" dirty="0" err="1"/>
              <a:t>Linker</a:t>
            </a:r>
            <a:r>
              <a:rPr lang="pt-BR" dirty="0"/>
              <a:t> (</a:t>
            </a:r>
            <a:r>
              <a:rPr lang="pt-BR" dirty="0" err="1"/>
              <a:t>ligador</a:t>
            </a:r>
            <a:r>
              <a:rPr lang="pt-BR" dirty="0"/>
              <a:t>)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E51AC5-6CC8-9BA0-7A07-FE33BD428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725" y="1825625"/>
            <a:ext cx="5934075" cy="4527550"/>
          </a:xfrm>
        </p:spPr>
        <p:txBody>
          <a:bodyPr>
            <a:normAutofit/>
          </a:bodyPr>
          <a:lstStyle/>
          <a:p>
            <a:r>
              <a:rPr lang="pt-BR" dirty="0"/>
              <a:t>É responsável por gerar, a partir de um ou mais módulos objeto, um único programa executável. </a:t>
            </a:r>
          </a:p>
          <a:p>
            <a:r>
              <a:rPr lang="pt-BR" dirty="0"/>
              <a:t>Sua função é resolver todas as referências simbólicas existentes entre os módulos - objeto, reservar memória para a execução do programa e determinar uma região da memória onde o programa será carregado para sua execução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D236AD4-985A-531E-2DC5-3AFE0D53A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199" y="2613297"/>
            <a:ext cx="5934075" cy="2952202"/>
          </a:xfrm>
          <a:prstGeom prst="rect">
            <a:avLst/>
          </a:prstGeom>
          <a:noFill/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4863FE-4610-EBF5-C6CA-E11EDA8B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900"/>
              <a:t>AEMS 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3F1334-D175-2BBA-7987-13ECB4EA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200"/>
            <a:ext cx="4114800" cy="216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900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786946-83A1-B32C-E073-2CE83ACB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7818"/>
            <a:ext cx="720000" cy="216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89E4DDB-AB51-4EFC-ADEE-1042DB8CA710}" type="slidenum">
              <a:rPr lang="pt-BR" sz="900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4123343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1D3F6-5306-BDB6-FEB3-07F25DFDF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814C24-429B-8AC2-EF0A-0D332855A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ambientes </a:t>
            </a:r>
            <a:r>
              <a:rPr lang="pt-BR" dirty="0" err="1"/>
              <a:t>multiprogramáveis</a:t>
            </a:r>
            <a:r>
              <a:rPr lang="pt-BR" dirty="0"/>
              <a:t> esse tipo de alocação fixa feita pelo </a:t>
            </a:r>
            <a:r>
              <a:rPr lang="pt-BR" dirty="0" err="1"/>
              <a:t>linker</a:t>
            </a:r>
            <a:r>
              <a:rPr lang="pt-BR" dirty="0"/>
              <a:t> é inviável porque neste caso a memória é compartilhada entre diversos programas: é pouco provável que no momento em que o sistema carrega um programa, sua área de memória que foi predeterminada esteja disponível. A solução para isso é permitir que um programa possa ser executado em qualquer região disponível da memória, durante a sua carga (código </a:t>
            </a:r>
            <a:r>
              <a:rPr lang="pt-BR" dirty="0" err="1"/>
              <a:t>relocável</a:t>
            </a:r>
            <a:r>
              <a:rPr lang="pt-BR" dirty="0"/>
              <a:t>). Esse tipo de relocação não é realizado pelo </a:t>
            </a:r>
            <a:r>
              <a:rPr lang="pt-BR" dirty="0" err="1"/>
              <a:t>linker</a:t>
            </a:r>
            <a:r>
              <a:rPr lang="pt-BR" dirty="0"/>
              <a:t>, e sim por outro utilitário, chamado </a:t>
            </a:r>
            <a:r>
              <a:rPr lang="pt-BR" dirty="0" err="1"/>
              <a:t>loader</a:t>
            </a:r>
            <a:r>
              <a:rPr lang="pt-BR" dirty="0"/>
              <a:t>, responsável por carregar os programas na memória.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82E22D-4041-9CAB-961C-0E4E9F17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C026F0-F369-7832-8598-985110B7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3E3474-728F-D013-606A-85657D85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987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AB6E9-A7D4-6674-E5AC-3096C065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Loader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CECAB2-98AC-DB0C-CE57-410683FD6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loader</a:t>
            </a:r>
            <a:r>
              <a:rPr lang="pt-BR" dirty="0"/>
              <a:t> (carregador) é o utilitário responsável por colocar fisicamente na memória principal um programa para sua execução. </a:t>
            </a:r>
          </a:p>
          <a:p>
            <a:r>
              <a:rPr lang="pt-BR" dirty="0"/>
              <a:t>Pode permitir que um programa seja carregado em regiões diferentes toda vez que for trazido para a memória.</a:t>
            </a:r>
          </a:p>
          <a:p>
            <a:r>
              <a:rPr lang="pt-BR" dirty="0"/>
              <a:t>Quando o </a:t>
            </a:r>
            <a:r>
              <a:rPr lang="pt-BR" dirty="0" err="1"/>
              <a:t>loader</a:t>
            </a:r>
            <a:r>
              <a:rPr lang="pt-BR" dirty="0"/>
              <a:t> carrega um programa para memória principal, ele aloca uma área de código, uma área de dados e uma área de pilha. </a:t>
            </a:r>
          </a:p>
          <a:p>
            <a:pPr lvl="1"/>
            <a:r>
              <a:rPr lang="pt-BR" dirty="0"/>
              <a:t>A área de código armazena o programa executável, </a:t>
            </a:r>
          </a:p>
          <a:p>
            <a:pPr lvl="1"/>
            <a:r>
              <a:rPr lang="pt-BR" dirty="0"/>
              <a:t>A área de dados armazena as variáveis e constantes utilizadas no programa </a:t>
            </a:r>
          </a:p>
          <a:p>
            <a:pPr lvl="1"/>
            <a:r>
              <a:rPr lang="pt-BR" dirty="0"/>
              <a:t>A área de pilha armazena os endereços de retorno das funções ou procedimentos chamados durante a execução do programa.</a:t>
            </a:r>
          </a:p>
          <a:p>
            <a:r>
              <a:rPr lang="pt-BR" dirty="0"/>
              <a:t> O funcionamento do carregador depende do código gerado pelo </a:t>
            </a:r>
            <a:r>
              <a:rPr lang="pt-BR" dirty="0" err="1"/>
              <a:t>linker</a:t>
            </a:r>
            <a:r>
              <a:rPr lang="pt-BR" dirty="0"/>
              <a:t> e, de acordo com este, pode ser classificado como absoluto ou </a:t>
            </a:r>
            <a:r>
              <a:rPr lang="pt-BR" dirty="0" err="1"/>
              <a:t>relocável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7A2D9C-14CD-8070-45C3-65FE7953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A7DBC3-AA7D-FDFD-B9AC-1EBDB03C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850EA8-73DC-137D-F59F-1CBCD400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339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986B4-8116-F068-C6AD-CC826A0B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D26E8A-7769-2C71-ACD8-207776294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3" y="1825624"/>
            <a:ext cx="6658537" cy="4542805"/>
          </a:xfrm>
        </p:spPr>
        <p:txBody>
          <a:bodyPr/>
          <a:lstStyle/>
          <a:p>
            <a:r>
              <a:rPr lang="pt-BR" b="1" dirty="0" err="1">
                <a:solidFill>
                  <a:srgbClr val="000050"/>
                </a:solidFill>
              </a:rPr>
              <a:t>Loader</a:t>
            </a:r>
            <a:r>
              <a:rPr lang="pt-BR" b="1" dirty="0">
                <a:solidFill>
                  <a:srgbClr val="000050"/>
                </a:solidFill>
              </a:rPr>
              <a:t> absoluto </a:t>
            </a:r>
            <a:r>
              <a:rPr lang="pt-BR" dirty="0"/>
              <a:t>- o </a:t>
            </a:r>
            <a:r>
              <a:rPr lang="pt-BR" dirty="0" err="1"/>
              <a:t>loader</a:t>
            </a:r>
            <a:r>
              <a:rPr lang="pt-BR" dirty="0"/>
              <a:t> só necessita conhecer o endereço de memória inicial e o tamanho do módulo para realizar o carregamento. Então, o </a:t>
            </a:r>
            <a:r>
              <a:rPr lang="pt-BR" dirty="0" err="1"/>
              <a:t>loader</a:t>
            </a:r>
            <a:r>
              <a:rPr lang="pt-BR" dirty="0"/>
              <a:t> transfere o programa da memória secundária para a memória principal e inicia sua execução</a:t>
            </a:r>
          </a:p>
          <a:p>
            <a:r>
              <a:rPr lang="pt-BR" b="1" dirty="0" err="1">
                <a:solidFill>
                  <a:srgbClr val="000050"/>
                </a:solidFill>
              </a:rPr>
              <a:t>Loader</a:t>
            </a:r>
            <a:r>
              <a:rPr lang="pt-BR" b="1" dirty="0">
                <a:solidFill>
                  <a:srgbClr val="000050"/>
                </a:solidFill>
              </a:rPr>
              <a:t> </a:t>
            </a:r>
            <a:r>
              <a:rPr lang="pt-BR" b="1" dirty="0" err="1">
                <a:solidFill>
                  <a:srgbClr val="000050"/>
                </a:solidFill>
              </a:rPr>
              <a:t>relocável</a:t>
            </a:r>
            <a:r>
              <a:rPr lang="pt-BR" b="1" dirty="0">
                <a:solidFill>
                  <a:srgbClr val="000050"/>
                </a:solidFill>
              </a:rPr>
              <a:t> </a:t>
            </a:r>
            <a:r>
              <a:rPr lang="pt-BR" dirty="0"/>
              <a:t>- o programa pode ser carregado em qualquer posição de memória e o </a:t>
            </a:r>
            <a:r>
              <a:rPr lang="pt-BR" dirty="0" err="1"/>
              <a:t>loader</a:t>
            </a:r>
            <a:r>
              <a:rPr lang="pt-BR" dirty="0"/>
              <a:t> é responsável pela relocação no momento do carregamento.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F7A452-A88B-7F76-9DCA-F77D0EE4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E2B1B3-06A2-C2FE-2E55-9BE004FD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F723EB-132A-9790-E381-84FA1615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23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832BDD6-75B1-6B6F-77B0-E0A0E62DE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922" y="228184"/>
            <a:ext cx="5444353" cy="648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19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A25CC-F6D9-84CB-B5DD-43745EBF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Depurador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59F84B-5B6E-BD5D-F2E3-A6A29CC9A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depurador é o utilitário que permite ao usuário acompanhar e controlar a execução de um programa a fim de detectar erros na sua estrutura</a:t>
            </a:r>
            <a:r>
              <a:rPr lang="pt-BR"/>
              <a:t>. </a:t>
            </a:r>
          </a:p>
          <a:p>
            <a:r>
              <a:rPr lang="pt-BR"/>
              <a:t>O </a:t>
            </a:r>
            <a:r>
              <a:rPr lang="pt-BR" dirty="0"/>
              <a:t>depurador ajuda a detectar os erros, mas não os corrige. </a:t>
            </a:r>
          </a:p>
          <a:p>
            <a:r>
              <a:rPr lang="pt-BR" dirty="0"/>
              <a:t>O depurador geralmente oferece ao usuário os seguintes recursos:</a:t>
            </a:r>
          </a:p>
          <a:p>
            <a:pPr lvl="1"/>
            <a:r>
              <a:rPr lang="pt-BR" b="1" dirty="0">
                <a:solidFill>
                  <a:srgbClr val="000050"/>
                </a:solidFill>
              </a:rPr>
              <a:t>Acompanhar a execução de um programa instrução por instrução; </a:t>
            </a:r>
          </a:p>
          <a:p>
            <a:pPr lvl="1"/>
            <a:r>
              <a:rPr lang="pt-BR" b="1" dirty="0">
                <a:solidFill>
                  <a:srgbClr val="000050"/>
                </a:solidFill>
              </a:rPr>
              <a:t>Possibilitar a alteração e a visualização do conteúdo de variáveis; </a:t>
            </a:r>
          </a:p>
          <a:p>
            <a:pPr lvl="1"/>
            <a:r>
              <a:rPr lang="pt-BR" b="1" dirty="0">
                <a:solidFill>
                  <a:srgbClr val="000050"/>
                </a:solidFill>
              </a:rPr>
              <a:t>Colocar pontos de parada dentro do programa, de forma que, durante a execução, o programa pare nos pontos determinados; </a:t>
            </a:r>
          </a:p>
          <a:p>
            <a:pPr lvl="1"/>
            <a:r>
              <a:rPr lang="pt-BR" b="1" u="sng" dirty="0">
                <a:solidFill>
                  <a:srgbClr val="000050"/>
                </a:solidFill>
              </a:rPr>
              <a:t>Especificar</a:t>
            </a:r>
            <a:r>
              <a:rPr lang="pt-BR" b="1" dirty="0">
                <a:solidFill>
                  <a:srgbClr val="000050"/>
                </a:solidFill>
              </a:rPr>
              <a:t> em forma de envio de mensagem, toda vez que o conteúdo de uma variável for modificado.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37A230-7E8B-1DB7-ADF9-C8380359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87A193-CF87-0759-4D21-A3828D22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65E8DE-7AAD-F67D-43C1-041764E7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813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DD0E3-CA3C-2CA4-0E52-22253631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6A50FF-21A8-D42F-958D-7458FFACF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1. O que são memórias voláteis e não voláteis? </a:t>
            </a:r>
          </a:p>
          <a:p>
            <a:r>
              <a:rPr lang="pt-BR" dirty="0"/>
              <a:t>2. Quais os benefícios de uma arquitetura de memória cache? </a:t>
            </a:r>
          </a:p>
          <a:p>
            <a:r>
              <a:rPr lang="pt-BR" dirty="0"/>
              <a:t>3. Diferencie as funções básicas dos dispositivos de E/S. </a:t>
            </a:r>
          </a:p>
          <a:p>
            <a:r>
              <a:rPr lang="pt-BR" dirty="0"/>
              <a:t>4. Como a técnica de </a:t>
            </a:r>
            <a:r>
              <a:rPr lang="pt-BR" dirty="0" err="1"/>
              <a:t>pipelining</a:t>
            </a:r>
            <a:r>
              <a:rPr lang="pt-BR" dirty="0"/>
              <a:t> melhora o desempenho dos sistemas computacionais?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46F7AB-FF79-DA20-1071-47395EC7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7A0D5C-82E0-AAB1-25EC-57E43BA4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C03A18-C32C-A9C3-B5F4-51E75227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876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E0848-D0A6-2ADA-F1C1-CE1C0897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365125"/>
            <a:ext cx="92583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Duvidas???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46C4FF1-A18E-BCCF-AAE3-91E2E093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F227A0-22B4-F566-478F-E83F41C3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C08F2F-3495-1162-453B-07B051D3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016F-4E81-4F4F-B206-78968167ACC9}" type="slidenum">
              <a:rPr lang="pt-BR" smtClean="0"/>
              <a:t>26</a:t>
            </a:fld>
            <a:endParaRPr lang="pt-BR"/>
          </a:p>
        </p:txBody>
      </p:sp>
      <p:pic>
        <p:nvPicPr>
          <p:cNvPr id="2050" name="Picture 2" descr="Duvidas Hapvida - HAPVIDA">
            <a:extLst>
              <a:ext uri="{FF2B5EF4-FFF2-40B4-BE49-F238E27FC236}">
                <a16:creationId xmlns:a16="http://schemas.microsoft.com/office/drawing/2014/main" id="{10038046-42EB-550C-1153-A1AC6F4E2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6687" y="2005012"/>
            <a:ext cx="3547476" cy="4351338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054" name="Picture 6" descr="Minhas dúvidas, suas dúvidas, nossas dúvidas | .: Focado em Você :.">
            <a:extLst>
              <a:ext uri="{FF2B5EF4-FFF2-40B4-BE49-F238E27FC236}">
                <a16:creationId xmlns:a16="http://schemas.microsoft.com/office/drawing/2014/main" id="{FE0EE334-B8C9-B155-41C2-7BB53FE1F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577" y="2311686"/>
            <a:ext cx="4528846" cy="337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0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C5806-06E2-6DCB-C426-6E9A7BB9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de hardware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0908EA-4DC8-2D77-9D15-27CBF13A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3" y="1825624"/>
            <a:ext cx="7649137" cy="4542805"/>
          </a:xfrm>
        </p:spPr>
        <p:txBody>
          <a:bodyPr/>
          <a:lstStyle/>
          <a:p>
            <a:r>
              <a:rPr lang="pt-BR" dirty="0"/>
              <a:t>Os componentes físicos do computador são agrupados em três subsistemas básicos:</a:t>
            </a:r>
          </a:p>
          <a:p>
            <a:r>
              <a:rPr lang="pt-BR" dirty="0"/>
              <a:t>Unidade Central de Processamento (CPU); </a:t>
            </a:r>
          </a:p>
          <a:p>
            <a:r>
              <a:rPr lang="pt-BR" dirty="0"/>
              <a:t>Memória;</a:t>
            </a:r>
          </a:p>
          <a:p>
            <a:r>
              <a:rPr lang="pt-BR" dirty="0"/>
              <a:t>Dispositivos de Entrada e Saída.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FD9664-F6C9-0630-3273-84FFF793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9D8D89-904F-7599-9655-F3470EEB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33EFB8-4D77-576D-4B62-A67449AA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3</a:t>
            </a:fld>
            <a:endParaRPr lang="pt-BR"/>
          </a:p>
        </p:txBody>
      </p:sp>
      <p:sp>
        <p:nvSpPr>
          <p:cNvPr id="7" name="AutoShape 4" descr="Qual memória RAM comprar? Saiba escolher a ideal para PC ou notebook">
            <a:extLst>
              <a:ext uri="{FF2B5EF4-FFF2-40B4-BE49-F238E27FC236}">
                <a16:creationId xmlns:a16="http://schemas.microsoft.com/office/drawing/2014/main" id="{D091C18D-FD30-BF0B-18F9-8BE395F33B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8688FBE2-BDAE-641D-113D-01C855830D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D31289D-9FB3-F9C5-2850-7342A75C8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4" y="3945845"/>
            <a:ext cx="4183926" cy="2251134"/>
          </a:xfrm>
          <a:prstGeom prst="rect">
            <a:avLst/>
          </a:prstGeom>
        </p:spPr>
      </p:pic>
      <p:pic>
        <p:nvPicPr>
          <p:cNvPr id="1032" name="Picture 8" descr="AMD Ryzen 5 9600X e Ryzen 7 9700X são até 20% melhores que seus  antecessores - Adrenaline">
            <a:extLst>
              <a:ext uri="{FF2B5EF4-FFF2-40B4-BE49-F238E27FC236}">
                <a16:creationId xmlns:a16="http://schemas.microsoft.com/office/drawing/2014/main" id="{D84A881C-6E77-EA93-2168-6402FFFC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982" y="4019536"/>
            <a:ext cx="3490032" cy="217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DC4A91B-54A4-2F87-D445-790075FB4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414" y="1081340"/>
            <a:ext cx="3772426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8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EFCD0-C87D-7737-A6F1-71FCEFFD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Central de Processamento (CPU)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507F07-E987-320A-0756-2EECFF7D9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3" y="1825624"/>
            <a:ext cx="6010837" cy="4542805"/>
          </a:xfrm>
        </p:spPr>
        <p:txBody>
          <a:bodyPr/>
          <a:lstStyle/>
          <a:p>
            <a:r>
              <a:rPr lang="pt-BR" dirty="0"/>
              <a:t>A CPU tem como função principal unificar todo o sistema, controlando as funções realizadas em cada unidade funcional. </a:t>
            </a:r>
          </a:p>
          <a:p>
            <a:r>
              <a:rPr lang="pt-BR" dirty="0"/>
              <a:t>É responsável pela execução de todos os programas, que obrigatoriamente deverão estar armazenados na memória principal.</a:t>
            </a:r>
          </a:p>
          <a:p>
            <a:r>
              <a:rPr lang="pt-BR" dirty="0"/>
              <a:t>A unidade central de processamento é dividida em dois componentes básicos: </a:t>
            </a:r>
          </a:p>
          <a:p>
            <a:pPr lvl="1"/>
            <a:r>
              <a:rPr lang="pt-BR" dirty="0"/>
              <a:t>Unidade de controle (UC); </a:t>
            </a:r>
          </a:p>
          <a:p>
            <a:pPr lvl="1"/>
            <a:r>
              <a:rPr lang="pt-BR" dirty="0"/>
              <a:t>Unidade lógica e aritmética (ULA);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9EFE6F-07CB-455E-2113-875B0D65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DE630A-896E-0690-7BE2-7F20F4EA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C8510C-9470-AD86-2150-B8901454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4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BC5CC92-F6C1-E705-A99D-882B800C6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797" y="1825624"/>
            <a:ext cx="5772956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85A2B-6100-E78D-073B-E5038363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FB0C91-6D91-722A-9EB6-DEA25CA02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memória tem por função armazenar internamente toda informação que é manipulada pelo computador: os programas e os dados. </a:t>
            </a:r>
          </a:p>
          <a:p>
            <a:r>
              <a:rPr lang="pt-BR" dirty="0"/>
              <a:t>A memória pode ser classificada quanto à sua:</a:t>
            </a:r>
          </a:p>
          <a:p>
            <a:pPr lvl="1"/>
            <a:r>
              <a:rPr lang="pt-BR" b="1" dirty="0"/>
              <a:t>Velocidade</a:t>
            </a:r>
            <a:r>
              <a:rPr lang="pt-BR" dirty="0"/>
              <a:t> (ou tempo) de acesso, </a:t>
            </a:r>
          </a:p>
          <a:p>
            <a:pPr lvl="1"/>
            <a:r>
              <a:rPr lang="pt-BR" dirty="0"/>
              <a:t>Capacidade de </a:t>
            </a:r>
            <a:r>
              <a:rPr lang="pt-BR" b="1" dirty="0"/>
              <a:t>armazenamento</a:t>
            </a:r>
            <a:r>
              <a:rPr lang="pt-BR" dirty="0"/>
              <a:t>, </a:t>
            </a:r>
          </a:p>
          <a:p>
            <a:pPr lvl="1"/>
            <a:r>
              <a:rPr lang="pt-BR" b="1" dirty="0"/>
              <a:t>Custo</a:t>
            </a:r>
            <a:r>
              <a:rPr lang="pt-BR" dirty="0"/>
              <a:t> </a:t>
            </a:r>
          </a:p>
          <a:p>
            <a:pPr lvl="1"/>
            <a:r>
              <a:rPr lang="pt-BR" b="1" dirty="0"/>
              <a:t>Volatilidade</a:t>
            </a:r>
            <a:r>
              <a:rPr lang="pt-BR" dirty="0"/>
              <a:t>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820662-573E-0169-F487-9ECC6905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C55415-7100-4EB9-5BEA-1A5B69B5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95E50F-5F2C-3169-6E9C-A1C27028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5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BB9B03-5A5F-BFC1-3833-F8ECCE542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063" y="2973752"/>
            <a:ext cx="4953691" cy="303889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D37CB3D-3FAD-54E5-36F7-F37CB5E27A88}"/>
              </a:ext>
            </a:extLst>
          </p:cNvPr>
          <p:cNvSpPr txBox="1"/>
          <p:nvPr/>
        </p:nvSpPr>
        <p:spPr>
          <a:xfrm>
            <a:off x="8194036" y="6130819"/>
            <a:ext cx="37367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Fonte: Adaptado de Machado, 2004</a:t>
            </a:r>
          </a:p>
        </p:txBody>
      </p:sp>
    </p:spTree>
    <p:extLst>
      <p:ext uri="{BB962C8B-B14F-4D97-AF65-F5344CB8AC3E}">
        <p14:creationId xmlns:p14="http://schemas.microsoft.com/office/powerpoint/2010/main" val="343006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0C849-C03A-5DFF-3F6E-FC627B55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1" y="214325"/>
            <a:ext cx="10258424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Tipo de Memória:</a:t>
            </a:r>
            <a:br>
              <a:rPr lang="pt-BR" dirty="0"/>
            </a:br>
            <a:r>
              <a:rPr lang="pt-BR"/>
              <a:t>Registradores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691D84-39C0-011F-EE44-E63632527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725" y="1825625"/>
            <a:ext cx="5934075" cy="4527550"/>
          </a:xfrm>
        </p:spPr>
        <p:txBody>
          <a:bodyPr>
            <a:normAutofit/>
          </a:bodyPr>
          <a:lstStyle/>
          <a:p>
            <a:r>
              <a:rPr lang="pt-BR" sz="2200"/>
              <a:t>São dispositivos de alta velocidade, localizados fisicamente na unidade central de processamento, para armazenamento temporário de dados. </a:t>
            </a:r>
          </a:p>
          <a:p>
            <a:r>
              <a:rPr lang="pt-BR" sz="2200"/>
              <a:t>O número de registradores varia em função da arquitetura de cada processador. </a:t>
            </a:r>
          </a:p>
          <a:p>
            <a:r>
              <a:rPr lang="pt-BR" sz="2200"/>
              <a:t>Existem registradores de uso específico (com propósitos especiais) e de uso geral.</a:t>
            </a:r>
          </a:p>
          <a:p>
            <a:pPr lvl="1"/>
            <a:r>
              <a:rPr lang="pt-BR" sz="2200" b="1"/>
              <a:t>Contador de instruções</a:t>
            </a:r>
          </a:p>
          <a:p>
            <a:pPr lvl="1"/>
            <a:r>
              <a:rPr lang="pt-BR" sz="2200" b="1"/>
              <a:t>Apontador de pilha</a:t>
            </a:r>
          </a:p>
          <a:p>
            <a:pPr lvl="1"/>
            <a:r>
              <a:rPr lang="pt-BR" sz="2200" b="1"/>
              <a:t>Registrador de estado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B33BB02-4F98-3400-D7A4-5D1E4F6E3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1539888"/>
            <a:ext cx="5934075" cy="4331874"/>
          </a:xfrm>
          <a:prstGeom prst="rect">
            <a:avLst/>
          </a:prstGeom>
          <a:noFill/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5AD845-E673-F4D8-7B9F-E4948F81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900"/>
              <a:t>AEMS 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2D7DE8-AF84-13CA-3094-FE3B4B5A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200"/>
            <a:ext cx="4114800" cy="216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900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7E8651-CD89-683E-35EF-440EBD48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7818"/>
            <a:ext cx="720000" cy="216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89E4DDB-AB51-4EFC-ADEE-1042DB8CA710}" type="slidenum">
              <a:rPr lang="pt-BR" sz="9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2581561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0E7B6-C523-C941-9EEE-9E3CE9C0A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de Memória:</a:t>
            </a:r>
            <a:br>
              <a:rPr lang="pt-BR" dirty="0"/>
            </a:br>
            <a:r>
              <a:rPr lang="pt-BR" dirty="0"/>
              <a:t>Memória cache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A77BD-FF03-B2D3-D01A-2CFB1B7D3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3" y="1825624"/>
            <a:ext cx="6163237" cy="4542805"/>
          </a:xfrm>
        </p:spPr>
        <p:txBody>
          <a:bodyPr/>
          <a:lstStyle/>
          <a:p>
            <a:r>
              <a:rPr lang="pt-BR" b="1" dirty="0"/>
              <a:t>É uma memória volátil de alta velocidade. </a:t>
            </a:r>
          </a:p>
          <a:p>
            <a:r>
              <a:rPr lang="pt-BR" dirty="0"/>
              <a:t>Quando o processador faz referência a um dado armazenado na memória principal, verifica antes se este dado não está armazenado na memória cache. Ao encontrar o dado armazenado na memória cache, o processador não acessa a memória principal, diminuindo o tempo de processamento.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0A5A5F-2A32-0D90-3DED-4A39C9FB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A2B849-8031-5F89-F36B-2B629BC1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27D558-4DBC-6B3A-86FF-BE661AC0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7</a:t>
            </a:fld>
            <a:endParaRPr lang="pt-BR"/>
          </a:p>
        </p:txBody>
      </p:sp>
      <p:pic>
        <p:nvPicPr>
          <p:cNvPr id="3074" name="Picture 2" descr="AULA 3 - Microprocessadores - Graduação - Wiki do IF-SC">
            <a:extLst>
              <a:ext uri="{FF2B5EF4-FFF2-40B4-BE49-F238E27FC236}">
                <a16:creationId xmlns:a16="http://schemas.microsoft.com/office/drawing/2014/main" id="{CDB15281-3543-8361-690D-647EBAA0F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48252"/>
            <a:ext cx="6354305" cy="556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6205E04-4151-D715-C7C2-471CEB5A848A}"/>
              </a:ext>
            </a:extLst>
          </p:cNvPr>
          <p:cNvSpPr/>
          <p:nvPr/>
        </p:nvSpPr>
        <p:spPr>
          <a:xfrm>
            <a:off x="8982075" y="4962525"/>
            <a:ext cx="1514474" cy="7516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114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518FA-39DC-F390-BFDE-1EF962B6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de Memória:</a:t>
            </a:r>
            <a:br>
              <a:rPr lang="pt-BR" dirty="0"/>
            </a:br>
            <a:r>
              <a:rPr lang="pt-BR" dirty="0"/>
              <a:t>Memória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FEB9E6-E5FC-BB21-914C-3DCEF1CEA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3" y="1825624"/>
            <a:ext cx="11868712" cy="454280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É a memória responsável pelo armazenamento dos programas que estão sendo executados pela CPU em um certo instante, bem como dos dados utilizados pelos programas em execução. </a:t>
            </a:r>
          </a:p>
          <a:p>
            <a:r>
              <a:rPr lang="pt-BR" dirty="0"/>
              <a:t>Para que um programa possa ser executado pela CPU é necessário que ele seja previamente armazenado na memória principal. </a:t>
            </a:r>
          </a:p>
          <a:p>
            <a:r>
              <a:rPr lang="pt-BR" dirty="0"/>
              <a:t>Existem ainda dois tipos de memória: </a:t>
            </a:r>
          </a:p>
          <a:p>
            <a:pPr lvl="1"/>
            <a:r>
              <a:rPr lang="pt-BR" b="1" dirty="0">
                <a:solidFill>
                  <a:srgbClr val="000050"/>
                </a:solidFill>
              </a:rPr>
              <a:t>ROM (</a:t>
            </a:r>
            <a:r>
              <a:rPr lang="pt-BR" b="1" dirty="0" err="1">
                <a:solidFill>
                  <a:srgbClr val="000050"/>
                </a:solidFill>
              </a:rPr>
              <a:t>read</a:t>
            </a:r>
            <a:r>
              <a:rPr lang="pt-BR" b="1" dirty="0">
                <a:solidFill>
                  <a:srgbClr val="000050"/>
                </a:solidFill>
              </a:rPr>
              <a:t> </a:t>
            </a:r>
            <a:r>
              <a:rPr lang="pt-BR" b="1" dirty="0" err="1">
                <a:solidFill>
                  <a:srgbClr val="000050"/>
                </a:solidFill>
              </a:rPr>
              <a:t>only</a:t>
            </a:r>
            <a:r>
              <a:rPr lang="pt-BR" b="1" dirty="0">
                <a:solidFill>
                  <a:srgbClr val="000050"/>
                </a:solidFill>
              </a:rPr>
              <a:t> </a:t>
            </a:r>
            <a:r>
              <a:rPr lang="pt-BR" b="1" dirty="0" err="1">
                <a:solidFill>
                  <a:srgbClr val="000050"/>
                </a:solidFill>
              </a:rPr>
              <a:t>memory</a:t>
            </a:r>
            <a:r>
              <a:rPr lang="pt-BR" b="1" dirty="0">
                <a:solidFill>
                  <a:srgbClr val="000050"/>
                </a:solidFill>
              </a:rPr>
              <a:t> – memória somente leitura).</a:t>
            </a:r>
          </a:p>
          <a:p>
            <a:pPr lvl="2"/>
            <a:r>
              <a:rPr lang="pt-BR" dirty="0"/>
              <a:t>Um programa armazenado em ROM recebe o nome de firmware.</a:t>
            </a:r>
          </a:p>
          <a:p>
            <a:pPr lvl="2"/>
            <a:r>
              <a:rPr lang="pt-BR" dirty="0"/>
              <a:t>Na memória ROM do micro há basicamente três programas (firmware) principais:</a:t>
            </a:r>
          </a:p>
          <a:p>
            <a:pPr lvl="3"/>
            <a:r>
              <a:rPr lang="pt-BR" b="1" dirty="0">
                <a:solidFill>
                  <a:srgbClr val="000050"/>
                </a:solidFill>
              </a:rPr>
              <a:t>BIOS</a:t>
            </a:r>
            <a:r>
              <a:rPr lang="pt-BR" dirty="0"/>
              <a:t> (Basic Input/Output System, Sistema básico de Entrada/Saída); </a:t>
            </a:r>
          </a:p>
          <a:p>
            <a:pPr lvl="3"/>
            <a:r>
              <a:rPr lang="pt-BR" b="1" dirty="0">
                <a:solidFill>
                  <a:srgbClr val="000050"/>
                </a:solidFill>
              </a:rPr>
              <a:t>POST</a:t>
            </a:r>
            <a:r>
              <a:rPr lang="pt-BR" dirty="0"/>
              <a:t> (Power </a:t>
            </a:r>
            <a:r>
              <a:rPr lang="pt-BR" dirty="0" err="1"/>
              <a:t>On</a:t>
            </a:r>
            <a:r>
              <a:rPr lang="pt-BR" dirty="0"/>
              <a:t> Self Test, Autoteste ao Ligar);</a:t>
            </a:r>
          </a:p>
          <a:p>
            <a:pPr lvl="3"/>
            <a:r>
              <a:rPr lang="pt-BR" b="1" dirty="0">
                <a:solidFill>
                  <a:srgbClr val="000050"/>
                </a:solidFill>
              </a:rPr>
              <a:t>Setup</a:t>
            </a:r>
            <a:r>
              <a:rPr lang="pt-BR" dirty="0"/>
              <a:t> (programa que permite alterar vários itens da configuração do computador).</a:t>
            </a:r>
          </a:p>
          <a:p>
            <a:pPr lvl="1"/>
            <a:r>
              <a:rPr lang="pt-BR" b="1" dirty="0">
                <a:solidFill>
                  <a:srgbClr val="000050"/>
                </a:solidFill>
              </a:rPr>
              <a:t>RAM (</a:t>
            </a:r>
            <a:r>
              <a:rPr lang="pt-BR" b="1" dirty="0" err="1">
                <a:solidFill>
                  <a:srgbClr val="000050"/>
                </a:solidFill>
              </a:rPr>
              <a:t>random</a:t>
            </a:r>
            <a:r>
              <a:rPr lang="pt-BR" b="1" dirty="0">
                <a:solidFill>
                  <a:srgbClr val="000050"/>
                </a:solidFill>
              </a:rPr>
              <a:t> </a:t>
            </a:r>
            <a:r>
              <a:rPr lang="pt-BR" b="1" dirty="0" err="1">
                <a:solidFill>
                  <a:srgbClr val="000050"/>
                </a:solidFill>
              </a:rPr>
              <a:t>access</a:t>
            </a:r>
            <a:r>
              <a:rPr lang="pt-BR" b="1" dirty="0">
                <a:solidFill>
                  <a:srgbClr val="000050"/>
                </a:solidFill>
              </a:rPr>
              <a:t> </a:t>
            </a:r>
            <a:r>
              <a:rPr lang="pt-BR" b="1" dirty="0" err="1">
                <a:solidFill>
                  <a:srgbClr val="000050"/>
                </a:solidFill>
              </a:rPr>
              <a:t>memory</a:t>
            </a:r>
            <a:r>
              <a:rPr lang="pt-BR" b="1" dirty="0">
                <a:solidFill>
                  <a:srgbClr val="000050"/>
                </a:solidFill>
              </a:rPr>
              <a:t> – memória de acesso randômico).</a:t>
            </a:r>
          </a:p>
          <a:p>
            <a:pPr lvl="2"/>
            <a:r>
              <a:rPr lang="pt-BR" dirty="0"/>
              <a:t>É uma memória volátil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25925A-17AD-DFEE-5E36-350B033D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385214-BDD8-41B2-F240-F6783933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94CF74-D3DC-593F-52D1-83EB82FB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8</a:t>
            </a:fld>
            <a:endParaRPr lang="pt-BR"/>
          </a:p>
        </p:txBody>
      </p:sp>
      <p:pic>
        <p:nvPicPr>
          <p:cNvPr id="4098" name="Picture 2" descr="SISTEMAS OPERACIONAIS – Blog do Jhemerson">
            <a:extLst>
              <a:ext uri="{FF2B5EF4-FFF2-40B4-BE49-F238E27FC236}">
                <a16:creationId xmlns:a16="http://schemas.microsoft.com/office/drawing/2014/main" id="{C8F0D7C3-8E75-AEFD-541F-6C5C31C04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299" y="1"/>
            <a:ext cx="4752975" cy="176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91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65913-FE6D-8954-F6F9-34B1651B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Células de memória e seus endereços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E9BD26-8EC4-CA92-FB0F-0323868B7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6A29CF-7C42-1743-1DA1-EFAD9810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6D3A34-2379-EC45-3137-56749F87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CCD271-BBC5-E7BC-1411-47C19895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9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5A923AF-6CD1-E11E-CC3B-7D316AEA6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648" y="1275575"/>
            <a:ext cx="6336792" cy="498362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10E9248-6833-D102-FFC1-9EDA794109F7}"/>
              </a:ext>
            </a:extLst>
          </p:cNvPr>
          <p:cNvSpPr txBox="1"/>
          <p:nvPr/>
        </p:nvSpPr>
        <p:spPr>
          <a:xfrm>
            <a:off x="4700146" y="6120697"/>
            <a:ext cx="37367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Fonte: Adaptado de Machado, 2004</a:t>
            </a:r>
          </a:p>
        </p:txBody>
      </p:sp>
    </p:spTree>
    <p:extLst>
      <p:ext uri="{BB962C8B-B14F-4D97-AF65-F5344CB8AC3E}">
        <p14:creationId xmlns:p14="http://schemas.microsoft.com/office/powerpoint/2010/main" val="17301390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Aems 2024 v,5">
  <a:themeElements>
    <a:clrScheme name="Aems 2024-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33E8C"/>
      </a:accent1>
      <a:accent2>
        <a:srgbClr val="034C8C"/>
      </a:accent2>
      <a:accent3>
        <a:srgbClr val="0367A6"/>
      </a:accent3>
      <a:accent4>
        <a:srgbClr val="F2BF27"/>
      </a:accent4>
      <a:accent5>
        <a:srgbClr val="F2A516"/>
      </a:accent5>
      <a:accent6>
        <a:srgbClr val="F2F2F2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a Aems 2024 v,5" id="{55D8B325-F545-4CB3-9EF8-7F926CD9815B}" vid="{88790D67-93E4-4762-BB14-8F98445A985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Aems 2024 v,5</Template>
  <TotalTime>82</TotalTime>
  <Words>1932</Words>
  <Application>Microsoft Office PowerPoint</Application>
  <PresentationFormat>Widescreen</PresentationFormat>
  <Paragraphs>191</Paragraphs>
  <Slides>26</Slides>
  <Notes>0</Notes>
  <HiddenSlides>2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9" baseType="lpstr">
      <vt:lpstr>Aptos</vt:lpstr>
      <vt:lpstr>Arial</vt:lpstr>
      <vt:lpstr>Tema Aems 2024 v,5</vt:lpstr>
      <vt:lpstr>Disciplina: Computação Aplicada a Engenharia  .</vt:lpstr>
      <vt:lpstr>Diagrama de Bloco do Microprocessador 8085</vt:lpstr>
      <vt:lpstr>Elementos de hardware </vt:lpstr>
      <vt:lpstr>Unidade Central de Processamento (CPU)</vt:lpstr>
      <vt:lpstr>Memórias</vt:lpstr>
      <vt:lpstr>Tipo de Memória: Registradores</vt:lpstr>
      <vt:lpstr>Tipo de Memória: Memória cache</vt:lpstr>
      <vt:lpstr>Tipo de Memória: Memória principal</vt:lpstr>
      <vt:lpstr>Células de memória e seus endereços</vt:lpstr>
      <vt:lpstr>Tipo de Memória: Memória Secundária</vt:lpstr>
      <vt:lpstr>Dispositivos de entrada e saída</vt:lpstr>
      <vt:lpstr>Barramento</vt:lpstr>
      <vt:lpstr>Pipelining</vt:lpstr>
      <vt:lpstr>Pipelining</vt:lpstr>
      <vt:lpstr>Software</vt:lpstr>
      <vt:lpstr>Tradutores, Compiladores e Montadores</vt:lpstr>
      <vt:lpstr>Tradutores, Compiladores e Montadores</vt:lpstr>
      <vt:lpstr>Interpretador</vt:lpstr>
      <vt:lpstr>Apresentação do PowerPoint</vt:lpstr>
      <vt:lpstr>Linker (ligador) </vt:lpstr>
      <vt:lpstr>Apresentação do PowerPoint</vt:lpstr>
      <vt:lpstr>Loader</vt:lpstr>
      <vt:lpstr>Apresentação do PowerPoint</vt:lpstr>
      <vt:lpstr>Depurador</vt:lpstr>
      <vt:lpstr>Exercícios</vt:lpstr>
      <vt:lpstr>Duvidas???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Vieira do Espirito Santo</dc:creator>
  <cp:lastModifiedBy>Richard Vieira do Espirito Santo</cp:lastModifiedBy>
  <cp:revision>7</cp:revision>
  <dcterms:created xsi:type="dcterms:W3CDTF">2024-07-25T17:17:08Z</dcterms:created>
  <dcterms:modified xsi:type="dcterms:W3CDTF">2024-11-10T17:46:20Z</dcterms:modified>
</cp:coreProperties>
</file>