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7"/>
  </p:notesMasterIdLst>
  <p:sldIdLst>
    <p:sldId id="256" r:id="rId2"/>
    <p:sldId id="257" r:id="rId3"/>
    <p:sldId id="270" r:id="rId4"/>
    <p:sldId id="272" r:id="rId5"/>
    <p:sldId id="27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A59FE-8929-4C77-A3F5-FA42B84C546C}" type="datetimeFigureOut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FDBE5-3B38-4BE8-B5EE-33CCA389DB7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49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C2671-AA60-7214-051D-579409E8C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8D4140-F917-71C8-C4D3-01ED490F6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AA238D-5FA2-47C1-3025-11196A51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A85F8-1995-49E7-8C04-BB08A0C57857}" type="datetime1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CB1ED0-6E54-19D9-FF5E-E20DDE93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AC80D00-E948-78D6-A3B4-4D90A5FDBD1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431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329FE-2174-3466-43E2-6C4639C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CC4440-1268-3DEB-CE9E-06EAE7B43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E47631-817F-30D9-6494-DAF24A47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FC13-B3B7-4E38-A70A-28CC1104A3DD}" type="datetime1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39324-DF86-816D-265C-ECE45FFA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51DB95D6-6B06-70F8-4159-A68BFFB5714F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186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3498B6-97CA-C236-830E-C3C8C370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15C45A-D8BB-5CA5-2C30-13C3AC2F2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9B2434-CF68-A4C3-BB00-D188799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45D9-DA07-4188-BE88-6AAF26AFA016}" type="datetime1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DE5550-E095-FA74-E925-8AB1312E3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613F7F18-B5AB-5CD8-1591-F65A957B3BB1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482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D44DA-821D-86D4-DEC3-EB4C04C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C1495F-5153-ED8E-C96F-DFD8771D5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72578-5647-B64E-DB71-221FDAFF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43E9F-C6BF-43EE-BC0B-43C59359D38E}" type="datetime1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638508-FACB-19F8-1B0E-C1FC90320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EE52AE4A-6B50-7670-45CF-039A23720389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256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8BAD23-5BE7-109E-417B-034F6579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98EB37-3236-10EC-7E85-42D14F7B5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966F97-59D0-097E-A9DF-903EF1D9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B2E7E-0F3C-432B-9727-AC0E3EFCD14E}" type="datetime1">
              <a:rPr lang="pt-BR" smtClean="0"/>
              <a:t>07/02/2025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C7BEE5-2FE5-EEB4-22A7-6D7FFB0D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7" name="Espaço Reservado para Número de Slide 5">
            <a:extLst>
              <a:ext uri="{FF2B5EF4-FFF2-40B4-BE49-F238E27FC236}">
                <a16:creationId xmlns:a16="http://schemas.microsoft.com/office/drawing/2014/main" id="{2EEC6940-A131-12BB-7C8A-165F2EB9467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807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352D35-48E0-6173-69BB-F99A2095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50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F76FB-F844-9E4E-73A9-1E367941C7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432A8B-26BF-2CAF-411A-2EDCB21C1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8664BC-2C41-AC92-AA7B-06196725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CC8D-2952-4762-A4EA-10D3B541A7AC}" type="datetime1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1B2AD-D674-46FD-5B1C-91B61F18A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D0F50E31-98E8-037C-C324-F0D2E1233007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86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300C-6822-AE71-9BA5-95C2BCE4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215B5B-4574-409D-4C90-9A5778C9A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DF3352-FFC5-CBCB-0E7A-DA1EB73A6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A02EC7-551C-8D9D-4E71-D0378606C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35F63B-5080-386F-94C5-0F96E4928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5F73E5A-EA1F-AC0C-0F6A-C91AAAD7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80CF7-66AB-480A-AAB6-79F9E4D819ED}" type="datetime1">
              <a:rPr lang="pt-BR" smtClean="0"/>
              <a:t>07/02/2025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CC40F2D-0426-CA2B-9FC5-702433C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4719EFE2-A191-2C77-9923-394824BCE6B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09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819B6-891B-5A14-8C16-60796E7A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5F7A4F-D388-BFA8-ABF8-1B0A8501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8E6F6-5F54-4837-9146-75007B0D9D47}" type="datetime1">
              <a:rPr lang="pt-BR" smtClean="0"/>
              <a:t>07/02/2025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979BA7-42B7-EAC3-885E-366D1DF6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63C2E2-ECE5-8ADD-BE29-CE5788D59A42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363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3C32FA-A5E5-86F5-4F35-953B5295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8F89-09ED-4306-99C0-CF4D0305C990}" type="datetime1">
              <a:rPr lang="pt-BR" smtClean="0"/>
              <a:t>07/02/2025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0BF7CC8-DC90-E118-CA09-25A68347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5" name="Espaço Reservado para Número de Slide 5">
            <a:extLst>
              <a:ext uri="{FF2B5EF4-FFF2-40B4-BE49-F238E27FC236}">
                <a16:creationId xmlns:a16="http://schemas.microsoft.com/office/drawing/2014/main" id="{A49CD115-BFE1-A043-2D0A-4E00B79C44C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474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A1875-1E96-826D-E981-06408DE70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8655FB-E894-3641-F3BA-2981A2F8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44816C-A15E-7347-71DC-C915BC551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F33B9A-74B6-47F9-6014-82405CF8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FCB5-BF51-4371-BA87-A461980CD10F}" type="datetime1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39A909-C037-7E49-2A56-D3DCD585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3CF4C3F7-31CC-767D-A49B-8852EEA3683C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3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4DDD5-0C98-B614-BFD3-372CED8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E5E310-4838-7271-9A95-E95D642E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05E851-3D9C-DDF3-1C58-03FA6749D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C3874E-9A4E-4BEC-2D26-4F632CE9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393B0-3F46-4A64-9030-CB4BED3B9CC1}" type="datetime1">
              <a:rPr lang="pt-BR" smtClean="0"/>
              <a:t>07/02/2025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07E401-5FE4-7586-0CDC-4025873E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SANTO, R. V. do E.</a:t>
            </a:r>
            <a:endParaRPr lang="pt-BR" dirty="0"/>
          </a:p>
        </p:txBody>
      </p:sp>
      <p:sp>
        <p:nvSpPr>
          <p:cNvPr id="8" name="Espaço Reservado para Número de Slide 5">
            <a:extLst>
              <a:ext uri="{FF2B5EF4-FFF2-40B4-BE49-F238E27FC236}">
                <a16:creationId xmlns:a16="http://schemas.microsoft.com/office/drawing/2014/main" id="{89A9B124-615A-3D1C-6B46-7FD91A684A94}"/>
              </a:ext>
            </a:extLst>
          </p:cNvPr>
          <p:cNvSpPr txBox="1">
            <a:spLocks/>
          </p:cNvSpPr>
          <p:nvPr/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600" b="1" kern="1200">
                <a:solidFill>
                  <a:srgbClr val="F2A51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39174E-643C-4E32-AC1F-C934C81A0D29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389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AF19E0-3771-A309-6ACF-07716C215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11CDFD-EC88-6B28-1395-2C436ED6A8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FF485-648F-493E-877D-C1EBBBB9A4EC}" type="datetime1">
              <a:rPr lang="pt-BR" smtClean="0"/>
              <a:t>07/02/2025</a:t>
            </a:fld>
            <a:endParaRPr lang="pt-BR"/>
          </a:p>
        </p:txBody>
      </p:sp>
      <p:pic>
        <p:nvPicPr>
          <p:cNvPr id="12" name="Imagem 11" descr="Texto&#10;&#10;Descrição gerada automaticamente com confiança baixa">
            <a:extLst>
              <a:ext uri="{FF2B5EF4-FFF2-40B4-BE49-F238E27FC236}">
                <a16:creationId xmlns:a16="http://schemas.microsoft.com/office/drawing/2014/main" id="{E354481A-AB76-F107-8606-E5048F3EFB0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2" t="1853" r="64727" b="42836"/>
          <a:stretch/>
        </p:blipFill>
        <p:spPr>
          <a:xfrm>
            <a:off x="0" y="11262"/>
            <a:ext cx="1054100" cy="1051045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1295A-A945-D7D4-A67C-C8E8A97C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877615D-1BD9-7477-A6E8-F28379AF211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6464800"/>
            <a:ext cx="12192000" cy="393200"/>
            <a:chOff x="0" y="6464800"/>
            <a:chExt cx="12192000" cy="3932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8CEE5E23-D60C-C861-BD63-C4913791351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00466"/>
              <a:ext cx="12192000" cy="72000"/>
            </a:xfrm>
            <a:prstGeom prst="rect">
              <a:avLst/>
            </a:prstGeom>
            <a:solidFill>
              <a:srgbClr val="034C8C"/>
            </a:solidFill>
            <a:ln>
              <a:solidFill>
                <a:srgbClr val="034C8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AF1A8198-0828-103D-119B-587D4D14FCF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464800"/>
              <a:ext cx="12192000" cy="36000"/>
            </a:xfrm>
            <a:prstGeom prst="rect">
              <a:avLst/>
            </a:prstGeom>
            <a:solidFill>
              <a:srgbClr val="0367A6"/>
            </a:solidFill>
            <a:ln>
              <a:solidFill>
                <a:srgbClr val="0367A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706E192-614F-E362-69D8-9A287C737D4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6572466"/>
              <a:ext cx="12192000" cy="285534"/>
            </a:xfrm>
            <a:prstGeom prst="rect">
              <a:avLst/>
            </a:prstGeom>
            <a:solidFill>
              <a:srgbClr val="000050"/>
            </a:solidFill>
            <a:ln>
              <a:solidFill>
                <a:srgbClr val="000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n>
                  <a:noFill/>
                </a:ln>
              </a:endParaRPr>
            </a:p>
          </p:txBody>
        </p:sp>
      </p:grp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A454E9-8F5A-C71C-06DA-E578E691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2146" y="6607233"/>
            <a:ext cx="690994" cy="21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F2A516"/>
                </a:solidFill>
              </a:defRPr>
            </a:lvl1pPr>
          </a:lstStyle>
          <a:p>
            <a:fld id="{0C5D0930-108B-4061-9D56-15AC90674998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764C35-037B-50A3-8E06-B279A9E7D816}"/>
              </a:ext>
            </a:extLst>
          </p:cNvPr>
          <p:cNvSpPr/>
          <p:nvPr/>
        </p:nvSpPr>
        <p:spPr>
          <a:xfrm>
            <a:off x="1262744" y="-435789"/>
            <a:ext cx="377372" cy="377372"/>
          </a:xfrm>
          <a:prstGeom prst="rect">
            <a:avLst/>
          </a:prstGeom>
          <a:solidFill>
            <a:srgbClr val="0367A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780368F-A64C-7078-DE3D-15C23224DC43}"/>
              </a:ext>
            </a:extLst>
          </p:cNvPr>
          <p:cNvSpPr/>
          <p:nvPr/>
        </p:nvSpPr>
        <p:spPr>
          <a:xfrm>
            <a:off x="841830" y="-435789"/>
            <a:ext cx="377372" cy="377372"/>
          </a:xfrm>
          <a:prstGeom prst="rect">
            <a:avLst/>
          </a:prstGeom>
          <a:solidFill>
            <a:srgbClr val="034C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A2BD6B7-F4F8-2058-21F2-50821CCA7419}"/>
              </a:ext>
            </a:extLst>
          </p:cNvPr>
          <p:cNvSpPr/>
          <p:nvPr/>
        </p:nvSpPr>
        <p:spPr>
          <a:xfrm>
            <a:off x="420916" y="-435789"/>
            <a:ext cx="377372" cy="377372"/>
          </a:xfrm>
          <a:prstGeom prst="rect">
            <a:avLst/>
          </a:prstGeom>
          <a:solidFill>
            <a:srgbClr val="033E8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4739155-54B0-DBB0-2A0F-CD60AD5AE1BE}"/>
              </a:ext>
            </a:extLst>
          </p:cNvPr>
          <p:cNvSpPr/>
          <p:nvPr/>
        </p:nvSpPr>
        <p:spPr>
          <a:xfrm>
            <a:off x="2525486" y="-435789"/>
            <a:ext cx="377372" cy="377372"/>
          </a:xfrm>
          <a:prstGeom prst="rect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A32D5CD-40E1-6A62-1B2C-A195E96B3845}"/>
              </a:ext>
            </a:extLst>
          </p:cNvPr>
          <p:cNvSpPr/>
          <p:nvPr/>
        </p:nvSpPr>
        <p:spPr>
          <a:xfrm>
            <a:off x="2104572" y="-434315"/>
            <a:ext cx="377372" cy="377372"/>
          </a:xfrm>
          <a:prstGeom prst="rect">
            <a:avLst/>
          </a:prstGeom>
          <a:solidFill>
            <a:srgbClr val="F2A51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5ED0829-C82A-8DB8-948B-798555281D0A}"/>
              </a:ext>
            </a:extLst>
          </p:cNvPr>
          <p:cNvSpPr/>
          <p:nvPr/>
        </p:nvSpPr>
        <p:spPr>
          <a:xfrm>
            <a:off x="1683658" y="-434315"/>
            <a:ext cx="377372" cy="377372"/>
          </a:xfrm>
          <a:prstGeom prst="rect">
            <a:avLst/>
          </a:prstGeom>
          <a:solidFill>
            <a:srgbClr val="F2BF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F2B8579A-2ACD-9393-EC44-310E232D5163}"/>
              </a:ext>
            </a:extLst>
          </p:cNvPr>
          <p:cNvSpPr/>
          <p:nvPr/>
        </p:nvSpPr>
        <p:spPr>
          <a:xfrm>
            <a:off x="0" y="-434315"/>
            <a:ext cx="377372" cy="377372"/>
          </a:xfrm>
          <a:prstGeom prst="rect">
            <a:avLst/>
          </a:prstGeom>
          <a:solidFill>
            <a:srgbClr val="000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A7F7F5-97BB-2768-4ACF-444924FA3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48824" y="6607231"/>
            <a:ext cx="1774461" cy="2160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2A51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SANTO, R. V. do 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588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005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FE9CD-0D1C-F9A0-9956-2ED1FEB30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Disciplina: Segurança da Informação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F73ACAC-C60D-19B5-83B1-96EF5EACF2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Aula 00: Boas-vindas </a:t>
            </a:r>
            <a:r>
              <a:rPr lang="pt-BR" dirty="0"/>
              <a:t>e introdução ao curso.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1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D83500-4B18-9141-A7F2-30B268A8B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do Semestre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635894-991F-D157-D6FF-9286BB5D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Disciplina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Segurança da Informação</a:t>
            </a:r>
            <a:b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18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Está disciplina faz parte da curricularização da extensão</a:t>
            </a:r>
            <a:r>
              <a:rPr lang="pt-B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Carga horaria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80h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Ementa</a:t>
            </a: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P1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Fundamentos da Segurança da Informação.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Leis e Normatizações.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Trabalho 01 - Como vulnerabilidade naturais podem afetar negativamente um ou mais princípios de segurança da informação gerando incidentes. 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P2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Criptografia e Autenticação.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Desafios e Requisitos de Segurança; Ameaças, Ataque e vulnerabilidades de Segurança de Redes, Internet e Redes sem fio.</a:t>
            </a:r>
            <a:endParaRPr lang="pt-B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557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A67B5-FCA9-46DE-804B-620FBAEF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Sistemas de notas. </a:t>
            </a:r>
            <a:br>
              <a:rPr lang="pt-BR" dirty="0"/>
            </a:br>
            <a:r>
              <a:rPr lang="pt-BR" sz="2800" b="1" dirty="0">
                <a:solidFill>
                  <a:srgbClr val="FF0000"/>
                </a:solidFill>
              </a:rPr>
              <a:t>Normalmente</a:t>
            </a:r>
            <a:r>
              <a:rPr lang="pt-BR" sz="2800" dirty="0">
                <a:solidFill>
                  <a:srgbClr val="FF0000"/>
                </a:solidFill>
              </a:rPr>
              <a:t> definidos os pontos dos trabalhos em sala de aula.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243EC61-84F6-9FA5-C1DF-E4E9409C2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Sistemas de notas gerais.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B5458A-B549-4E63-834D-76C04EAB84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Nota 1  = </a:t>
            </a:r>
            <a:r>
              <a:rPr lang="el-GR" dirty="0"/>
              <a:t>Σ</a:t>
            </a:r>
            <a:r>
              <a:rPr lang="pt-BR" dirty="0"/>
              <a:t> trabalhos [0-3]  + Nota da prova p1 [7 -10]</a:t>
            </a:r>
          </a:p>
          <a:p>
            <a:r>
              <a:rPr lang="pt-BR" dirty="0"/>
              <a:t>Nota 2  = </a:t>
            </a:r>
            <a:r>
              <a:rPr lang="el-GR" dirty="0"/>
              <a:t>Σ</a:t>
            </a:r>
            <a:r>
              <a:rPr lang="pt-BR" dirty="0"/>
              <a:t> trabalhos [0-3]  + Nota da prova p2 [4-7]</a:t>
            </a:r>
          </a:p>
          <a:p>
            <a:endParaRPr lang="pt-BR" dirty="0"/>
          </a:p>
          <a:p>
            <a:r>
              <a:rPr lang="pt-BR" dirty="0"/>
              <a:t>Nota 3 (Sub)  = Nota da prova p3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r>
              <a:rPr lang="pt-BR" dirty="0"/>
              <a:t>Nota 4 (exame) = Nota da prova 4 [0-10]</a:t>
            </a:r>
          </a:p>
          <a:p>
            <a:pPr lvl="1"/>
            <a:r>
              <a:rPr lang="pt-BR" dirty="0"/>
              <a:t>Conteúdo do semestre inteiro.</a:t>
            </a:r>
          </a:p>
          <a:p>
            <a:pPr lvl="1"/>
            <a:endParaRPr lang="pt-BR" dirty="0"/>
          </a:p>
          <a:p>
            <a:r>
              <a:rPr lang="pt-BR" dirty="0"/>
              <a:t>Média &gt;= 7   Aprovado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05DDD4F-F771-A0FF-6FCE-951496AEE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dirty="0"/>
              <a:t>Sistemas de Trabalhos.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06EFBD-2647-6BBA-EAB1-8FAF361C56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Trabalho [0,5 a 1 ponto] </a:t>
            </a:r>
          </a:p>
          <a:p>
            <a:pPr lvl="1"/>
            <a:r>
              <a:rPr lang="pt-BR" dirty="0"/>
              <a:t>Revisão bibliográfica.</a:t>
            </a:r>
          </a:p>
          <a:p>
            <a:r>
              <a:rPr lang="pt-BR" dirty="0"/>
              <a:t>Trabalho [2 pontos]</a:t>
            </a:r>
          </a:p>
          <a:p>
            <a:pPr lvl="1"/>
            <a:r>
              <a:rPr lang="pt-BR" dirty="0"/>
              <a:t>Escrita cientifica ou Estudo de caso.</a:t>
            </a:r>
          </a:p>
          <a:p>
            <a:r>
              <a:rPr lang="pt-BR" dirty="0"/>
              <a:t>Trabalho [3pontos]</a:t>
            </a:r>
          </a:p>
          <a:p>
            <a:pPr lvl="1"/>
            <a:r>
              <a:rPr lang="pt-BR" dirty="0"/>
              <a:t>Projeto completo.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723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05A62D-C628-40C0-963D-B06BADF2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Datas de provas.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B71FE8-3A3E-4CD7-AE68-D7D8C724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Segundo o calendário de provas fornecido pelo Coordenador do curso.</a:t>
            </a:r>
          </a:p>
        </p:txBody>
      </p:sp>
    </p:spTree>
    <p:extLst>
      <p:ext uri="{BB962C8B-B14F-4D97-AF65-F5344CB8AC3E}">
        <p14:creationId xmlns:p14="http://schemas.microsoft.com/office/powerpoint/2010/main" val="178695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BB5F3-768C-014D-B24A-9D4F0CCA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com o Professor;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915B9-D66A-2ECF-0DB7-E2D39922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Preferencialmente com a Area do aluno;</a:t>
            </a:r>
          </a:p>
          <a:p>
            <a:r>
              <a:rPr lang="pt-BR" dirty="0"/>
              <a:t>E-mail institucional do professor; </a:t>
            </a:r>
            <a:r>
              <a:rPr lang="pt-BR" b="1" dirty="0">
                <a:solidFill>
                  <a:srgbClr val="FF0000"/>
                </a:solidFill>
              </a:rPr>
              <a:t>31440@aems.edu.br </a:t>
            </a:r>
          </a:p>
          <a:p>
            <a:r>
              <a:rPr lang="pt-BR" dirty="0"/>
              <a:t>Pasta online da disciplina;</a:t>
            </a:r>
          </a:p>
          <a:p>
            <a:pPr lvl="1"/>
            <a:r>
              <a:rPr lang="pt-BR" dirty="0"/>
              <a:t>Será encaminhado uma única vez o link da pasta na área do aluno, ficando a responsabilidade do aluno salva-lo e, ou armazena-lo da melhor maneira que lhe caber.</a:t>
            </a:r>
          </a:p>
          <a:p>
            <a:r>
              <a:rPr lang="pt-BR" dirty="0">
                <a:solidFill>
                  <a:srgbClr val="FF0000"/>
                </a:solidFill>
              </a:rPr>
              <a:t>Uso de Whatzapp somente em critério emergencial, qualquer outro uso será encaminhado uma mensagem padrão lhe encaminhando a Area do aluno. 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8657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-Aems-2025">
  <a:themeElements>
    <a:clrScheme name="Aems 2024-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33E8C"/>
      </a:accent1>
      <a:accent2>
        <a:srgbClr val="034C8C"/>
      </a:accent2>
      <a:accent3>
        <a:srgbClr val="0367A6"/>
      </a:accent3>
      <a:accent4>
        <a:srgbClr val="F2BF27"/>
      </a:accent4>
      <a:accent5>
        <a:srgbClr val="F2A516"/>
      </a:accent5>
      <a:accent6>
        <a:srgbClr val="F2F2F2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-Aems-2025" id="{5E990DB0-6FE1-4551-8B87-714FAD3139E5}" vid="{BB8F9155-B487-4894-858C-4441A329919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Tema-Aems-2025</Template>
  <TotalTime>40</TotalTime>
  <Words>322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Tema-Aems-2025</vt:lpstr>
      <vt:lpstr>Disciplina: Segurança da Informação</vt:lpstr>
      <vt:lpstr>Planejamento do Semestre</vt:lpstr>
      <vt:lpstr>Sistemas de notas.  Normalmente definidos os pontos dos trabalhos em sala de aula.</vt:lpstr>
      <vt:lpstr>Datas de provas.</vt:lpstr>
      <vt:lpstr>Comunicação com o Professor;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Disciplina: Segurança da Informação</dc:title>
  <dc:creator>Richard Vieira do Espirito Santo</dc:creator>
  <cp:lastModifiedBy>Richard Vieira do Espirito Santo</cp:lastModifiedBy>
  <cp:revision>11</cp:revision>
  <dcterms:created xsi:type="dcterms:W3CDTF">2024-02-02T18:11:13Z</dcterms:created>
  <dcterms:modified xsi:type="dcterms:W3CDTF">2025-02-07T21:23:02Z</dcterms:modified>
</cp:coreProperties>
</file>